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19"/>
  </p:notesMasterIdLst>
  <p:sldIdLst>
    <p:sldId id="256" r:id="rId2"/>
    <p:sldId id="394" r:id="rId3"/>
    <p:sldId id="306" r:id="rId4"/>
    <p:sldId id="371" r:id="rId5"/>
    <p:sldId id="373" r:id="rId6"/>
    <p:sldId id="391" r:id="rId7"/>
    <p:sldId id="399" r:id="rId8"/>
    <p:sldId id="423" r:id="rId9"/>
    <p:sldId id="293" r:id="rId10"/>
    <p:sldId id="325" r:id="rId11"/>
    <p:sldId id="327" r:id="rId12"/>
    <p:sldId id="326" r:id="rId13"/>
    <p:sldId id="303" r:id="rId14"/>
    <p:sldId id="336" r:id="rId15"/>
    <p:sldId id="304" r:id="rId16"/>
    <p:sldId id="311" r:id="rId17"/>
    <p:sldId id="342" r:id="rId18"/>
    <p:sldId id="350" r:id="rId19"/>
    <p:sldId id="346" r:id="rId20"/>
    <p:sldId id="367" r:id="rId21"/>
    <p:sldId id="262" r:id="rId22"/>
    <p:sldId id="368" r:id="rId23"/>
    <p:sldId id="356" r:id="rId24"/>
    <p:sldId id="357" r:id="rId25"/>
    <p:sldId id="358" r:id="rId26"/>
    <p:sldId id="359" r:id="rId27"/>
    <p:sldId id="360" r:id="rId28"/>
    <p:sldId id="374" r:id="rId29"/>
    <p:sldId id="362" r:id="rId30"/>
    <p:sldId id="338" r:id="rId31"/>
    <p:sldId id="339" r:id="rId32"/>
    <p:sldId id="389" r:id="rId33"/>
    <p:sldId id="379" r:id="rId34"/>
    <p:sldId id="395" r:id="rId35"/>
    <p:sldId id="345" r:id="rId36"/>
    <p:sldId id="418" r:id="rId37"/>
    <p:sldId id="417" r:id="rId38"/>
    <p:sldId id="349" r:id="rId39"/>
    <p:sldId id="315" r:id="rId40"/>
    <p:sldId id="316" r:id="rId41"/>
    <p:sldId id="317" r:id="rId42"/>
    <p:sldId id="318" r:id="rId43"/>
    <p:sldId id="319" r:id="rId44"/>
    <p:sldId id="320" r:id="rId45"/>
    <p:sldId id="322" r:id="rId46"/>
    <p:sldId id="309" r:id="rId47"/>
    <p:sldId id="313" r:id="rId48"/>
    <p:sldId id="307" r:id="rId49"/>
    <p:sldId id="392" r:id="rId50"/>
    <p:sldId id="341" r:id="rId51"/>
    <p:sldId id="400" r:id="rId52"/>
    <p:sldId id="396" r:id="rId53"/>
    <p:sldId id="398" r:id="rId54"/>
    <p:sldId id="419" r:id="rId55"/>
    <p:sldId id="422" r:id="rId56"/>
    <p:sldId id="420" r:id="rId57"/>
    <p:sldId id="292" r:id="rId58"/>
    <p:sldId id="259" r:id="rId59"/>
    <p:sldId id="260" r:id="rId60"/>
    <p:sldId id="401" r:id="rId61"/>
    <p:sldId id="272" r:id="rId62"/>
    <p:sldId id="273" r:id="rId63"/>
    <p:sldId id="276" r:id="rId64"/>
    <p:sldId id="277" r:id="rId65"/>
    <p:sldId id="265" r:id="rId66"/>
    <p:sldId id="280" r:id="rId67"/>
    <p:sldId id="291" r:id="rId68"/>
    <p:sldId id="332" r:id="rId69"/>
    <p:sldId id="289" r:id="rId70"/>
    <p:sldId id="290" r:id="rId71"/>
    <p:sldId id="402" r:id="rId72"/>
    <p:sldId id="296" r:id="rId73"/>
    <p:sldId id="294" r:id="rId74"/>
    <p:sldId id="321" r:id="rId75"/>
    <p:sldId id="323" r:id="rId76"/>
    <p:sldId id="324" r:id="rId77"/>
    <p:sldId id="329" r:id="rId78"/>
    <p:sldId id="328" r:id="rId79"/>
    <p:sldId id="330" r:id="rId80"/>
    <p:sldId id="331" r:id="rId81"/>
    <p:sldId id="333" r:id="rId82"/>
    <p:sldId id="334" r:id="rId83"/>
    <p:sldId id="295" r:id="rId84"/>
    <p:sldId id="314" r:id="rId85"/>
    <p:sldId id="410" r:id="rId86"/>
    <p:sldId id="308" r:id="rId87"/>
    <p:sldId id="264" r:id="rId88"/>
    <p:sldId id="269" r:id="rId89"/>
    <p:sldId id="267" r:id="rId90"/>
    <p:sldId id="268" r:id="rId91"/>
    <p:sldId id="270" r:id="rId92"/>
    <p:sldId id="337" r:id="rId93"/>
    <p:sldId id="415" r:id="rId94"/>
    <p:sldId id="340" r:id="rId95"/>
    <p:sldId id="343" r:id="rId96"/>
    <p:sldId id="344" r:id="rId97"/>
    <p:sldId id="347" r:id="rId98"/>
    <p:sldId id="416" r:id="rId99"/>
    <p:sldId id="282" r:id="rId100"/>
    <p:sldId id="286" r:id="rId101"/>
    <p:sldId id="284" r:id="rId102"/>
    <p:sldId id="285" r:id="rId103"/>
    <p:sldId id="258" r:id="rId104"/>
    <p:sldId id="266" r:id="rId105"/>
    <p:sldId id="278" r:id="rId106"/>
    <p:sldId id="279" r:id="rId107"/>
    <p:sldId id="283" r:id="rId108"/>
    <p:sldId id="287" r:id="rId109"/>
    <p:sldId id="288" r:id="rId110"/>
    <p:sldId id="301" r:id="rId111"/>
    <p:sldId id="299" r:id="rId112"/>
    <p:sldId id="297" r:id="rId113"/>
    <p:sldId id="298" r:id="rId114"/>
    <p:sldId id="300" r:id="rId115"/>
    <p:sldId id="261" r:id="rId116"/>
    <p:sldId id="281" r:id="rId117"/>
    <p:sldId id="310"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8396" autoAdjust="0"/>
  </p:normalViewPr>
  <p:slideViewPr>
    <p:cSldViewPr snapToGrid="0">
      <p:cViewPr varScale="1">
        <p:scale>
          <a:sx n="86" d="100"/>
          <a:sy n="86" d="100"/>
        </p:scale>
        <p:origin x="9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objekt pre hlavičk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k-SK"/>
          </a:p>
        </p:txBody>
      </p:sp>
      <p:sp>
        <p:nvSpPr>
          <p:cNvPr id="3" name="Zástupný objekt pre dá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94896-C7BE-496C-B4C6-1D7D8EC9BFA9}" type="datetimeFigureOut">
              <a:rPr lang="sk-SK" smtClean="0"/>
              <a:t>18. 6. 2023</a:t>
            </a:fld>
            <a:endParaRPr lang="sk-SK"/>
          </a:p>
        </p:txBody>
      </p:sp>
      <p:sp>
        <p:nvSpPr>
          <p:cNvPr id="4" name="Zástupný objekt pre obrázok snímk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k-SK"/>
          </a:p>
        </p:txBody>
      </p:sp>
      <p:sp>
        <p:nvSpPr>
          <p:cNvPr id="5" name="Zástupný objekt pre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objekt pre pät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k-SK"/>
          </a:p>
        </p:txBody>
      </p:sp>
      <p:sp>
        <p:nvSpPr>
          <p:cNvPr id="7" name="Zástupný objekt pre číslo snímk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04BD6-1999-4E75-AD1C-20E7600509A9}" type="slidenum">
              <a:rPr lang="sk-SK" smtClean="0"/>
              <a:t>‹#›</a:t>
            </a:fld>
            <a:endParaRPr lang="sk-SK"/>
          </a:p>
        </p:txBody>
      </p:sp>
    </p:spTree>
    <p:extLst>
      <p:ext uri="{BB962C8B-B14F-4D97-AF65-F5344CB8AC3E}">
        <p14:creationId xmlns:p14="http://schemas.microsoft.com/office/powerpoint/2010/main" val="1906748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a:t>
            </a:fld>
            <a:endParaRPr lang="sk-SK"/>
          </a:p>
        </p:txBody>
      </p:sp>
    </p:spTree>
    <p:extLst>
      <p:ext uri="{BB962C8B-B14F-4D97-AF65-F5344CB8AC3E}">
        <p14:creationId xmlns:p14="http://schemas.microsoft.com/office/powerpoint/2010/main" val="145101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10</a:t>
            </a:fld>
            <a:endParaRPr lang="sk-SK"/>
          </a:p>
        </p:txBody>
      </p:sp>
    </p:spTree>
    <p:extLst>
      <p:ext uri="{BB962C8B-B14F-4D97-AF65-F5344CB8AC3E}">
        <p14:creationId xmlns:p14="http://schemas.microsoft.com/office/powerpoint/2010/main" val="3810904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11</a:t>
            </a:fld>
            <a:endParaRPr lang="sk-SK"/>
          </a:p>
        </p:txBody>
      </p:sp>
    </p:spTree>
    <p:extLst>
      <p:ext uri="{BB962C8B-B14F-4D97-AF65-F5344CB8AC3E}">
        <p14:creationId xmlns:p14="http://schemas.microsoft.com/office/powerpoint/2010/main" val="1340547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171450" indent="-171450">
              <a:buFont typeface="Arial" panose="020B0604020202020204" pitchFamily="34" charset="0"/>
              <a:buChar char="•"/>
            </a:pPr>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12</a:t>
            </a:fld>
            <a:endParaRPr lang="sk-SK"/>
          </a:p>
        </p:txBody>
      </p:sp>
    </p:spTree>
    <p:extLst>
      <p:ext uri="{BB962C8B-B14F-4D97-AF65-F5344CB8AC3E}">
        <p14:creationId xmlns:p14="http://schemas.microsoft.com/office/powerpoint/2010/main" val="159313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13</a:t>
            </a:fld>
            <a:endParaRPr lang="sk-SK"/>
          </a:p>
        </p:txBody>
      </p:sp>
    </p:spTree>
    <p:extLst>
      <p:ext uri="{BB962C8B-B14F-4D97-AF65-F5344CB8AC3E}">
        <p14:creationId xmlns:p14="http://schemas.microsoft.com/office/powerpoint/2010/main" val="141564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14</a:t>
            </a:fld>
            <a:endParaRPr lang="sk-SK"/>
          </a:p>
        </p:txBody>
      </p:sp>
    </p:spTree>
    <p:extLst>
      <p:ext uri="{BB962C8B-B14F-4D97-AF65-F5344CB8AC3E}">
        <p14:creationId xmlns:p14="http://schemas.microsoft.com/office/powerpoint/2010/main" val="20583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en-US" sz="1800" kern="1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15</a:t>
            </a:fld>
            <a:endParaRPr lang="sk-SK"/>
          </a:p>
        </p:txBody>
      </p:sp>
    </p:spTree>
    <p:extLst>
      <p:ext uri="{BB962C8B-B14F-4D97-AF65-F5344CB8AC3E}">
        <p14:creationId xmlns:p14="http://schemas.microsoft.com/office/powerpoint/2010/main" val="106399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16</a:t>
            </a:fld>
            <a:endParaRPr lang="sk-SK"/>
          </a:p>
        </p:txBody>
      </p:sp>
    </p:spTree>
    <p:extLst>
      <p:ext uri="{BB962C8B-B14F-4D97-AF65-F5344CB8AC3E}">
        <p14:creationId xmlns:p14="http://schemas.microsoft.com/office/powerpoint/2010/main" val="377857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17</a:t>
            </a:fld>
            <a:endParaRPr lang="sk-SK"/>
          </a:p>
        </p:txBody>
      </p:sp>
    </p:spTree>
    <p:extLst>
      <p:ext uri="{BB962C8B-B14F-4D97-AF65-F5344CB8AC3E}">
        <p14:creationId xmlns:p14="http://schemas.microsoft.com/office/powerpoint/2010/main" val="137964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18</a:t>
            </a:fld>
            <a:endParaRPr lang="sk-SK"/>
          </a:p>
        </p:txBody>
      </p:sp>
    </p:spTree>
    <p:extLst>
      <p:ext uri="{BB962C8B-B14F-4D97-AF65-F5344CB8AC3E}">
        <p14:creationId xmlns:p14="http://schemas.microsoft.com/office/powerpoint/2010/main" val="35240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en-US" sz="1800" kern="1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19</a:t>
            </a:fld>
            <a:endParaRPr lang="sk-SK"/>
          </a:p>
        </p:txBody>
      </p:sp>
    </p:spTree>
    <p:extLst>
      <p:ext uri="{BB962C8B-B14F-4D97-AF65-F5344CB8AC3E}">
        <p14:creationId xmlns:p14="http://schemas.microsoft.com/office/powerpoint/2010/main" val="374051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The proper representation of software knowledge in place of variation points drives the effective modularization and reuse of software parts in the form of automatically derived resulting products, while the subsequent extraction with optional aggregation of this knowledge and associated information supports decision-making about the evolution of the software product line mainly based on differences between variants.</a:t>
            </a:r>
            <a:endParaRPr lang="sk-SK" sz="1200" i="1" dirty="0"/>
          </a:p>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a:t>
            </a:fld>
            <a:endParaRPr lang="sk-SK"/>
          </a:p>
        </p:txBody>
      </p:sp>
    </p:spTree>
    <p:extLst>
      <p:ext uri="{BB962C8B-B14F-4D97-AF65-F5344CB8AC3E}">
        <p14:creationId xmlns:p14="http://schemas.microsoft.com/office/powerpoint/2010/main" val="769879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dirty="0"/>
          </a:p>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20</a:t>
            </a:fld>
            <a:endParaRPr lang="sk-SK"/>
          </a:p>
        </p:txBody>
      </p:sp>
    </p:spTree>
    <p:extLst>
      <p:ext uri="{BB962C8B-B14F-4D97-AF65-F5344CB8AC3E}">
        <p14:creationId xmlns:p14="http://schemas.microsoft.com/office/powerpoint/2010/main" val="3265543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sk-S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21</a:t>
            </a:fld>
            <a:endParaRPr lang="sk-SK"/>
          </a:p>
        </p:txBody>
      </p:sp>
    </p:spTree>
    <p:extLst>
      <p:ext uri="{BB962C8B-B14F-4D97-AF65-F5344CB8AC3E}">
        <p14:creationId xmlns:p14="http://schemas.microsoft.com/office/powerpoint/2010/main" val="9486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22</a:t>
            </a:fld>
            <a:endParaRPr lang="sk-SK"/>
          </a:p>
        </p:txBody>
      </p:sp>
    </p:spTree>
    <p:extLst>
      <p:ext uri="{BB962C8B-B14F-4D97-AF65-F5344CB8AC3E}">
        <p14:creationId xmlns:p14="http://schemas.microsoft.com/office/powerpoint/2010/main" val="288349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23</a:t>
            </a:fld>
            <a:endParaRPr lang="sk-SK"/>
          </a:p>
        </p:txBody>
      </p:sp>
    </p:spTree>
    <p:extLst>
      <p:ext uri="{BB962C8B-B14F-4D97-AF65-F5344CB8AC3E}">
        <p14:creationId xmlns:p14="http://schemas.microsoft.com/office/powerpoint/2010/main" val="68352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noProof="0"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24</a:t>
            </a:fld>
            <a:endParaRPr lang="sk-SK"/>
          </a:p>
        </p:txBody>
      </p:sp>
    </p:spTree>
    <p:extLst>
      <p:ext uri="{BB962C8B-B14F-4D97-AF65-F5344CB8AC3E}">
        <p14:creationId xmlns:p14="http://schemas.microsoft.com/office/powerpoint/2010/main" val="580244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en-US" sz="1800" kern="1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25</a:t>
            </a:fld>
            <a:endParaRPr lang="sk-SK"/>
          </a:p>
        </p:txBody>
      </p:sp>
    </p:spTree>
    <p:extLst>
      <p:ext uri="{BB962C8B-B14F-4D97-AF65-F5344CB8AC3E}">
        <p14:creationId xmlns:p14="http://schemas.microsoft.com/office/powerpoint/2010/main" val="599987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sk-S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26</a:t>
            </a:fld>
            <a:endParaRPr lang="sk-SK"/>
          </a:p>
        </p:txBody>
      </p:sp>
    </p:spTree>
    <p:extLst>
      <p:ext uri="{BB962C8B-B14F-4D97-AF65-F5344CB8AC3E}">
        <p14:creationId xmlns:p14="http://schemas.microsoft.com/office/powerpoint/2010/main" val="371530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en-US" sz="1800" kern="1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27</a:t>
            </a:fld>
            <a:endParaRPr lang="sk-SK"/>
          </a:p>
        </p:txBody>
      </p:sp>
    </p:spTree>
    <p:extLst>
      <p:ext uri="{BB962C8B-B14F-4D97-AF65-F5344CB8AC3E}">
        <p14:creationId xmlns:p14="http://schemas.microsoft.com/office/powerpoint/2010/main" val="365772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sk-SK"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28</a:t>
            </a:fld>
            <a:endParaRPr lang="sk-SK"/>
          </a:p>
        </p:txBody>
      </p:sp>
    </p:spTree>
    <p:extLst>
      <p:ext uri="{BB962C8B-B14F-4D97-AF65-F5344CB8AC3E}">
        <p14:creationId xmlns:p14="http://schemas.microsoft.com/office/powerpoint/2010/main" val="3644182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29</a:t>
            </a:fld>
            <a:endParaRPr lang="sk-SK"/>
          </a:p>
        </p:txBody>
      </p:sp>
    </p:spTree>
    <p:extLst>
      <p:ext uri="{BB962C8B-B14F-4D97-AF65-F5344CB8AC3E}">
        <p14:creationId xmlns:p14="http://schemas.microsoft.com/office/powerpoint/2010/main" val="2420591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noProof="0"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a:t>
            </a:fld>
            <a:endParaRPr lang="sk-SK"/>
          </a:p>
        </p:txBody>
      </p:sp>
    </p:spTree>
    <p:extLst>
      <p:ext uri="{BB962C8B-B14F-4D97-AF65-F5344CB8AC3E}">
        <p14:creationId xmlns:p14="http://schemas.microsoft.com/office/powerpoint/2010/main" val="2047903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dirty="0">
              <a:solidFill>
                <a:srgbClr val="00B050"/>
              </a:solidFill>
            </a:endParaRPr>
          </a:p>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30</a:t>
            </a:fld>
            <a:endParaRPr lang="sk-SK"/>
          </a:p>
        </p:txBody>
      </p:sp>
    </p:spTree>
    <p:extLst>
      <p:ext uri="{BB962C8B-B14F-4D97-AF65-F5344CB8AC3E}">
        <p14:creationId xmlns:p14="http://schemas.microsoft.com/office/powerpoint/2010/main" val="296869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en-US" sz="1800" kern="1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31</a:t>
            </a:fld>
            <a:endParaRPr lang="sk-SK"/>
          </a:p>
        </p:txBody>
      </p:sp>
    </p:spTree>
    <p:extLst>
      <p:ext uri="{BB962C8B-B14F-4D97-AF65-F5344CB8AC3E}">
        <p14:creationId xmlns:p14="http://schemas.microsoft.com/office/powerpoint/2010/main" val="1150488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32</a:t>
            </a:fld>
            <a:endParaRPr lang="sk-SK"/>
          </a:p>
        </p:txBody>
      </p:sp>
    </p:spTree>
    <p:extLst>
      <p:ext uri="{BB962C8B-B14F-4D97-AF65-F5344CB8AC3E}">
        <p14:creationId xmlns:p14="http://schemas.microsoft.com/office/powerpoint/2010/main" val="3903064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33</a:t>
            </a:fld>
            <a:endParaRPr lang="sk-SK"/>
          </a:p>
        </p:txBody>
      </p:sp>
    </p:spTree>
    <p:extLst>
      <p:ext uri="{BB962C8B-B14F-4D97-AF65-F5344CB8AC3E}">
        <p14:creationId xmlns:p14="http://schemas.microsoft.com/office/powerpoint/2010/main" val="2959116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noProof="0"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34</a:t>
            </a:fld>
            <a:endParaRPr lang="sk-SK"/>
          </a:p>
        </p:txBody>
      </p:sp>
    </p:spTree>
    <p:extLst>
      <p:ext uri="{BB962C8B-B14F-4D97-AF65-F5344CB8AC3E}">
        <p14:creationId xmlns:p14="http://schemas.microsoft.com/office/powerpoint/2010/main" val="46271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a:t>.</a:t>
            </a:r>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35</a:t>
            </a:fld>
            <a:endParaRPr lang="sk-SK"/>
          </a:p>
        </p:txBody>
      </p:sp>
    </p:spTree>
    <p:extLst>
      <p:ext uri="{BB962C8B-B14F-4D97-AF65-F5344CB8AC3E}">
        <p14:creationId xmlns:p14="http://schemas.microsoft.com/office/powerpoint/2010/main" val="2389702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a:t>.</a:t>
            </a:r>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37</a:t>
            </a:fld>
            <a:endParaRPr lang="sk-SK"/>
          </a:p>
        </p:txBody>
      </p:sp>
    </p:spTree>
    <p:extLst>
      <p:ext uri="{BB962C8B-B14F-4D97-AF65-F5344CB8AC3E}">
        <p14:creationId xmlns:p14="http://schemas.microsoft.com/office/powerpoint/2010/main" val="212075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46</a:t>
            </a:fld>
            <a:endParaRPr lang="sk-SK"/>
          </a:p>
        </p:txBody>
      </p:sp>
    </p:spTree>
    <p:extLst>
      <p:ext uri="{BB962C8B-B14F-4D97-AF65-F5344CB8AC3E}">
        <p14:creationId xmlns:p14="http://schemas.microsoft.com/office/powerpoint/2010/main" val="2649106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47</a:t>
            </a:fld>
            <a:endParaRPr lang="sk-SK"/>
          </a:p>
        </p:txBody>
      </p:sp>
    </p:spTree>
    <p:extLst>
      <p:ext uri="{BB962C8B-B14F-4D97-AF65-F5344CB8AC3E}">
        <p14:creationId xmlns:p14="http://schemas.microsoft.com/office/powerpoint/2010/main" val="350455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48</a:t>
            </a:fld>
            <a:endParaRPr lang="sk-SK"/>
          </a:p>
        </p:txBody>
      </p:sp>
    </p:spTree>
    <p:extLst>
      <p:ext uri="{BB962C8B-B14F-4D97-AF65-F5344CB8AC3E}">
        <p14:creationId xmlns:p14="http://schemas.microsoft.com/office/powerpoint/2010/main" val="326998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nSpc>
                <a:spcPct val="107000"/>
              </a:lnSpc>
              <a:spcAft>
                <a:spcPts val="800"/>
              </a:spcAft>
            </a:pPr>
            <a:endParaRPr lang="sk-SK" sz="1800" i="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4</a:t>
            </a:fld>
            <a:endParaRPr lang="sk-SK"/>
          </a:p>
        </p:txBody>
      </p:sp>
    </p:spTree>
    <p:extLst>
      <p:ext uri="{BB962C8B-B14F-4D97-AF65-F5344CB8AC3E}">
        <p14:creationId xmlns:p14="http://schemas.microsoft.com/office/powerpoint/2010/main" val="2425043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50</a:t>
            </a:fld>
            <a:endParaRPr lang="sk-SK"/>
          </a:p>
        </p:txBody>
      </p:sp>
    </p:spTree>
    <p:extLst>
      <p:ext uri="{BB962C8B-B14F-4D97-AF65-F5344CB8AC3E}">
        <p14:creationId xmlns:p14="http://schemas.microsoft.com/office/powerpoint/2010/main" val="217768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51</a:t>
            </a:fld>
            <a:endParaRPr lang="sk-SK"/>
          </a:p>
        </p:txBody>
      </p:sp>
    </p:spTree>
    <p:extLst>
      <p:ext uri="{BB962C8B-B14F-4D97-AF65-F5344CB8AC3E}">
        <p14:creationId xmlns:p14="http://schemas.microsoft.com/office/powerpoint/2010/main" val="2871322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52</a:t>
            </a:fld>
            <a:endParaRPr lang="sk-SK"/>
          </a:p>
        </p:txBody>
      </p:sp>
    </p:spTree>
    <p:extLst>
      <p:ext uri="{BB962C8B-B14F-4D97-AF65-F5344CB8AC3E}">
        <p14:creationId xmlns:p14="http://schemas.microsoft.com/office/powerpoint/2010/main" val="3061057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5</a:t>
            </a:fld>
            <a:endParaRPr lang="sk-SK"/>
          </a:p>
        </p:txBody>
      </p:sp>
    </p:spTree>
    <p:extLst>
      <p:ext uri="{BB962C8B-B14F-4D97-AF65-F5344CB8AC3E}">
        <p14:creationId xmlns:p14="http://schemas.microsoft.com/office/powerpoint/2010/main" val="181689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noProof="0"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6</a:t>
            </a:fld>
            <a:endParaRPr lang="sk-SK"/>
          </a:p>
        </p:txBody>
      </p:sp>
    </p:spTree>
    <p:extLst>
      <p:ext uri="{BB962C8B-B14F-4D97-AF65-F5344CB8AC3E}">
        <p14:creationId xmlns:p14="http://schemas.microsoft.com/office/powerpoint/2010/main" val="300815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7</a:t>
            </a:fld>
            <a:endParaRPr lang="sk-SK"/>
          </a:p>
        </p:txBody>
      </p:sp>
    </p:spTree>
    <p:extLst>
      <p:ext uri="{BB962C8B-B14F-4D97-AF65-F5344CB8AC3E}">
        <p14:creationId xmlns:p14="http://schemas.microsoft.com/office/powerpoint/2010/main" val="54736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8</a:t>
            </a:fld>
            <a:endParaRPr lang="sk-SK"/>
          </a:p>
        </p:txBody>
      </p:sp>
    </p:spTree>
    <p:extLst>
      <p:ext uri="{BB962C8B-B14F-4D97-AF65-F5344CB8AC3E}">
        <p14:creationId xmlns:p14="http://schemas.microsoft.com/office/powerpoint/2010/main" val="212508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CA904BD6-1999-4E75-AD1C-20E7600509A9}" type="slidenum">
              <a:rPr lang="sk-SK" smtClean="0"/>
              <a:t>9</a:t>
            </a:fld>
            <a:endParaRPr lang="sk-SK"/>
          </a:p>
        </p:txBody>
      </p:sp>
    </p:spTree>
    <p:extLst>
      <p:ext uri="{BB962C8B-B14F-4D97-AF65-F5344CB8AC3E}">
        <p14:creationId xmlns:p14="http://schemas.microsoft.com/office/powerpoint/2010/main" val="335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á snímka">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sk-SK"/>
              <a:t>Kliknutím upravte štýl predlohy nadpisu</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a:t>Kliknutím upravte štýl predlohy podnadpisu</a:t>
            </a:r>
            <a:endParaRPr lang="en-US" dirty="0"/>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2516164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ázov a popis">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k-SK"/>
              <a:t>Kliknutím upravte štýl predlohy nadpisu</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403050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nuka s popisom">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k-SK"/>
              <a:t>Kliknutím upravte štýl predlohy nadpisu</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k-SK"/>
              <a:t>Kliknite sem a upravte štýly predlohy textu</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03984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arta s názv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k-SK"/>
              <a:t>Kliknutím upravte štýl predlohy nadpisu</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3498569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s názvom ponuky">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k-SK"/>
              <a:t>Kliknutím upravte štýl predlohy nadpisu</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k-SK"/>
              <a:t>Kliknite sem a upravte štýly predlohy textu</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0988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alebo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k-SK"/>
              <a:t>Kliknutím upravte štýl predlohy nadpisu</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k-SK"/>
              <a:t>Kliknite sem a upravte štýly predlohy textu</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41732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Kliknutím upravte štýl predlohy nadpisu</a:t>
            </a:r>
            <a:endParaRPr lang="en-US" dirty="0"/>
          </a:p>
        </p:txBody>
      </p:sp>
      <p:sp>
        <p:nvSpPr>
          <p:cNvPr id="3" name="Vertical Text Placeholder 2"/>
          <p:cNvSpPr>
            <a:spLocks noGrp="1"/>
          </p:cNvSpPr>
          <p:nvPr>
            <p:ph type="body" orient="vert" idx="1"/>
          </p:nvPr>
        </p:nvSpPr>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3573474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k-SK"/>
              <a:t>Kliknutím upravte štýl predlohy nadpisu</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32476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sk-SK"/>
              <a:t>Kliknutím upravte štýl predlohy nadpisu</a:t>
            </a:r>
            <a:endParaRPr lang="en-US" dirty="0"/>
          </a:p>
        </p:txBody>
      </p:sp>
      <p:sp>
        <p:nvSpPr>
          <p:cNvPr id="3" name="Content Placeholder 2"/>
          <p:cNvSpPr>
            <a:spLocks noGrp="1"/>
          </p:cNvSpPr>
          <p:nvPr>
            <p:ph idx="1"/>
          </p:nvPr>
        </p:nvSpPr>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249473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k-SK"/>
              <a:t>Kliknutím upravte štýl predlohy nadpisu</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52305C9A-A09F-4F36-9F0F-8912318DFE62}" type="datetimeFigureOut">
              <a:rPr lang="sk-SK" smtClean="0"/>
              <a:t>18. 6. 2023</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355782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Kliknutím upravte štýl predlohy nadpisu</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Date Placeholder 4"/>
          <p:cNvSpPr>
            <a:spLocks noGrp="1"/>
          </p:cNvSpPr>
          <p:nvPr>
            <p:ph type="dt" sz="half" idx="10"/>
          </p:nvPr>
        </p:nvSpPr>
        <p:spPr/>
        <p:txBody>
          <a:bodyPr/>
          <a:lstStyle/>
          <a:p>
            <a:fld id="{52305C9A-A09F-4F36-9F0F-8912318DFE62}" type="datetimeFigureOut">
              <a:rPr lang="sk-SK" smtClean="0"/>
              <a:t>18. 6. 2023</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295361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k-SK"/>
              <a:t>Kliknutím upravte štýl predlohy nadpisu</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7" name="Date Placeholder 6"/>
          <p:cNvSpPr>
            <a:spLocks noGrp="1"/>
          </p:cNvSpPr>
          <p:nvPr>
            <p:ph type="dt" sz="half" idx="10"/>
          </p:nvPr>
        </p:nvSpPr>
        <p:spPr/>
        <p:txBody>
          <a:bodyPr/>
          <a:lstStyle/>
          <a:p>
            <a:fld id="{52305C9A-A09F-4F36-9F0F-8912318DFE62}" type="datetimeFigureOut">
              <a:rPr lang="sk-SK" smtClean="0"/>
              <a:t>18. 6. 2023</a:t>
            </a:fld>
            <a:endParaRPr lang="sk-SK"/>
          </a:p>
        </p:txBody>
      </p:sp>
      <p:sp>
        <p:nvSpPr>
          <p:cNvPr id="8" name="Footer Placeholder 7"/>
          <p:cNvSpPr>
            <a:spLocks noGrp="1"/>
          </p:cNvSpPr>
          <p:nvPr>
            <p:ph type="ftr" sz="quarter" idx="11"/>
          </p:nvPr>
        </p:nvSpPr>
        <p:spPr/>
        <p:txBody>
          <a:bodyPr/>
          <a:lstStyle/>
          <a:p>
            <a:endParaRPr lang="sk-SK"/>
          </a:p>
        </p:txBody>
      </p:sp>
      <p:sp>
        <p:nvSpPr>
          <p:cNvPr id="9" name="Slide Number Placeholder 8"/>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418586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k-SK"/>
              <a:t>Kliknutím upravte štýl predlohy nadpisu</a:t>
            </a:r>
            <a:endParaRPr lang="en-US" dirty="0"/>
          </a:p>
        </p:txBody>
      </p:sp>
      <p:sp>
        <p:nvSpPr>
          <p:cNvPr id="3" name="Date Placeholder 2"/>
          <p:cNvSpPr>
            <a:spLocks noGrp="1"/>
          </p:cNvSpPr>
          <p:nvPr>
            <p:ph type="dt" sz="half" idx="10"/>
          </p:nvPr>
        </p:nvSpPr>
        <p:spPr/>
        <p:txBody>
          <a:bodyPr/>
          <a:lstStyle/>
          <a:p>
            <a:fld id="{52305C9A-A09F-4F36-9F0F-8912318DFE62}" type="datetimeFigureOut">
              <a:rPr lang="sk-SK" smtClean="0"/>
              <a:t>18. 6. 2023</a:t>
            </a:fld>
            <a:endParaRPr lang="sk-SK"/>
          </a:p>
        </p:txBody>
      </p:sp>
      <p:sp>
        <p:nvSpPr>
          <p:cNvPr id="4" name="Footer Placeholder 3"/>
          <p:cNvSpPr>
            <a:spLocks noGrp="1"/>
          </p:cNvSpPr>
          <p:nvPr>
            <p:ph type="ftr" sz="quarter" idx="11"/>
          </p:nvPr>
        </p:nvSpPr>
        <p:spPr/>
        <p:txBody>
          <a:bodyPr/>
          <a:lstStyle/>
          <a:p>
            <a:endParaRPr lang="sk-SK"/>
          </a:p>
        </p:txBody>
      </p:sp>
      <p:sp>
        <p:nvSpPr>
          <p:cNvPr id="5" name="Slide Number Placeholder 4"/>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324501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305C9A-A09F-4F36-9F0F-8912318DFE62}" type="datetimeFigureOut">
              <a:rPr lang="sk-SK" smtClean="0"/>
              <a:t>18. 6. 2023</a:t>
            </a:fld>
            <a:endParaRPr lang="sk-SK"/>
          </a:p>
        </p:txBody>
      </p:sp>
      <p:sp>
        <p:nvSpPr>
          <p:cNvPr id="3" name="Footer Placeholder 2"/>
          <p:cNvSpPr>
            <a:spLocks noGrp="1"/>
          </p:cNvSpPr>
          <p:nvPr>
            <p:ph type="ftr" sz="quarter" idx="11"/>
          </p:nvPr>
        </p:nvSpPr>
        <p:spPr/>
        <p:txBody>
          <a:bodyPr/>
          <a:lstStyle/>
          <a:p>
            <a:endParaRPr lang="sk-SK"/>
          </a:p>
        </p:txBody>
      </p:sp>
      <p:sp>
        <p:nvSpPr>
          <p:cNvPr id="4" name="Slide Number Placeholder 3"/>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176665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k-SK"/>
              <a:t>Kliknutím upravte štýl predlohy nadpisu</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k-SK"/>
              <a:t>Kliknite sem a upravte štýly predlohy textu</a:t>
            </a:r>
          </a:p>
        </p:txBody>
      </p:sp>
      <p:sp>
        <p:nvSpPr>
          <p:cNvPr id="5" name="Date Placeholder 4"/>
          <p:cNvSpPr>
            <a:spLocks noGrp="1"/>
          </p:cNvSpPr>
          <p:nvPr>
            <p:ph type="dt" sz="half" idx="10"/>
          </p:nvPr>
        </p:nvSpPr>
        <p:spPr/>
        <p:txBody>
          <a:bodyPr/>
          <a:lstStyle/>
          <a:p>
            <a:fld id="{52305C9A-A09F-4F36-9F0F-8912318DFE62}" type="datetimeFigureOut">
              <a:rPr lang="sk-SK" smtClean="0"/>
              <a:t>18. 6. 2023</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1914456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k-SK"/>
              <a:t>Kliknutím upravte štýl predlohy nadpisu</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k-SK"/>
              <a:t>Kliknutím na ikonu pridáte obrázok</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Kliknite sem a upravte štýly predlohy textu</a:t>
            </a:r>
          </a:p>
        </p:txBody>
      </p:sp>
      <p:sp>
        <p:nvSpPr>
          <p:cNvPr id="5" name="Date Placeholder 4"/>
          <p:cNvSpPr>
            <a:spLocks noGrp="1"/>
          </p:cNvSpPr>
          <p:nvPr>
            <p:ph type="dt" sz="half" idx="10"/>
          </p:nvPr>
        </p:nvSpPr>
        <p:spPr/>
        <p:txBody>
          <a:bodyPr/>
          <a:lstStyle/>
          <a:p>
            <a:fld id="{52305C9A-A09F-4F36-9F0F-8912318DFE62}" type="datetimeFigureOut">
              <a:rPr lang="sk-SK" smtClean="0"/>
              <a:t>18. 6. 2023</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C525E276-7446-4955-A219-93B9459322CB}" type="slidenum">
              <a:rPr lang="sk-SK" smtClean="0"/>
              <a:t>‹#›</a:t>
            </a:fld>
            <a:endParaRPr lang="sk-SK"/>
          </a:p>
        </p:txBody>
      </p:sp>
    </p:spTree>
    <p:extLst>
      <p:ext uri="{BB962C8B-B14F-4D97-AF65-F5344CB8AC3E}">
        <p14:creationId xmlns:p14="http://schemas.microsoft.com/office/powerpoint/2010/main" val="1535985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k-SK"/>
              <a:t>Kliknutím upravte štýl predlohy nadpisu</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2305C9A-A09F-4F36-9F0F-8912318DFE62}" type="datetimeFigureOut">
              <a:rPr lang="sk-SK" smtClean="0"/>
              <a:t>18. 6. 2023</a:t>
            </a:fld>
            <a:endParaRPr lang="sk-S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sk-S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25E276-7446-4955-A219-93B9459322CB}" type="slidenum">
              <a:rPr lang="sk-SK" smtClean="0"/>
              <a:t>‹#›</a:t>
            </a:fld>
            <a:endParaRPr lang="sk-SK"/>
          </a:p>
        </p:txBody>
      </p:sp>
    </p:spTree>
    <p:extLst>
      <p:ext uri="{BB962C8B-B14F-4D97-AF65-F5344CB8AC3E}">
        <p14:creationId xmlns:p14="http://schemas.microsoft.com/office/powerpoint/2010/main" val="102282477"/>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3.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11.png"/><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2991/csic-15.2015.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dfs.semanticscholar.org/5248/8cb80b33f4cef7a8246897afe5dce870629c.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oi.org/10.3923/itj.2010.%201262.126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201016/j.infsof.2018.08.016" TargetMode="External"/><Relationship Id="rId2" Type="http://schemas.openxmlformats.org/officeDocument/2006/relationships/hyperlink" Target="https://doi.org/10.1145/1454268.1454275"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igitalocean.com/community/tutorials/howto-use-decorators-in-typescript" TargetMode="External"/><Relationship Id="rId2" Type="http://schemas.openxmlformats.org/officeDocument/2006/relationships/hyperlink" Target="https://doi.org/10.1007/3-540-"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oi.org/10.1145/375212.375269"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145/375212.375269" TargetMode="External"/><Relationship Id="rId2" Type="http://schemas.openxmlformats.org/officeDocument/2006/relationships/hyperlink" Target="https://doi.org/10.5121/ijwest.2015.6103" TargetMode="External"/><Relationship Id="rId1" Type="http://schemas.openxmlformats.org/officeDocument/2006/relationships/slideLayout" Target="../slideLayouts/slideLayout2.xml"/><Relationship Id="rId4" Type="http://schemas.openxmlformats.org/officeDocument/2006/relationships/hyperlink" Target="https://doi.org/10.1109/SPLINE.2007.1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808F901-5DF0-8C3A-40A7-2149E7EA2530}"/>
              </a:ext>
            </a:extLst>
          </p:cNvPr>
          <p:cNvSpPr>
            <a:spLocks noGrp="1"/>
          </p:cNvSpPr>
          <p:nvPr>
            <p:ph type="ctrTitle"/>
          </p:nvPr>
        </p:nvSpPr>
        <p:spPr>
          <a:xfrm>
            <a:off x="728404" y="2528141"/>
            <a:ext cx="9144000" cy="2387600"/>
          </a:xfrm>
        </p:spPr>
        <p:txBody>
          <a:bodyPr>
            <a:normAutofit fontScale="90000"/>
          </a:bodyPr>
          <a:lstStyle/>
          <a:p>
            <a:r>
              <a:rPr lang="en-US" b="1" dirty="0"/>
              <a:t>Supporting the Software Product Line Evolution Through Aggregated Comprehension of Software Knowledge</a:t>
            </a:r>
          </a:p>
        </p:txBody>
      </p:sp>
      <p:sp>
        <p:nvSpPr>
          <p:cNvPr id="5" name="Podnadpis 4">
            <a:extLst>
              <a:ext uri="{FF2B5EF4-FFF2-40B4-BE49-F238E27FC236}">
                <a16:creationId xmlns:a16="http://schemas.microsoft.com/office/drawing/2014/main" id="{205F0A60-C629-45EE-A32B-49DC06ACF8F7}"/>
              </a:ext>
            </a:extLst>
          </p:cNvPr>
          <p:cNvSpPr>
            <a:spLocks noGrp="1"/>
          </p:cNvSpPr>
          <p:nvPr>
            <p:ph type="subTitle" idx="1"/>
          </p:nvPr>
        </p:nvSpPr>
        <p:spPr>
          <a:xfrm>
            <a:off x="1945750" y="4852847"/>
            <a:ext cx="10246250" cy="1096899"/>
          </a:xfrm>
        </p:spPr>
        <p:txBody>
          <a:bodyPr/>
          <a:lstStyle/>
          <a:p>
            <a:pPr algn="l"/>
            <a:r>
              <a:rPr lang="en-US" dirty="0"/>
              <a:t>Software Knowledge Comprehension and Reuse</a:t>
            </a:r>
            <a:endParaRPr lang="en-US" i="1" dirty="0"/>
          </a:p>
        </p:txBody>
      </p:sp>
      <p:sp>
        <p:nvSpPr>
          <p:cNvPr id="6" name="BlokTextu 5">
            <a:extLst>
              <a:ext uri="{FF2B5EF4-FFF2-40B4-BE49-F238E27FC236}">
                <a16:creationId xmlns:a16="http://schemas.microsoft.com/office/drawing/2014/main" id="{9F537922-4B38-7363-640F-D366076DCA83}"/>
              </a:ext>
            </a:extLst>
          </p:cNvPr>
          <p:cNvSpPr txBox="1"/>
          <p:nvPr/>
        </p:nvSpPr>
        <p:spPr>
          <a:xfrm>
            <a:off x="6096000" y="6329549"/>
            <a:ext cx="2411622" cy="369332"/>
          </a:xfrm>
          <a:prstGeom prst="rect">
            <a:avLst/>
          </a:prstGeom>
          <a:noFill/>
        </p:spPr>
        <p:txBody>
          <a:bodyPr wrap="none" rtlCol="0">
            <a:spAutoFit/>
          </a:bodyPr>
          <a:lstStyle/>
          <a:p>
            <a:r>
              <a:rPr lang="en-US" dirty="0"/>
              <a:t>Author: Jakub Perdek</a:t>
            </a:r>
          </a:p>
        </p:txBody>
      </p:sp>
    </p:spTree>
    <p:extLst>
      <p:ext uri="{BB962C8B-B14F-4D97-AF65-F5344CB8AC3E}">
        <p14:creationId xmlns:p14="http://schemas.microsoft.com/office/powerpoint/2010/main" val="1610504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ok 9">
            <a:extLst>
              <a:ext uri="{FF2B5EF4-FFF2-40B4-BE49-F238E27FC236}">
                <a16:creationId xmlns:a16="http://schemas.microsoft.com/office/drawing/2014/main" id="{75CDB38F-9D84-1D0F-6B0E-641E58510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339" y="1951295"/>
            <a:ext cx="6909661" cy="5435600"/>
          </a:xfrm>
          <a:prstGeom prst="rect">
            <a:avLst/>
          </a:prstGeom>
        </p:spPr>
      </p:pic>
      <p:pic>
        <p:nvPicPr>
          <p:cNvPr id="13" name="Obrázok 12">
            <a:extLst>
              <a:ext uri="{FF2B5EF4-FFF2-40B4-BE49-F238E27FC236}">
                <a16:creationId xmlns:a16="http://schemas.microsoft.com/office/drawing/2014/main" id="{7B466598-0E98-9C06-6AF1-DF357B000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401" y="-6060"/>
            <a:ext cx="7474681" cy="6933394"/>
          </a:xfrm>
          <a:prstGeom prst="rect">
            <a:avLst/>
          </a:prstGeom>
        </p:spPr>
      </p:pic>
      <p:sp>
        <p:nvSpPr>
          <p:cNvPr id="11" name="Dvojitá vlna 10">
            <a:extLst>
              <a:ext uri="{FF2B5EF4-FFF2-40B4-BE49-F238E27FC236}">
                <a16:creationId xmlns:a16="http://schemas.microsoft.com/office/drawing/2014/main" id="{A34B2E9B-E718-D62D-EE16-C121565C6071}"/>
              </a:ext>
            </a:extLst>
          </p:cNvPr>
          <p:cNvSpPr/>
          <p:nvPr/>
        </p:nvSpPr>
        <p:spPr>
          <a:xfrm>
            <a:off x="3210561" y="-156902"/>
            <a:ext cx="8248764" cy="3368039"/>
          </a:xfrm>
          <a:prstGeom prst="doubleWav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k-SK">
              <a:solidFill>
                <a:schemeClr val="bg1">
                  <a:lumMod val="85000"/>
                </a:schemeClr>
              </a:solidFill>
            </a:endParaRPr>
          </a:p>
        </p:txBody>
      </p:sp>
      <p:sp>
        <p:nvSpPr>
          <p:cNvPr id="8" name="Nadpis 1">
            <a:extLst>
              <a:ext uri="{FF2B5EF4-FFF2-40B4-BE49-F238E27FC236}">
                <a16:creationId xmlns:a16="http://schemas.microsoft.com/office/drawing/2014/main" id="{1D50AE19-B7F7-3A97-6211-84B4444EAC5B}"/>
              </a:ext>
            </a:extLst>
          </p:cNvPr>
          <p:cNvSpPr txBox="1">
            <a:spLocks/>
          </p:cNvSpPr>
          <p:nvPr/>
        </p:nvSpPr>
        <p:spPr>
          <a:xfrm>
            <a:off x="3641592" y="267275"/>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200" b="1" dirty="0"/>
              <a:t>Application in </a:t>
            </a:r>
            <a:r>
              <a:rPr lang="sk-SK" sz="7200" b="1" dirty="0"/>
              <a:t>T</a:t>
            </a:r>
            <a:r>
              <a:rPr lang="en-US" sz="7200" b="1" dirty="0" err="1"/>
              <a:t>ype</a:t>
            </a:r>
            <a:r>
              <a:rPr lang="sk-SK" sz="7200" b="1" dirty="0"/>
              <a:t>S</a:t>
            </a:r>
            <a:r>
              <a:rPr lang="en-US" sz="7200" b="1" dirty="0" err="1"/>
              <a:t>cript</a:t>
            </a:r>
            <a:endParaRPr lang="sk-SK" sz="7200" b="1" dirty="0"/>
          </a:p>
        </p:txBody>
      </p:sp>
      <p:sp>
        <p:nvSpPr>
          <p:cNvPr id="17" name="BlokTextu 16">
            <a:extLst>
              <a:ext uri="{FF2B5EF4-FFF2-40B4-BE49-F238E27FC236}">
                <a16:creationId xmlns:a16="http://schemas.microsoft.com/office/drawing/2014/main" id="{4913249F-0C08-DEC5-DF76-557B1F9830EE}"/>
              </a:ext>
            </a:extLst>
          </p:cNvPr>
          <p:cNvSpPr txBox="1"/>
          <p:nvPr/>
        </p:nvSpPr>
        <p:spPr>
          <a:xfrm>
            <a:off x="64472" y="5438986"/>
            <a:ext cx="3193503" cy="1077218"/>
          </a:xfrm>
          <a:prstGeom prst="rect">
            <a:avLst/>
          </a:prstGeom>
          <a:noFill/>
        </p:spPr>
        <p:txBody>
          <a:bodyPr wrap="none" rtlCol="0">
            <a:spAutoFit/>
          </a:bodyPr>
          <a:lstStyle/>
          <a:p>
            <a:r>
              <a:rPr lang="en-US" sz="3200" b="1" dirty="0">
                <a:solidFill>
                  <a:srgbClr val="FF0000"/>
                </a:solidFill>
                <a:effectLst>
                  <a:outerShdw blurRad="38100" dist="38100" dir="2700000" algn="tl">
                    <a:srgbClr val="000000">
                      <a:alpha val="43137"/>
                    </a:srgbClr>
                  </a:outerShdw>
                </a:effectLst>
              </a:rPr>
              <a:t>NO ASPECTS </a:t>
            </a:r>
          </a:p>
          <a:p>
            <a:r>
              <a:rPr lang="en-US" sz="3200" b="1" dirty="0">
                <a:solidFill>
                  <a:srgbClr val="FF0000"/>
                </a:solidFill>
                <a:effectLst>
                  <a:outerShdw blurRad="38100" dist="38100" dir="2700000" algn="tl">
                    <a:srgbClr val="000000">
                      <a:alpha val="43137"/>
                    </a:srgbClr>
                  </a:outerShdw>
                </a:effectLst>
              </a:rPr>
              <a:t>	IN PRODUCTS</a:t>
            </a:r>
            <a:endParaRPr lang="sk-SK"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02518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kTextu 3">
            <a:extLst>
              <a:ext uri="{FF2B5EF4-FFF2-40B4-BE49-F238E27FC236}">
                <a16:creationId xmlns:a16="http://schemas.microsoft.com/office/drawing/2014/main" id="{894D4E65-53B3-4674-9F78-321053E312C1}"/>
              </a:ext>
            </a:extLst>
          </p:cNvPr>
          <p:cNvSpPr txBox="1"/>
          <p:nvPr/>
        </p:nvSpPr>
        <p:spPr>
          <a:xfrm>
            <a:off x="319596" y="468188"/>
            <a:ext cx="8220712" cy="646331"/>
          </a:xfrm>
          <a:prstGeom prst="rect">
            <a:avLst/>
          </a:prstGeom>
          <a:noFill/>
        </p:spPr>
        <p:txBody>
          <a:bodyPr wrap="none" rtlCol="0">
            <a:spAutoFit/>
          </a:bodyPr>
          <a:lstStyle/>
          <a:p>
            <a:r>
              <a:rPr lang="en-US" sz="3600" b="1" dirty="0"/>
              <a:t>3. APPLYING CONFIGURATION VALUES</a:t>
            </a:r>
            <a:endParaRPr lang="sk-SK" sz="3600" b="1" dirty="0"/>
          </a:p>
        </p:txBody>
      </p:sp>
      <p:pic>
        <p:nvPicPr>
          <p:cNvPr id="6" name="Obrázok 5">
            <a:extLst>
              <a:ext uri="{FF2B5EF4-FFF2-40B4-BE49-F238E27FC236}">
                <a16:creationId xmlns:a16="http://schemas.microsoft.com/office/drawing/2014/main" id="{8837685F-E6C3-41F5-9567-CC73296D4363}"/>
              </a:ext>
            </a:extLst>
          </p:cNvPr>
          <p:cNvPicPr>
            <a:picLocks noChangeAspect="1"/>
          </p:cNvPicPr>
          <p:nvPr/>
        </p:nvPicPr>
        <p:blipFill>
          <a:blip r:embed="rId2"/>
          <a:stretch>
            <a:fillRect/>
          </a:stretch>
        </p:blipFill>
        <p:spPr>
          <a:xfrm>
            <a:off x="551061" y="1476792"/>
            <a:ext cx="9265840" cy="4062874"/>
          </a:xfrm>
          <a:prstGeom prst="rect">
            <a:avLst/>
          </a:prstGeom>
        </p:spPr>
      </p:pic>
      <p:sp>
        <p:nvSpPr>
          <p:cNvPr id="7" name="Obdĺžnik 6">
            <a:extLst>
              <a:ext uri="{FF2B5EF4-FFF2-40B4-BE49-F238E27FC236}">
                <a16:creationId xmlns:a16="http://schemas.microsoft.com/office/drawing/2014/main" id="{33E4DD8A-71C1-4443-8738-B843B9550B89}"/>
              </a:ext>
            </a:extLst>
          </p:cNvPr>
          <p:cNvSpPr/>
          <p:nvPr/>
        </p:nvSpPr>
        <p:spPr>
          <a:xfrm>
            <a:off x="5306873" y="5069150"/>
            <a:ext cx="2478844" cy="23969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8" name="Obdĺžnik 7">
            <a:extLst>
              <a:ext uri="{FF2B5EF4-FFF2-40B4-BE49-F238E27FC236}">
                <a16:creationId xmlns:a16="http://schemas.microsoft.com/office/drawing/2014/main" id="{C3B876CD-80F3-4CF7-938A-6BDA4F321010}"/>
              </a:ext>
            </a:extLst>
          </p:cNvPr>
          <p:cNvSpPr/>
          <p:nvPr/>
        </p:nvSpPr>
        <p:spPr>
          <a:xfrm>
            <a:off x="3355265" y="4023065"/>
            <a:ext cx="2478844" cy="23969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9" name="Obdĺžnik 8">
            <a:extLst>
              <a:ext uri="{FF2B5EF4-FFF2-40B4-BE49-F238E27FC236}">
                <a16:creationId xmlns:a16="http://schemas.microsoft.com/office/drawing/2014/main" id="{C8BD48D0-B3BB-45AF-8B89-59C081CE9C5F}"/>
              </a:ext>
            </a:extLst>
          </p:cNvPr>
          <p:cNvSpPr/>
          <p:nvPr/>
        </p:nvSpPr>
        <p:spPr>
          <a:xfrm>
            <a:off x="5690092" y="2976980"/>
            <a:ext cx="2592773" cy="23969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10" name="Obdĺžnik 9">
            <a:extLst>
              <a:ext uri="{FF2B5EF4-FFF2-40B4-BE49-F238E27FC236}">
                <a16:creationId xmlns:a16="http://schemas.microsoft.com/office/drawing/2014/main" id="{431B9B16-08ED-4D7D-A895-009E11EDF6E2}"/>
              </a:ext>
            </a:extLst>
          </p:cNvPr>
          <p:cNvSpPr/>
          <p:nvPr/>
        </p:nvSpPr>
        <p:spPr>
          <a:xfrm>
            <a:off x="3532817" y="1965295"/>
            <a:ext cx="2654919" cy="20529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cxnSp>
        <p:nvCxnSpPr>
          <p:cNvPr id="11" name="Rovná spojovacia šípka 10">
            <a:extLst>
              <a:ext uri="{FF2B5EF4-FFF2-40B4-BE49-F238E27FC236}">
                <a16:creationId xmlns:a16="http://schemas.microsoft.com/office/drawing/2014/main" id="{12DEF9DD-9827-4277-8ECE-F1DB2DC9648B}"/>
              </a:ext>
            </a:extLst>
          </p:cNvPr>
          <p:cNvCxnSpPr>
            <a:cxnSpLocks/>
          </p:cNvCxnSpPr>
          <p:nvPr/>
        </p:nvCxnSpPr>
        <p:spPr>
          <a:xfrm>
            <a:off x="2840854" y="5308847"/>
            <a:ext cx="1047565" cy="514904"/>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BlokTextu 12">
            <a:extLst>
              <a:ext uri="{FF2B5EF4-FFF2-40B4-BE49-F238E27FC236}">
                <a16:creationId xmlns:a16="http://schemas.microsoft.com/office/drawing/2014/main" id="{BCB02EA7-933C-4E2E-839B-067BC3F8E3AD}"/>
              </a:ext>
            </a:extLst>
          </p:cNvPr>
          <p:cNvSpPr txBox="1"/>
          <p:nvPr/>
        </p:nvSpPr>
        <p:spPr>
          <a:xfrm>
            <a:off x="2238400" y="5857782"/>
            <a:ext cx="7711406" cy="646331"/>
          </a:xfrm>
          <a:prstGeom prst="rect">
            <a:avLst/>
          </a:prstGeom>
          <a:noFill/>
        </p:spPr>
        <p:txBody>
          <a:bodyPr wrap="none" rtlCol="0">
            <a:spAutoFit/>
          </a:bodyPr>
          <a:lstStyle/>
          <a:p>
            <a:r>
              <a:rPr lang="en-US" b="1" dirty="0"/>
              <a:t>Calling the method with the same name but other arguments, </a:t>
            </a:r>
          </a:p>
          <a:p>
            <a:r>
              <a:rPr lang="en-US" b="1" dirty="0"/>
              <a:t>to apply other aspect managing player’s instance (showed previously)</a:t>
            </a:r>
            <a:endParaRPr lang="sk-SK" b="1" dirty="0"/>
          </a:p>
        </p:txBody>
      </p:sp>
    </p:spTree>
    <p:extLst>
      <p:ext uri="{BB962C8B-B14F-4D97-AF65-F5344CB8AC3E}">
        <p14:creationId xmlns:p14="http://schemas.microsoft.com/office/powerpoint/2010/main" val="625657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D782670-EE17-4B09-ACE9-9CB7A7553858}"/>
              </a:ext>
            </a:extLst>
          </p:cNvPr>
          <p:cNvSpPr>
            <a:spLocks noGrp="1"/>
          </p:cNvSpPr>
          <p:nvPr>
            <p:ph type="title"/>
          </p:nvPr>
        </p:nvSpPr>
        <p:spPr/>
        <p:txBody>
          <a:bodyPr/>
          <a:lstStyle/>
          <a:p>
            <a:endParaRPr lang="sk-SK"/>
          </a:p>
        </p:txBody>
      </p:sp>
      <p:pic>
        <p:nvPicPr>
          <p:cNvPr id="4" name="Zástupný objekt pre obsah 3">
            <a:extLst>
              <a:ext uri="{FF2B5EF4-FFF2-40B4-BE49-F238E27FC236}">
                <a16:creationId xmlns:a16="http://schemas.microsoft.com/office/drawing/2014/main" id="{22750F4C-7B6C-42E2-86E6-EC1420E70570}"/>
              </a:ext>
            </a:extLst>
          </p:cNvPr>
          <p:cNvPicPr>
            <a:picLocks noGrp="1" noChangeAspect="1"/>
          </p:cNvPicPr>
          <p:nvPr>
            <p:ph idx="1"/>
          </p:nvPr>
        </p:nvPicPr>
        <p:blipFill>
          <a:blip r:embed="rId2"/>
          <a:stretch>
            <a:fillRect/>
          </a:stretch>
        </p:blipFill>
        <p:spPr>
          <a:xfrm>
            <a:off x="457878" y="1173575"/>
            <a:ext cx="7299699" cy="756825"/>
          </a:xfrm>
          <a:prstGeom prst="rect">
            <a:avLst/>
          </a:prstGeom>
        </p:spPr>
      </p:pic>
      <p:pic>
        <p:nvPicPr>
          <p:cNvPr id="6" name="Obrázok 5">
            <a:extLst>
              <a:ext uri="{FF2B5EF4-FFF2-40B4-BE49-F238E27FC236}">
                <a16:creationId xmlns:a16="http://schemas.microsoft.com/office/drawing/2014/main" id="{695F03E2-2B5F-463F-AA3E-9196FE230F12}"/>
              </a:ext>
            </a:extLst>
          </p:cNvPr>
          <p:cNvPicPr>
            <a:picLocks noChangeAspect="1"/>
          </p:cNvPicPr>
          <p:nvPr/>
        </p:nvPicPr>
        <p:blipFill>
          <a:blip r:embed="rId3"/>
          <a:stretch>
            <a:fillRect/>
          </a:stretch>
        </p:blipFill>
        <p:spPr>
          <a:xfrm>
            <a:off x="751260" y="2253948"/>
            <a:ext cx="8448816" cy="4338876"/>
          </a:xfrm>
          <a:prstGeom prst="rect">
            <a:avLst/>
          </a:prstGeom>
        </p:spPr>
      </p:pic>
    </p:spTree>
    <p:extLst>
      <p:ext uri="{BB962C8B-B14F-4D97-AF65-F5344CB8AC3E}">
        <p14:creationId xmlns:p14="http://schemas.microsoft.com/office/powerpoint/2010/main" val="2515424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33CCFA38-E8A8-4333-A335-E083A4A7B6C1}"/>
              </a:ext>
            </a:extLst>
          </p:cNvPr>
          <p:cNvPicPr>
            <a:picLocks noChangeAspect="1"/>
          </p:cNvPicPr>
          <p:nvPr/>
        </p:nvPicPr>
        <p:blipFill>
          <a:blip r:embed="rId2"/>
          <a:stretch>
            <a:fillRect/>
          </a:stretch>
        </p:blipFill>
        <p:spPr>
          <a:xfrm>
            <a:off x="683514" y="287465"/>
            <a:ext cx="8210550" cy="3524250"/>
          </a:xfrm>
          <a:prstGeom prst="rect">
            <a:avLst/>
          </a:prstGeom>
        </p:spPr>
      </p:pic>
      <p:pic>
        <p:nvPicPr>
          <p:cNvPr id="7" name="Obrázok 6">
            <a:extLst>
              <a:ext uri="{FF2B5EF4-FFF2-40B4-BE49-F238E27FC236}">
                <a16:creationId xmlns:a16="http://schemas.microsoft.com/office/drawing/2014/main" id="{6CD7C439-2D54-4B78-AEC5-52F07CB79412}"/>
              </a:ext>
            </a:extLst>
          </p:cNvPr>
          <p:cNvPicPr>
            <a:picLocks noChangeAspect="1"/>
          </p:cNvPicPr>
          <p:nvPr/>
        </p:nvPicPr>
        <p:blipFill>
          <a:blip r:embed="rId3"/>
          <a:stretch>
            <a:fillRect/>
          </a:stretch>
        </p:blipFill>
        <p:spPr>
          <a:xfrm>
            <a:off x="683514" y="3963352"/>
            <a:ext cx="8191500" cy="2771775"/>
          </a:xfrm>
          <a:prstGeom prst="rect">
            <a:avLst/>
          </a:prstGeom>
        </p:spPr>
      </p:pic>
    </p:spTree>
    <p:extLst>
      <p:ext uri="{BB962C8B-B14F-4D97-AF65-F5344CB8AC3E}">
        <p14:creationId xmlns:p14="http://schemas.microsoft.com/office/powerpoint/2010/main" val="1287249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CC8E3FA-13FD-43EF-B81E-34A0470C0F94}"/>
              </a:ext>
            </a:extLst>
          </p:cNvPr>
          <p:cNvSpPr>
            <a:spLocks noGrp="1"/>
          </p:cNvSpPr>
          <p:nvPr>
            <p:ph type="title"/>
          </p:nvPr>
        </p:nvSpPr>
        <p:spPr>
          <a:xfrm>
            <a:off x="677334" y="387658"/>
            <a:ext cx="8596668" cy="1320800"/>
          </a:xfrm>
        </p:spPr>
        <p:txBody>
          <a:bodyPr>
            <a:noAutofit/>
          </a:bodyPr>
          <a:lstStyle/>
          <a:p>
            <a:r>
              <a:rPr lang="en-US" sz="4800" b="1" dirty="0"/>
              <a:t>Software design according feature diagram</a:t>
            </a:r>
            <a:endParaRPr lang="sk-SK" sz="4800" b="1" dirty="0"/>
          </a:p>
        </p:txBody>
      </p:sp>
      <p:sp>
        <p:nvSpPr>
          <p:cNvPr id="3" name="Zástupný objekt pre obsah 2">
            <a:extLst>
              <a:ext uri="{FF2B5EF4-FFF2-40B4-BE49-F238E27FC236}">
                <a16:creationId xmlns:a16="http://schemas.microsoft.com/office/drawing/2014/main" id="{ECE411CC-1BB2-40FC-8D4D-F18DBD7FBDF3}"/>
              </a:ext>
            </a:extLst>
          </p:cNvPr>
          <p:cNvSpPr>
            <a:spLocks noGrp="1"/>
          </p:cNvSpPr>
          <p:nvPr>
            <p:ph idx="1"/>
          </p:nvPr>
        </p:nvSpPr>
        <p:spPr>
          <a:xfrm>
            <a:off x="677334" y="2160589"/>
            <a:ext cx="8596668" cy="3880773"/>
          </a:xfrm>
        </p:spPr>
        <p:txBody>
          <a:bodyPr/>
          <a:lstStyle/>
          <a:p>
            <a:r>
              <a:rPr lang="en-US" dirty="0"/>
              <a:t>Given functionality can spread trough whole system – in not modular systems</a:t>
            </a:r>
          </a:p>
          <a:p>
            <a:pPr lvl="1"/>
            <a:r>
              <a:rPr lang="en-US" dirty="0"/>
              <a:t>This functionality can be voluntary – marked in feature diagram this way</a:t>
            </a:r>
          </a:p>
          <a:p>
            <a:r>
              <a:rPr lang="en-US" dirty="0"/>
              <a:t>For using aspects codes should be created according some principles</a:t>
            </a:r>
          </a:p>
          <a:p>
            <a:r>
              <a:rPr lang="en-US" dirty="0"/>
              <a:t>How to derive product with / without given feature if feature has many classes and its implementation can include aspects too</a:t>
            </a:r>
          </a:p>
          <a:p>
            <a:pPr lvl="1"/>
            <a:endParaRPr lang="en-US" dirty="0"/>
          </a:p>
        </p:txBody>
      </p:sp>
      <p:sp>
        <p:nvSpPr>
          <p:cNvPr id="4" name="Pravá zložená zátvorka 3">
            <a:extLst>
              <a:ext uri="{FF2B5EF4-FFF2-40B4-BE49-F238E27FC236}">
                <a16:creationId xmlns:a16="http://schemas.microsoft.com/office/drawing/2014/main" id="{70F56711-D1CC-4339-91FA-D322DE9FC91F}"/>
              </a:ext>
            </a:extLst>
          </p:cNvPr>
          <p:cNvSpPr/>
          <p:nvPr/>
        </p:nvSpPr>
        <p:spPr>
          <a:xfrm rot="4743235">
            <a:off x="5112885" y="1202660"/>
            <a:ext cx="887767" cy="740053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dirty="0"/>
          </a:p>
        </p:txBody>
      </p:sp>
      <p:sp>
        <p:nvSpPr>
          <p:cNvPr id="5" name="BlokTextu 4">
            <a:extLst>
              <a:ext uri="{FF2B5EF4-FFF2-40B4-BE49-F238E27FC236}">
                <a16:creationId xmlns:a16="http://schemas.microsoft.com/office/drawing/2014/main" id="{54398355-B970-4648-9195-5E9C50EABA6C}"/>
              </a:ext>
            </a:extLst>
          </p:cNvPr>
          <p:cNvSpPr txBox="1"/>
          <p:nvPr/>
        </p:nvSpPr>
        <p:spPr>
          <a:xfrm>
            <a:off x="3111893" y="5602069"/>
            <a:ext cx="7240572" cy="646331"/>
          </a:xfrm>
          <a:prstGeom prst="rect">
            <a:avLst/>
          </a:prstGeom>
          <a:noFill/>
        </p:spPr>
        <p:txBody>
          <a:bodyPr wrap="none" rtlCol="0">
            <a:spAutoFit/>
          </a:bodyPr>
          <a:lstStyle/>
          <a:p>
            <a:r>
              <a:rPr lang="sk-SK" sz="3600" b="1" dirty="0">
                <a:solidFill>
                  <a:srgbClr val="00B050"/>
                </a:solidFill>
              </a:rPr>
              <a:t>NEED TO KNOW CERTAIN DOMAIN</a:t>
            </a:r>
          </a:p>
        </p:txBody>
      </p:sp>
    </p:spTree>
    <p:extLst>
      <p:ext uri="{BB962C8B-B14F-4D97-AF65-F5344CB8AC3E}">
        <p14:creationId xmlns:p14="http://schemas.microsoft.com/office/powerpoint/2010/main" val="3161434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8CFD18-E289-4D91-9AF0-44C848018E71}"/>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3E199C45-2324-42DB-9472-F7A656E986E4}"/>
              </a:ext>
            </a:extLst>
          </p:cNvPr>
          <p:cNvSpPr>
            <a:spLocks noGrp="1"/>
          </p:cNvSpPr>
          <p:nvPr>
            <p:ph idx="1"/>
          </p:nvPr>
        </p:nvSpPr>
        <p:spPr/>
        <p:txBody>
          <a:bodyPr/>
          <a:lstStyle/>
          <a:p>
            <a:endParaRPr lang="sk-SK"/>
          </a:p>
        </p:txBody>
      </p:sp>
      <p:pic>
        <p:nvPicPr>
          <p:cNvPr id="4" name="Obrázok 3">
            <a:extLst>
              <a:ext uri="{FF2B5EF4-FFF2-40B4-BE49-F238E27FC236}">
                <a16:creationId xmlns:a16="http://schemas.microsoft.com/office/drawing/2014/main" id="{0449B5B4-905B-42BF-AFDF-6B1D9D338E5C}"/>
              </a:ext>
            </a:extLst>
          </p:cNvPr>
          <p:cNvPicPr>
            <a:picLocks noChangeAspect="1"/>
          </p:cNvPicPr>
          <p:nvPr/>
        </p:nvPicPr>
        <p:blipFill>
          <a:blip r:embed="rId2"/>
          <a:stretch>
            <a:fillRect/>
          </a:stretch>
        </p:blipFill>
        <p:spPr>
          <a:xfrm>
            <a:off x="5023081" y="81563"/>
            <a:ext cx="6491585" cy="6392477"/>
          </a:xfrm>
          <a:prstGeom prst="rect">
            <a:avLst/>
          </a:prstGeom>
        </p:spPr>
      </p:pic>
      <p:pic>
        <p:nvPicPr>
          <p:cNvPr id="6" name="Obrázok 5">
            <a:extLst>
              <a:ext uri="{FF2B5EF4-FFF2-40B4-BE49-F238E27FC236}">
                <a16:creationId xmlns:a16="http://schemas.microsoft.com/office/drawing/2014/main" id="{30B156C4-5A9B-48A6-AF58-F3AA9220B590}"/>
              </a:ext>
            </a:extLst>
          </p:cNvPr>
          <p:cNvPicPr>
            <a:picLocks noChangeAspect="1"/>
          </p:cNvPicPr>
          <p:nvPr/>
        </p:nvPicPr>
        <p:blipFill>
          <a:blip r:embed="rId3"/>
          <a:stretch>
            <a:fillRect/>
          </a:stretch>
        </p:blipFill>
        <p:spPr>
          <a:xfrm>
            <a:off x="395103" y="603251"/>
            <a:ext cx="4352925" cy="3114675"/>
          </a:xfrm>
          <a:prstGeom prst="rect">
            <a:avLst/>
          </a:prstGeom>
        </p:spPr>
      </p:pic>
    </p:spTree>
    <p:extLst>
      <p:ext uri="{BB962C8B-B14F-4D97-AF65-F5344CB8AC3E}">
        <p14:creationId xmlns:p14="http://schemas.microsoft.com/office/powerpoint/2010/main" val="2229944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0207C90-494C-406A-848D-C597D2B0C8C8}"/>
              </a:ext>
            </a:extLst>
          </p:cNvPr>
          <p:cNvSpPr>
            <a:spLocks noGrp="1"/>
          </p:cNvSpPr>
          <p:nvPr>
            <p:ph type="title"/>
          </p:nvPr>
        </p:nvSpPr>
        <p:spPr>
          <a:xfrm>
            <a:off x="568646" y="284301"/>
            <a:ext cx="8596668" cy="1320800"/>
          </a:xfrm>
        </p:spPr>
        <p:txBody>
          <a:bodyPr>
            <a:noAutofit/>
          </a:bodyPr>
          <a:lstStyle/>
          <a:p>
            <a:r>
              <a:rPr lang="en-US" sz="4800" b="1" dirty="0"/>
              <a:t>Adding support for computer or user opponent</a:t>
            </a:r>
            <a:endParaRPr lang="sk-SK" sz="4800" b="1" dirty="0"/>
          </a:p>
        </p:txBody>
      </p:sp>
      <p:pic>
        <p:nvPicPr>
          <p:cNvPr id="5" name="Obrázok 4">
            <a:extLst>
              <a:ext uri="{FF2B5EF4-FFF2-40B4-BE49-F238E27FC236}">
                <a16:creationId xmlns:a16="http://schemas.microsoft.com/office/drawing/2014/main" id="{43244014-D42F-46FC-BCE7-8CEF44942E27}"/>
              </a:ext>
            </a:extLst>
          </p:cNvPr>
          <p:cNvPicPr>
            <a:picLocks noChangeAspect="1"/>
          </p:cNvPicPr>
          <p:nvPr/>
        </p:nvPicPr>
        <p:blipFill rotWithShape="1">
          <a:blip r:embed="rId2"/>
          <a:srcRect t="7981" b="-1"/>
          <a:stretch/>
        </p:blipFill>
        <p:spPr>
          <a:xfrm>
            <a:off x="624068" y="2409316"/>
            <a:ext cx="8899935" cy="596529"/>
          </a:xfrm>
          <a:prstGeom prst="rect">
            <a:avLst/>
          </a:prstGeom>
        </p:spPr>
      </p:pic>
      <p:pic>
        <p:nvPicPr>
          <p:cNvPr id="9" name="Obrázok 8">
            <a:extLst>
              <a:ext uri="{FF2B5EF4-FFF2-40B4-BE49-F238E27FC236}">
                <a16:creationId xmlns:a16="http://schemas.microsoft.com/office/drawing/2014/main" id="{4D028E16-1F85-4A87-9066-773F95658EBB}"/>
              </a:ext>
            </a:extLst>
          </p:cNvPr>
          <p:cNvPicPr>
            <a:picLocks noChangeAspect="1"/>
          </p:cNvPicPr>
          <p:nvPr/>
        </p:nvPicPr>
        <p:blipFill>
          <a:blip r:embed="rId3"/>
          <a:stretch>
            <a:fillRect/>
          </a:stretch>
        </p:blipFill>
        <p:spPr>
          <a:xfrm>
            <a:off x="944312" y="5461831"/>
            <a:ext cx="4071906" cy="1240747"/>
          </a:xfrm>
          <a:prstGeom prst="rect">
            <a:avLst/>
          </a:prstGeom>
        </p:spPr>
      </p:pic>
      <p:pic>
        <p:nvPicPr>
          <p:cNvPr id="11" name="Obrázok 10">
            <a:extLst>
              <a:ext uri="{FF2B5EF4-FFF2-40B4-BE49-F238E27FC236}">
                <a16:creationId xmlns:a16="http://schemas.microsoft.com/office/drawing/2014/main" id="{3F83031E-20EB-488D-AC66-54894D0ACE0F}"/>
              </a:ext>
            </a:extLst>
          </p:cNvPr>
          <p:cNvPicPr>
            <a:picLocks noChangeAspect="1"/>
          </p:cNvPicPr>
          <p:nvPr/>
        </p:nvPicPr>
        <p:blipFill>
          <a:blip r:embed="rId4"/>
          <a:stretch>
            <a:fillRect/>
          </a:stretch>
        </p:blipFill>
        <p:spPr>
          <a:xfrm>
            <a:off x="947959" y="4064261"/>
            <a:ext cx="7527201" cy="986097"/>
          </a:xfrm>
          <a:prstGeom prst="rect">
            <a:avLst/>
          </a:prstGeom>
        </p:spPr>
      </p:pic>
      <p:cxnSp>
        <p:nvCxnSpPr>
          <p:cNvPr id="12" name="Rovná spojovacia šípka 11">
            <a:extLst>
              <a:ext uri="{FF2B5EF4-FFF2-40B4-BE49-F238E27FC236}">
                <a16:creationId xmlns:a16="http://schemas.microsoft.com/office/drawing/2014/main" id="{FA395CC9-86BD-4204-893A-C62FE41EACEB}"/>
              </a:ext>
            </a:extLst>
          </p:cNvPr>
          <p:cNvCxnSpPr>
            <a:cxnSpLocks/>
          </p:cNvCxnSpPr>
          <p:nvPr/>
        </p:nvCxnSpPr>
        <p:spPr>
          <a:xfrm flipH="1" flipV="1">
            <a:off x="5601810" y="5050358"/>
            <a:ext cx="1802168" cy="338389"/>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Rovná spojovacia šípka 13">
            <a:extLst>
              <a:ext uri="{FF2B5EF4-FFF2-40B4-BE49-F238E27FC236}">
                <a16:creationId xmlns:a16="http://schemas.microsoft.com/office/drawing/2014/main" id="{8E787FDD-6CA2-454A-B499-036DD93423D9}"/>
              </a:ext>
            </a:extLst>
          </p:cNvPr>
          <p:cNvCxnSpPr>
            <a:cxnSpLocks/>
          </p:cNvCxnSpPr>
          <p:nvPr/>
        </p:nvCxnSpPr>
        <p:spPr>
          <a:xfrm flipH="1">
            <a:off x="4614096" y="5655076"/>
            <a:ext cx="2655505" cy="839426"/>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BlokTextu 16">
            <a:extLst>
              <a:ext uri="{FF2B5EF4-FFF2-40B4-BE49-F238E27FC236}">
                <a16:creationId xmlns:a16="http://schemas.microsoft.com/office/drawing/2014/main" id="{49A7B5F2-7B8D-4226-8F12-A1BFDBC88567}"/>
              </a:ext>
            </a:extLst>
          </p:cNvPr>
          <p:cNvSpPr txBox="1"/>
          <p:nvPr/>
        </p:nvSpPr>
        <p:spPr>
          <a:xfrm>
            <a:off x="7501630" y="5418492"/>
            <a:ext cx="1507144" cy="369332"/>
          </a:xfrm>
          <a:prstGeom prst="rect">
            <a:avLst/>
          </a:prstGeom>
          <a:noFill/>
        </p:spPr>
        <p:txBody>
          <a:bodyPr wrap="none" rtlCol="0">
            <a:spAutoFit/>
          </a:bodyPr>
          <a:lstStyle/>
          <a:p>
            <a:r>
              <a:rPr lang="en-US" dirty="0"/>
              <a:t>Like “hooks”</a:t>
            </a:r>
            <a:endParaRPr lang="sk-SK" dirty="0"/>
          </a:p>
        </p:txBody>
      </p:sp>
      <p:cxnSp>
        <p:nvCxnSpPr>
          <p:cNvPr id="18" name="Rovná spojovacia šípka 17">
            <a:extLst>
              <a:ext uri="{FF2B5EF4-FFF2-40B4-BE49-F238E27FC236}">
                <a16:creationId xmlns:a16="http://schemas.microsoft.com/office/drawing/2014/main" id="{42154451-6822-4EE4-A369-7DA820BB6887}"/>
              </a:ext>
            </a:extLst>
          </p:cNvPr>
          <p:cNvCxnSpPr>
            <a:cxnSpLocks/>
          </p:cNvCxnSpPr>
          <p:nvPr/>
        </p:nvCxnSpPr>
        <p:spPr>
          <a:xfrm flipV="1">
            <a:off x="568646" y="4223838"/>
            <a:ext cx="405741" cy="1"/>
          </a:xfrm>
          <a:prstGeom prst="straightConnector1">
            <a:avLst/>
          </a:prstGeom>
          <a:ln w="571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Rovná spojovacia šípka 19">
            <a:extLst>
              <a:ext uri="{FF2B5EF4-FFF2-40B4-BE49-F238E27FC236}">
                <a16:creationId xmlns:a16="http://schemas.microsoft.com/office/drawing/2014/main" id="{2FA844C9-7023-4AF4-ABAD-69C63902C498}"/>
              </a:ext>
            </a:extLst>
          </p:cNvPr>
          <p:cNvCxnSpPr>
            <a:cxnSpLocks/>
          </p:cNvCxnSpPr>
          <p:nvPr/>
        </p:nvCxnSpPr>
        <p:spPr>
          <a:xfrm flipV="1">
            <a:off x="421198" y="2534751"/>
            <a:ext cx="405741" cy="1"/>
          </a:xfrm>
          <a:prstGeom prst="straightConnector1">
            <a:avLst/>
          </a:prstGeom>
          <a:ln w="571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Rovná spojovacia šípka 20">
            <a:extLst>
              <a:ext uri="{FF2B5EF4-FFF2-40B4-BE49-F238E27FC236}">
                <a16:creationId xmlns:a16="http://schemas.microsoft.com/office/drawing/2014/main" id="{2482601D-A600-47C3-BCE3-AB159660CF70}"/>
              </a:ext>
            </a:extLst>
          </p:cNvPr>
          <p:cNvCxnSpPr>
            <a:cxnSpLocks/>
          </p:cNvCxnSpPr>
          <p:nvPr/>
        </p:nvCxnSpPr>
        <p:spPr>
          <a:xfrm flipV="1">
            <a:off x="561734" y="5612752"/>
            <a:ext cx="405741" cy="1"/>
          </a:xfrm>
          <a:prstGeom prst="straightConnector1">
            <a:avLst/>
          </a:prstGeom>
          <a:ln w="571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Rovná spojovacia šípka 21">
            <a:extLst>
              <a:ext uri="{FF2B5EF4-FFF2-40B4-BE49-F238E27FC236}">
                <a16:creationId xmlns:a16="http://schemas.microsoft.com/office/drawing/2014/main" id="{FAED651E-D1C2-4414-8B1C-F4C1BB35EAA9}"/>
              </a:ext>
            </a:extLst>
          </p:cNvPr>
          <p:cNvCxnSpPr>
            <a:cxnSpLocks/>
          </p:cNvCxnSpPr>
          <p:nvPr/>
        </p:nvCxnSpPr>
        <p:spPr>
          <a:xfrm flipV="1">
            <a:off x="553727" y="4448214"/>
            <a:ext cx="405741" cy="1"/>
          </a:xfrm>
          <a:prstGeom prst="straightConnector1">
            <a:avLst/>
          </a:prstGeom>
          <a:ln w="571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Rovná spojovacia šípka 23">
            <a:extLst>
              <a:ext uri="{FF2B5EF4-FFF2-40B4-BE49-F238E27FC236}">
                <a16:creationId xmlns:a16="http://schemas.microsoft.com/office/drawing/2014/main" id="{A3D5C780-D748-422A-BEFA-671211831E71}"/>
              </a:ext>
            </a:extLst>
          </p:cNvPr>
          <p:cNvCxnSpPr>
            <a:cxnSpLocks/>
          </p:cNvCxnSpPr>
          <p:nvPr/>
        </p:nvCxnSpPr>
        <p:spPr>
          <a:xfrm flipV="1">
            <a:off x="546815" y="5811707"/>
            <a:ext cx="405741" cy="1"/>
          </a:xfrm>
          <a:prstGeom prst="straightConnector1">
            <a:avLst/>
          </a:prstGeom>
          <a:ln w="571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Rovná spojovacia šípka 24">
            <a:extLst>
              <a:ext uri="{FF2B5EF4-FFF2-40B4-BE49-F238E27FC236}">
                <a16:creationId xmlns:a16="http://schemas.microsoft.com/office/drawing/2014/main" id="{4FF1A469-F77E-437B-B04B-30B4333E7B49}"/>
              </a:ext>
            </a:extLst>
          </p:cNvPr>
          <p:cNvCxnSpPr>
            <a:cxnSpLocks/>
          </p:cNvCxnSpPr>
          <p:nvPr/>
        </p:nvCxnSpPr>
        <p:spPr>
          <a:xfrm flipV="1">
            <a:off x="394770" y="2759127"/>
            <a:ext cx="405741" cy="1"/>
          </a:xfrm>
          <a:prstGeom prst="straightConnector1">
            <a:avLst/>
          </a:prstGeom>
          <a:ln w="571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Rovná spojovacia šípka 25">
            <a:extLst>
              <a:ext uri="{FF2B5EF4-FFF2-40B4-BE49-F238E27FC236}">
                <a16:creationId xmlns:a16="http://schemas.microsoft.com/office/drawing/2014/main" id="{4DF519AD-5C1D-4DCA-B7B3-668D48B564EB}"/>
              </a:ext>
            </a:extLst>
          </p:cNvPr>
          <p:cNvCxnSpPr>
            <a:cxnSpLocks/>
          </p:cNvCxnSpPr>
          <p:nvPr/>
        </p:nvCxnSpPr>
        <p:spPr>
          <a:xfrm flipV="1">
            <a:off x="6163454" y="1518990"/>
            <a:ext cx="405741" cy="1"/>
          </a:xfrm>
          <a:prstGeom prst="straightConnector1">
            <a:avLst/>
          </a:prstGeom>
          <a:ln w="571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Rovná spojovacia šípka 26">
            <a:extLst>
              <a:ext uri="{FF2B5EF4-FFF2-40B4-BE49-F238E27FC236}">
                <a16:creationId xmlns:a16="http://schemas.microsoft.com/office/drawing/2014/main" id="{E0E36154-1D60-4E7C-829A-BB53E517FEDB}"/>
              </a:ext>
            </a:extLst>
          </p:cNvPr>
          <p:cNvCxnSpPr>
            <a:cxnSpLocks/>
          </p:cNvCxnSpPr>
          <p:nvPr/>
        </p:nvCxnSpPr>
        <p:spPr>
          <a:xfrm flipV="1">
            <a:off x="6163453" y="1819960"/>
            <a:ext cx="405741" cy="1"/>
          </a:xfrm>
          <a:prstGeom prst="straightConnector1">
            <a:avLst/>
          </a:prstGeom>
          <a:ln w="571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BlokTextu 27">
            <a:extLst>
              <a:ext uri="{FF2B5EF4-FFF2-40B4-BE49-F238E27FC236}">
                <a16:creationId xmlns:a16="http://schemas.microsoft.com/office/drawing/2014/main" id="{4E088AB9-6EB7-47C9-894D-CAC792B4CF54}"/>
              </a:ext>
            </a:extLst>
          </p:cNvPr>
          <p:cNvSpPr txBox="1"/>
          <p:nvPr/>
        </p:nvSpPr>
        <p:spPr>
          <a:xfrm>
            <a:off x="6585738" y="1628511"/>
            <a:ext cx="2528256" cy="369332"/>
          </a:xfrm>
          <a:prstGeom prst="rect">
            <a:avLst/>
          </a:prstGeom>
          <a:noFill/>
        </p:spPr>
        <p:txBody>
          <a:bodyPr wrap="none" rtlCol="0">
            <a:spAutoFit/>
          </a:bodyPr>
          <a:lstStyle/>
          <a:p>
            <a:r>
              <a:rPr lang="en-US" i="1" dirty="0"/>
              <a:t>Computer as opponent</a:t>
            </a:r>
            <a:endParaRPr lang="sk-SK" i="1" dirty="0"/>
          </a:p>
        </p:txBody>
      </p:sp>
      <p:sp>
        <p:nvSpPr>
          <p:cNvPr id="29" name="BlokTextu 28">
            <a:extLst>
              <a:ext uri="{FF2B5EF4-FFF2-40B4-BE49-F238E27FC236}">
                <a16:creationId xmlns:a16="http://schemas.microsoft.com/office/drawing/2014/main" id="{3F2F0A96-409B-40D2-A9CC-113950AC4473}"/>
              </a:ext>
            </a:extLst>
          </p:cNvPr>
          <p:cNvSpPr txBox="1"/>
          <p:nvPr/>
        </p:nvSpPr>
        <p:spPr>
          <a:xfrm>
            <a:off x="6585738" y="1348679"/>
            <a:ext cx="2167581" cy="369332"/>
          </a:xfrm>
          <a:prstGeom prst="rect">
            <a:avLst/>
          </a:prstGeom>
          <a:noFill/>
        </p:spPr>
        <p:txBody>
          <a:bodyPr wrap="none" rtlCol="0">
            <a:spAutoFit/>
          </a:bodyPr>
          <a:lstStyle/>
          <a:p>
            <a:r>
              <a:rPr lang="en-US" i="1" dirty="0"/>
              <a:t>Player as opponent</a:t>
            </a:r>
            <a:endParaRPr lang="sk-SK" i="1" dirty="0"/>
          </a:p>
        </p:txBody>
      </p:sp>
      <p:cxnSp>
        <p:nvCxnSpPr>
          <p:cNvPr id="30" name="Rovná spojovacia šípka 29">
            <a:extLst>
              <a:ext uri="{FF2B5EF4-FFF2-40B4-BE49-F238E27FC236}">
                <a16:creationId xmlns:a16="http://schemas.microsoft.com/office/drawing/2014/main" id="{5C1C4464-7305-48EB-9873-72362E7A99CA}"/>
              </a:ext>
            </a:extLst>
          </p:cNvPr>
          <p:cNvCxnSpPr>
            <a:cxnSpLocks/>
          </p:cNvCxnSpPr>
          <p:nvPr/>
        </p:nvCxnSpPr>
        <p:spPr>
          <a:xfrm flipV="1">
            <a:off x="553727" y="4903035"/>
            <a:ext cx="405741" cy="1"/>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Rovná spojovacia šípka 30">
            <a:extLst>
              <a:ext uri="{FF2B5EF4-FFF2-40B4-BE49-F238E27FC236}">
                <a16:creationId xmlns:a16="http://schemas.microsoft.com/office/drawing/2014/main" id="{A095AC99-E07F-4B44-A07E-C01D209FEEE6}"/>
              </a:ext>
            </a:extLst>
          </p:cNvPr>
          <p:cNvCxnSpPr>
            <a:cxnSpLocks/>
          </p:cNvCxnSpPr>
          <p:nvPr/>
        </p:nvCxnSpPr>
        <p:spPr>
          <a:xfrm flipV="1">
            <a:off x="553727" y="6494502"/>
            <a:ext cx="405741" cy="1"/>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Rovná spojovacia šípka 31">
            <a:extLst>
              <a:ext uri="{FF2B5EF4-FFF2-40B4-BE49-F238E27FC236}">
                <a16:creationId xmlns:a16="http://schemas.microsoft.com/office/drawing/2014/main" id="{425999BE-0B26-4409-BC5A-5B74730BD57A}"/>
              </a:ext>
            </a:extLst>
          </p:cNvPr>
          <p:cNvCxnSpPr>
            <a:cxnSpLocks/>
          </p:cNvCxnSpPr>
          <p:nvPr/>
        </p:nvCxnSpPr>
        <p:spPr>
          <a:xfrm flipV="1">
            <a:off x="6163453" y="2135419"/>
            <a:ext cx="405741" cy="1"/>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BlokTextu 32">
            <a:extLst>
              <a:ext uri="{FF2B5EF4-FFF2-40B4-BE49-F238E27FC236}">
                <a16:creationId xmlns:a16="http://schemas.microsoft.com/office/drawing/2014/main" id="{EC940206-A49C-408E-9C21-49EEB28CBFBC}"/>
              </a:ext>
            </a:extLst>
          </p:cNvPr>
          <p:cNvSpPr txBox="1"/>
          <p:nvPr/>
        </p:nvSpPr>
        <p:spPr>
          <a:xfrm>
            <a:off x="6657998" y="1950753"/>
            <a:ext cx="3583032" cy="369332"/>
          </a:xfrm>
          <a:prstGeom prst="rect">
            <a:avLst/>
          </a:prstGeom>
          <a:noFill/>
        </p:spPr>
        <p:txBody>
          <a:bodyPr wrap="none" rtlCol="0">
            <a:spAutoFit/>
          </a:bodyPr>
          <a:lstStyle/>
          <a:p>
            <a:r>
              <a:rPr lang="en-US" dirty="0"/>
              <a:t>Changes to use both – aspect use</a:t>
            </a:r>
            <a:endParaRPr lang="sk-SK" dirty="0"/>
          </a:p>
        </p:txBody>
      </p:sp>
      <p:sp>
        <p:nvSpPr>
          <p:cNvPr id="34" name="BlokTextu 33">
            <a:extLst>
              <a:ext uri="{FF2B5EF4-FFF2-40B4-BE49-F238E27FC236}">
                <a16:creationId xmlns:a16="http://schemas.microsoft.com/office/drawing/2014/main" id="{5E86DE1D-4AB3-463B-B339-34B4B1250EB8}"/>
              </a:ext>
            </a:extLst>
          </p:cNvPr>
          <p:cNvSpPr txBox="1"/>
          <p:nvPr/>
        </p:nvSpPr>
        <p:spPr>
          <a:xfrm>
            <a:off x="2345898" y="3372021"/>
            <a:ext cx="599844" cy="769441"/>
          </a:xfrm>
          <a:prstGeom prst="rect">
            <a:avLst/>
          </a:prstGeom>
          <a:noFill/>
        </p:spPr>
        <p:txBody>
          <a:bodyPr wrap="none" rtlCol="0">
            <a:spAutoFit/>
          </a:bodyPr>
          <a:lstStyle/>
          <a:p>
            <a:r>
              <a:rPr lang="en-US" sz="4400" dirty="0">
                <a:solidFill>
                  <a:srgbClr val="FF0000"/>
                </a:solidFill>
              </a:rPr>
              <a:t>…</a:t>
            </a:r>
            <a:endParaRPr lang="sk-SK" sz="4400" dirty="0">
              <a:solidFill>
                <a:srgbClr val="FF0000"/>
              </a:solidFill>
            </a:endParaRPr>
          </a:p>
        </p:txBody>
      </p:sp>
      <p:sp>
        <p:nvSpPr>
          <p:cNvPr id="35" name="BlokTextu 34">
            <a:extLst>
              <a:ext uri="{FF2B5EF4-FFF2-40B4-BE49-F238E27FC236}">
                <a16:creationId xmlns:a16="http://schemas.microsoft.com/office/drawing/2014/main" id="{DE3E4E13-A68A-4FE4-9146-7CF75603CAC9}"/>
              </a:ext>
            </a:extLst>
          </p:cNvPr>
          <p:cNvSpPr txBox="1"/>
          <p:nvPr/>
        </p:nvSpPr>
        <p:spPr>
          <a:xfrm>
            <a:off x="2362036" y="4649051"/>
            <a:ext cx="599844" cy="769441"/>
          </a:xfrm>
          <a:prstGeom prst="rect">
            <a:avLst/>
          </a:prstGeom>
          <a:noFill/>
        </p:spPr>
        <p:txBody>
          <a:bodyPr wrap="none" rtlCol="0">
            <a:spAutoFit/>
          </a:bodyPr>
          <a:lstStyle/>
          <a:p>
            <a:r>
              <a:rPr lang="en-US" sz="4400" dirty="0">
                <a:solidFill>
                  <a:srgbClr val="FF0000"/>
                </a:solidFill>
              </a:rPr>
              <a:t>…</a:t>
            </a:r>
            <a:endParaRPr lang="sk-SK" sz="4400" dirty="0">
              <a:solidFill>
                <a:srgbClr val="FF0000"/>
              </a:solidFill>
            </a:endParaRPr>
          </a:p>
        </p:txBody>
      </p:sp>
      <p:pic>
        <p:nvPicPr>
          <p:cNvPr id="37" name="Obrázok 36">
            <a:extLst>
              <a:ext uri="{FF2B5EF4-FFF2-40B4-BE49-F238E27FC236}">
                <a16:creationId xmlns:a16="http://schemas.microsoft.com/office/drawing/2014/main" id="{2ADBF65A-BF03-467E-BDB4-00C2D8677DD3}"/>
              </a:ext>
            </a:extLst>
          </p:cNvPr>
          <p:cNvPicPr>
            <a:picLocks noChangeAspect="1"/>
          </p:cNvPicPr>
          <p:nvPr/>
        </p:nvPicPr>
        <p:blipFill>
          <a:blip r:embed="rId5"/>
          <a:stretch>
            <a:fillRect/>
          </a:stretch>
        </p:blipFill>
        <p:spPr>
          <a:xfrm>
            <a:off x="4343681" y="2945058"/>
            <a:ext cx="7391400" cy="895350"/>
          </a:xfrm>
          <a:prstGeom prst="rect">
            <a:avLst/>
          </a:prstGeom>
        </p:spPr>
      </p:pic>
      <p:pic>
        <p:nvPicPr>
          <p:cNvPr id="4" name="Obrázok 3">
            <a:extLst>
              <a:ext uri="{FF2B5EF4-FFF2-40B4-BE49-F238E27FC236}">
                <a16:creationId xmlns:a16="http://schemas.microsoft.com/office/drawing/2014/main" id="{AA01A64F-B1E2-4D67-973B-259A8803B884}"/>
              </a:ext>
            </a:extLst>
          </p:cNvPr>
          <p:cNvPicPr>
            <a:picLocks noChangeAspect="1"/>
          </p:cNvPicPr>
          <p:nvPr/>
        </p:nvPicPr>
        <p:blipFill>
          <a:blip r:embed="rId6"/>
          <a:stretch>
            <a:fillRect/>
          </a:stretch>
        </p:blipFill>
        <p:spPr>
          <a:xfrm>
            <a:off x="0" y="3529256"/>
            <a:ext cx="5446080" cy="299341"/>
          </a:xfrm>
          <a:prstGeom prst="rect">
            <a:avLst/>
          </a:prstGeom>
        </p:spPr>
      </p:pic>
      <p:cxnSp>
        <p:nvCxnSpPr>
          <p:cNvPr id="36" name="Rovná spojovacia šípka 35">
            <a:extLst>
              <a:ext uri="{FF2B5EF4-FFF2-40B4-BE49-F238E27FC236}">
                <a16:creationId xmlns:a16="http://schemas.microsoft.com/office/drawing/2014/main" id="{F6AF0D16-E00C-4DD9-918B-CC33E38737D0}"/>
              </a:ext>
            </a:extLst>
          </p:cNvPr>
          <p:cNvCxnSpPr>
            <a:cxnSpLocks/>
          </p:cNvCxnSpPr>
          <p:nvPr/>
        </p:nvCxnSpPr>
        <p:spPr>
          <a:xfrm flipV="1">
            <a:off x="568646" y="3368191"/>
            <a:ext cx="405741" cy="1"/>
          </a:xfrm>
          <a:prstGeom prst="straightConnector1">
            <a:avLst/>
          </a:prstGeom>
          <a:ln w="571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2951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FC290E8-582A-4435-96DC-32ABD8BC6CAD}"/>
              </a:ext>
            </a:extLst>
          </p:cNvPr>
          <p:cNvSpPr>
            <a:spLocks noGrp="1"/>
          </p:cNvSpPr>
          <p:nvPr>
            <p:ph type="title"/>
          </p:nvPr>
        </p:nvSpPr>
        <p:spPr>
          <a:xfrm>
            <a:off x="411005" y="387658"/>
            <a:ext cx="8596668" cy="1320800"/>
          </a:xfrm>
        </p:spPr>
        <p:txBody>
          <a:bodyPr>
            <a:normAutofit/>
          </a:bodyPr>
          <a:lstStyle/>
          <a:p>
            <a:r>
              <a:rPr lang="en-US" sz="4800" b="1" dirty="0"/>
              <a:t>Mapping of pointcuts</a:t>
            </a:r>
            <a:endParaRPr lang="sk-SK" sz="4800" b="1" dirty="0"/>
          </a:p>
        </p:txBody>
      </p:sp>
      <p:pic>
        <p:nvPicPr>
          <p:cNvPr id="4" name="Obrázok 3">
            <a:extLst>
              <a:ext uri="{FF2B5EF4-FFF2-40B4-BE49-F238E27FC236}">
                <a16:creationId xmlns:a16="http://schemas.microsoft.com/office/drawing/2014/main" id="{3D5D690F-7CD3-4089-BDE8-D726ED10BF05}"/>
              </a:ext>
            </a:extLst>
          </p:cNvPr>
          <p:cNvPicPr>
            <a:picLocks noChangeAspect="1"/>
          </p:cNvPicPr>
          <p:nvPr/>
        </p:nvPicPr>
        <p:blipFill>
          <a:blip r:embed="rId2"/>
          <a:stretch>
            <a:fillRect/>
          </a:stretch>
        </p:blipFill>
        <p:spPr>
          <a:xfrm>
            <a:off x="4202921" y="2160589"/>
            <a:ext cx="7391400" cy="895350"/>
          </a:xfrm>
          <a:prstGeom prst="rect">
            <a:avLst/>
          </a:prstGeom>
        </p:spPr>
      </p:pic>
      <p:pic>
        <p:nvPicPr>
          <p:cNvPr id="5" name="Obrázok 4">
            <a:extLst>
              <a:ext uri="{FF2B5EF4-FFF2-40B4-BE49-F238E27FC236}">
                <a16:creationId xmlns:a16="http://schemas.microsoft.com/office/drawing/2014/main" id="{D9D53BA0-7C7F-48BA-9469-0C399DBB6012}"/>
              </a:ext>
            </a:extLst>
          </p:cNvPr>
          <p:cNvPicPr>
            <a:picLocks noChangeAspect="1"/>
          </p:cNvPicPr>
          <p:nvPr/>
        </p:nvPicPr>
        <p:blipFill rotWithShape="1">
          <a:blip r:embed="rId3"/>
          <a:srcRect t="47359" b="-1"/>
          <a:stretch/>
        </p:blipFill>
        <p:spPr>
          <a:xfrm>
            <a:off x="339269" y="1819329"/>
            <a:ext cx="8899935" cy="341260"/>
          </a:xfrm>
          <a:prstGeom prst="rect">
            <a:avLst/>
          </a:prstGeom>
        </p:spPr>
      </p:pic>
      <p:pic>
        <p:nvPicPr>
          <p:cNvPr id="6" name="Obrázok 5">
            <a:extLst>
              <a:ext uri="{FF2B5EF4-FFF2-40B4-BE49-F238E27FC236}">
                <a16:creationId xmlns:a16="http://schemas.microsoft.com/office/drawing/2014/main" id="{953AF91F-6C4D-43E6-BB23-565EC20F0A8D}"/>
              </a:ext>
            </a:extLst>
          </p:cNvPr>
          <p:cNvPicPr>
            <a:picLocks noChangeAspect="1"/>
          </p:cNvPicPr>
          <p:nvPr/>
        </p:nvPicPr>
        <p:blipFill rotWithShape="1">
          <a:blip r:embed="rId4"/>
          <a:srcRect t="60094"/>
          <a:stretch/>
        </p:blipFill>
        <p:spPr>
          <a:xfrm>
            <a:off x="572484" y="3166810"/>
            <a:ext cx="7527201" cy="393513"/>
          </a:xfrm>
          <a:prstGeom prst="rect">
            <a:avLst/>
          </a:prstGeom>
        </p:spPr>
      </p:pic>
      <p:pic>
        <p:nvPicPr>
          <p:cNvPr id="8" name="Obrázok 7">
            <a:extLst>
              <a:ext uri="{FF2B5EF4-FFF2-40B4-BE49-F238E27FC236}">
                <a16:creationId xmlns:a16="http://schemas.microsoft.com/office/drawing/2014/main" id="{4EEA119F-C343-4CD3-8EDC-3DD201C8AE6A}"/>
              </a:ext>
            </a:extLst>
          </p:cNvPr>
          <p:cNvPicPr>
            <a:picLocks noChangeAspect="1"/>
          </p:cNvPicPr>
          <p:nvPr/>
        </p:nvPicPr>
        <p:blipFill>
          <a:blip r:embed="rId5"/>
          <a:stretch>
            <a:fillRect/>
          </a:stretch>
        </p:blipFill>
        <p:spPr>
          <a:xfrm>
            <a:off x="4202921" y="3628772"/>
            <a:ext cx="7353300" cy="866775"/>
          </a:xfrm>
          <a:prstGeom prst="rect">
            <a:avLst/>
          </a:prstGeom>
        </p:spPr>
      </p:pic>
      <p:sp>
        <p:nvSpPr>
          <p:cNvPr id="9" name="BlokTextu 8">
            <a:extLst>
              <a:ext uri="{FF2B5EF4-FFF2-40B4-BE49-F238E27FC236}">
                <a16:creationId xmlns:a16="http://schemas.microsoft.com/office/drawing/2014/main" id="{23F6A7B1-8709-4A6A-9EF4-D30833DC0DD1}"/>
              </a:ext>
            </a:extLst>
          </p:cNvPr>
          <p:cNvSpPr txBox="1"/>
          <p:nvPr/>
        </p:nvSpPr>
        <p:spPr>
          <a:xfrm>
            <a:off x="4109495" y="2495673"/>
            <a:ext cx="599844" cy="769441"/>
          </a:xfrm>
          <a:prstGeom prst="rect">
            <a:avLst/>
          </a:prstGeom>
          <a:noFill/>
        </p:spPr>
        <p:txBody>
          <a:bodyPr wrap="none" rtlCol="0">
            <a:spAutoFit/>
          </a:bodyPr>
          <a:lstStyle/>
          <a:p>
            <a:r>
              <a:rPr lang="en-US" sz="4400" dirty="0">
                <a:solidFill>
                  <a:srgbClr val="FF0000"/>
                </a:solidFill>
              </a:rPr>
              <a:t>…</a:t>
            </a:r>
            <a:endParaRPr lang="sk-SK" sz="4400" dirty="0">
              <a:solidFill>
                <a:srgbClr val="FF0000"/>
              </a:solidFill>
            </a:endParaRPr>
          </a:p>
        </p:txBody>
      </p:sp>
      <p:sp>
        <p:nvSpPr>
          <p:cNvPr id="10" name="BlokTextu 9">
            <a:extLst>
              <a:ext uri="{FF2B5EF4-FFF2-40B4-BE49-F238E27FC236}">
                <a16:creationId xmlns:a16="http://schemas.microsoft.com/office/drawing/2014/main" id="{F983F3E8-AB9D-4E62-98CF-6BD20D1C9933}"/>
              </a:ext>
            </a:extLst>
          </p:cNvPr>
          <p:cNvSpPr txBox="1"/>
          <p:nvPr/>
        </p:nvSpPr>
        <p:spPr>
          <a:xfrm>
            <a:off x="4113667" y="3936251"/>
            <a:ext cx="599844" cy="769441"/>
          </a:xfrm>
          <a:prstGeom prst="rect">
            <a:avLst/>
          </a:prstGeom>
          <a:noFill/>
        </p:spPr>
        <p:txBody>
          <a:bodyPr wrap="none" rtlCol="0">
            <a:spAutoFit/>
          </a:bodyPr>
          <a:lstStyle/>
          <a:p>
            <a:r>
              <a:rPr lang="en-US" sz="4400" dirty="0">
                <a:solidFill>
                  <a:srgbClr val="FF0000"/>
                </a:solidFill>
              </a:rPr>
              <a:t>…</a:t>
            </a:r>
            <a:endParaRPr lang="sk-SK" sz="4400" dirty="0">
              <a:solidFill>
                <a:srgbClr val="FF0000"/>
              </a:solidFill>
            </a:endParaRPr>
          </a:p>
        </p:txBody>
      </p:sp>
      <p:pic>
        <p:nvPicPr>
          <p:cNvPr id="12" name="Obrázok 11">
            <a:extLst>
              <a:ext uri="{FF2B5EF4-FFF2-40B4-BE49-F238E27FC236}">
                <a16:creationId xmlns:a16="http://schemas.microsoft.com/office/drawing/2014/main" id="{FF9336CC-89CB-43AB-A61F-D3D6EBB0637E}"/>
              </a:ext>
            </a:extLst>
          </p:cNvPr>
          <p:cNvPicPr>
            <a:picLocks noChangeAspect="1"/>
          </p:cNvPicPr>
          <p:nvPr/>
        </p:nvPicPr>
        <p:blipFill>
          <a:blip r:embed="rId6"/>
          <a:stretch>
            <a:fillRect/>
          </a:stretch>
        </p:blipFill>
        <p:spPr>
          <a:xfrm>
            <a:off x="3021821" y="5491790"/>
            <a:ext cx="8572500" cy="666750"/>
          </a:xfrm>
          <a:prstGeom prst="rect">
            <a:avLst/>
          </a:prstGeom>
        </p:spPr>
      </p:pic>
      <p:pic>
        <p:nvPicPr>
          <p:cNvPr id="13" name="Obrázok 12">
            <a:extLst>
              <a:ext uri="{FF2B5EF4-FFF2-40B4-BE49-F238E27FC236}">
                <a16:creationId xmlns:a16="http://schemas.microsoft.com/office/drawing/2014/main" id="{FF305ECD-8E27-44EC-9447-B76A0B0854E9}"/>
              </a:ext>
            </a:extLst>
          </p:cNvPr>
          <p:cNvPicPr>
            <a:picLocks noChangeAspect="1"/>
          </p:cNvPicPr>
          <p:nvPr/>
        </p:nvPicPr>
        <p:blipFill rotWithShape="1">
          <a:blip r:embed="rId7"/>
          <a:srcRect t="73322"/>
          <a:stretch/>
        </p:blipFill>
        <p:spPr>
          <a:xfrm>
            <a:off x="572484" y="5093642"/>
            <a:ext cx="4071906" cy="331003"/>
          </a:xfrm>
          <a:prstGeom prst="rect">
            <a:avLst/>
          </a:prstGeom>
        </p:spPr>
      </p:pic>
    </p:spTree>
    <p:extLst>
      <p:ext uri="{BB962C8B-B14F-4D97-AF65-F5344CB8AC3E}">
        <p14:creationId xmlns:p14="http://schemas.microsoft.com/office/powerpoint/2010/main" val="26967885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Zástupný objekt pre obsah 3">
            <a:extLst>
              <a:ext uri="{FF2B5EF4-FFF2-40B4-BE49-F238E27FC236}">
                <a16:creationId xmlns:a16="http://schemas.microsoft.com/office/drawing/2014/main" id="{87121317-CD11-48D2-B2D0-01AC51195700}"/>
              </a:ext>
            </a:extLst>
          </p:cNvPr>
          <p:cNvPicPr>
            <a:picLocks noGrp="1" noChangeAspect="1"/>
          </p:cNvPicPr>
          <p:nvPr>
            <p:ph idx="1"/>
          </p:nvPr>
        </p:nvPicPr>
        <p:blipFill>
          <a:blip r:embed="rId2"/>
          <a:stretch>
            <a:fillRect/>
          </a:stretch>
        </p:blipFill>
        <p:spPr>
          <a:xfrm>
            <a:off x="377856" y="4583162"/>
            <a:ext cx="7299699" cy="756825"/>
          </a:xfrm>
          <a:prstGeom prst="rect">
            <a:avLst/>
          </a:prstGeom>
        </p:spPr>
      </p:pic>
      <p:sp>
        <p:nvSpPr>
          <p:cNvPr id="2" name="Nadpis 1">
            <a:extLst>
              <a:ext uri="{FF2B5EF4-FFF2-40B4-BE49-F238E27FC236}">
                <a16:creationId xmlns:a16="http://schemas.microsoft.com/office/drawing/2014/main" id="{E81D60DE-4547-4BB2-8313-E98DAD1F874F}"/>
              </a:ext>
            </a:extLst>
          </p:cNvPr>
          <p:cNvSpPr>
            <a:spLocks noGrp="1"/>
          </p:cNvSpPr>
          <p:nvPr>
            <p:ph type="title"/>
          </p:nvPr>
        </p:nvSpPr>
        <p:spPr>
          <a:xfrm>
            <a:off x="537302" y="318704"/>
            <a:ext cx="8596668" cy="1320800"/>
          </a:xfrm>
        </p:spPr>
        <p:txBody>
          <a:bodyPr>
            <a:normAutofit/>
          </a:bodyPr>
          <a:lstStyle/>
          <a:p>
            <a:r>
              <a:rPr lang="en-US" sz="4800" b="1" dirty="0"/>
              <a:t>Statistics configuration</a:t>
            </a:r>
            <a:endParaRPr lang="sk-SK" sz="4800" b="1" dirty="0"/>
          </a:p>
        </p:txBody>
      </p:sp>
      <p:pic>
        <p:nvPicPr>
          <p:cNvPr id="7" name="Obrázok 6">
            <a:extLst>
              <a:ext uri="{FF2B5EF4-FFF2-40B4-BE49-F238E27FC236}">
                <a16:creationId xmlns:a16="http://schemas.microsoft.com/office/drawing/2014/main" id="{63A012D0-CED0-47C5-A5FA-8049366CA2DC}"/>
              </a:ext>
            </a:extLst>
          </p:cNvPr>
          <p:cNvPicPr>
            <a:picLocks noChangeAspect="1"/>
          </p:cNvPicPr>
          <p:nvPr/>
        </p:nvPicPr>
        <p:blipFill>
          <a:blip r:embed="rId3"/>
          <a:stretch>
            <a:fillRect/>
          </a:stretch>
        </p:blipFill>
        <p:spPr>
          <a:xfrm>
            <a:off x="2434213" y="1595167"/>
            <a:ext cx="7134367" cy="675443"/>
          </a:xfrm>
          <a:prstGeom prst="rect">
            <a:avLst/>
          </a:prstGeom>
        </p:spPr>
      </p:pic>
      <p:pic>
        <p:nvPicPr>
          <p:cNvPr id="9" name="Obrázok 8">
            <a:extLst>
              <a:ext uri="{FF2B5EF4-FFF2-40B4-BE49-F238E27FC236}">
                <a16:creationId xmlns:a16="http://schemas.microsoft.com/office/drawing/2014/main" id="{C38D9AF7-6577-458E-93F4-D39962488159}"/>
              </a:ext>
            </a:extLst>
          </p:cNvPr>
          <p:cNvPicPr>
            <a:picLocks noChangeAspect="1"/>
          </p:cNvPicPr>
          <p:nvPr/>
        </p:nvPicPr>
        <p:blipFill>
          <a:blip r:embed="rId4"/>
          <a:stretch>
            <a:fillRect/>
          </a:stretch>
        </p:blipFill>
        <p:spPr>
          <a:xfrm>
            <a:off x="686447" y="2527061"/>
            <a:ext cx="5314950" cy="609600"/>
          </a:xfrm>
          <a:prstGeom prst="rect">
            <a:avLst/>
          </a:prstGeom>
        </p:spPr>
      </p:pic>
      <p:pic>
        <p:nvPicPr>
          <p:cNvPr id="11" name="Obrázok 10">
            <a:extLst>
              <a:ext uri="{FF2B5EF4-FFF2-40B4-BE49-F238E27FC236}">
                <a16:creationId xmlns:a16="http://schemas.microsoft.com/office/drawing/2014/main" id="{24114EE7-3012-430D-AF87-6EC3B9EC4AEE}"/>
              </a:ext>
            </a:extLst>
          </p:cNvPr>
          <p:cNvPicPr>
            <a:picLocks noChangeAspect="1"/>
          </p:cNvPicPr>
          <p:nvPr/>
        </p:nvPicPr>
        <p:blipFill>
          <a:blip r:embed="rId5"/>
          <a:stretch>
            <a:fillRect/>
          </a:stretch>
        </p:blipFill>
        <p:spPr>
          <a:xfrm>
            <a:off x="5488207" y="3570248"/>
            <a:ext cx="6372225" cy="1171575"/>
          </a:xfrm>
          <a:prstGeom prst="rect">
            <a:avLst/>
          </a:prstGeom>
        </p:spPr>
      </p:pic>
      <p:cxnSp>
        <p:nvCxnSpPr>
          <p:cNvPr id="12" name="Rovná spojovacia šípka 11">
            <a:extLst>
              <a:ext uri="{FF2B5EF4-FFF2-40B4-BE49-F238E27FC236}">
                <a16:creationId xmlns:a16="http://schemas.microsoft.com/office/drawing/2014/main" id="{66B3B91B-6AA7-4E4A-92CC-D60B9448FBA2}"/>
              </a:ext>
            </a:extLst>
          </p:cNvPr>
          <p:cNvCxnSpPr>
            <a:cxnSpLocks/>
          </p:cNvCxnSpPr>
          <p:nvPr/>
        </p:nvCxnSpPr>
        <p:spPr>
          <a:xfrm flipH="1" flipV="1">
            <a:off x="4163629" y="3167465"/>
            <a:ext cx="2485746" cy="429800"/>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Rovná spojovacia šípka 14">
            <a:extLst>
              <a:ext uri="{FF2B5EF4-FFF2-40B4-BE49-F238E27FC236}">
                <a16:creationId xmlns:a16="http://schemas.microsoft.com/office/drawing/2014/main" id="{5E34E948-79E0-4A41-AE90-0732049717A1}"/>
              </a:ext>
            </a:extLst>
          </p:cNvPr>
          <p:cNvCxnSpPr>
            <a:cxnSpLocks/>
            <a:endCxn id="7" idx="2"/>
          </p:cNvCxnSpPr>
          <p:nvPr/>
        </p:nvCxnSpPr>
        <p:spPr>
          <a:xfrm flipH="1" flipV="1">
            <a:off x="6001397" y="2270610"/>
            <a:ext cx="849323" cy="1299638"/>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Obdĺžnik 17">
            <a:extLst>
              <a:ext uri="{FF2B5EF4-FFF2-40B4-BE49-F238E27FC236}">
                <a16:creationId xmlns:a16="http://schemas.microsoft.com/office/drawing/2014/main" id="{F3F6BE3D-1C63-423C-A1CC-4B8783C0695C}"/>
              </a:ext>
            </a:extLst>
          </p:cNvPr>
          <p:cNvSpPr/>
          <p:nvPr/>
        </p:nvSpPr>
        <p:spPr>
          <a:xfrm>
            <a:off x="1285289" y="2915907"/>
            <a:ext cx="3126913" cy="2159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19" name="Obdĺžnik 18">
            <a:extLst>
              <a:ext uri="{FF2B5EF4-FFF2-40B4-BE49-F238E27FC236}">
                <a16:creationId xmlns:a16="http://schemas.microsoft.com/office/drawing/2014/main" id="{EA5F711A-E661-4921-92C3-4E6FDC96A523}"/>
              </a:ext>
            </a:extLst>
          </p:cNvPr>
          <p:cNvSpPr/>
          <p:nvPr/>
        </p:nvSpPr>
        <p:spPr>
          <a:xfrm>
            <a:off x="3182380" y="2040029"/>
            <a:ext cx="3466995" cy="2480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20" name="BlokTextu 19">
            <a:extLst>
              <a:ext uri="{FF2B5EF4-FFF2-40B4-BE49-F238E27FC236}">
                <a16:creationId xmlns:a16="http://schemas.microsoft.com/office/drawing/2014/main" id="{83721288-6889-4C75-8D81-7B9D0BF2162C}"/>
              </a:ext>
            </a:extLst>
          </p:cNvPr>
          <p:cNvSpPr txBox="1"/>
          <p:nvPr/>
        </p:nvSpPr>
        <p:spPr>
          <a:xfrm>
            <a:off x="6768867" y="2297627"/>
            <a:ext cx="4730206" cy="646331"/>
          </a:xfrm>
          <a:prstGeom prst="rect">
            <a:avLst/>
          </a:prstGeom>
          <a:noFill/>
        </p:spPr>
        <p:txBody>
          <a:bodyPr wrap="none" rtlCol="0">
            <a:spAutoFit/>
          </a:bodyPr>
          <a:lstStyle/>
          <a:p>
            <a:r>
              <a:rPr lang="sk-SK" b="1" dirty="0" err="1"/>
              <a:t>Statistics</a:t>
            </a:r>
            <a:r>
              <a:rPr lang="sk-SK" b="1" dirty="0"/>
              <a:t> </a:t>
            </a:r>
            <a:r>
              <a:rPr lang="sk-SK" b="1" dirty="0" err="1"/>
              <a:t>observation</a:t>
            </a:r>
            <a:r>
              <a:rPr lang="sk-SK" b="1" dirty="0"/>
              <a:t> are </a:t>
            </a:r>
            <a:r>
              <a:rPr lang="sk-SK" b="1" dirty="0" err="1"/>
              <a:t>gathered</a:t>
            </a:r>
            <a:endParaRPr lang="sk-SK" b="1" dirty="0"/>
          </a:p>
          <a:p>
            <a:r>
              <a:rPr lang="sk-SK" b="1" dirty="0" err="1"/>
              <a:t>if</a:t>
            </a:r>
            <a:r>
              <a:rPr lang="sk-SK" b="1" dirty="0"/>
              <a:t> </a:t>
            </a:r>
            <a:r>
              <a:rPr lang="sk-SK" b="1" dirty="0" err="1"/>
              <a:t>value</a:t>
            </a:r>
            <a:r>
              <a:rPr lang="sk-SK" b="1" dirty="0"/>
              <a:t> of </a:t>
            </a:r>
            <a:r>
              <a:rPr lang="sk-SK" b="1" dirty="0" err="1"/>
              <a:t>variable</a:t>
            </a:r>
            <a:r>
              <a:rPr lang="sk-SK" b="1" dirty="0"/>
              <a:t> </a:t>
            </a:r>
            <a:r>
              <a:rPr lang="sk-SK" b="1" dirty="0" err="1"/>
              <a:t>from</a:t>
            </a:r>
            <a:r>
              <a:rPr lang="sk-SK" b="1" dirty="0"/>
              <a:t> </a:t>
            </a:r>
            <a:r>
              <a:rPr lang="sk-SK" b="1" dirty="0" err="1"/>
              <a:t>config</a:t>
            </a:r>
            <a:r>
              <a:rPr lang="sk-SK" b="1" dirty="0"/>
              <a:t> </a:t>
            </a:r>
            <a:r>
              <a:rPr lang="sk-SK" b="1" dirty="0" err="1"/>
              <a:t>file</a:t>
            </a:r>
            <a:r>
              <a:rPr lang="sk-SK" b="1" dirty="0"/>
              <a:t> </a:t>
            </a:r>
            <a:r>
              <a:rPr lang="sk-SK" b="1" dirty="0" err="1"/>
              <a:t>is</a:t>
            </a:r>
            <a:r>
              <a:rPr lang="sk-SK" b="1" dirty="0"/>
              <a:t> </a:t>
            </a:r>
            <a:r>
              <a:rPr lang="sk-SK" b="1" dirty="0" err="1"/>
              <a:t>True</a:t>
            </a:r>
            <a:endParaRPr lang="sk-SK" b="1" dirty="0"/>
          </a:p>
        </p:txBody>
      </p:sp>
      <p:sp>
        <p:nvSpPr>
          <p:cNvPr id="21" name="BlokTextu 20">
            <a:extLst>
              <a:ext uri="{FF2B5EF4-FFF2-40B4-BE49-F238E27FC236}">
                <a16:creationId xmlns:a16="http://schemas.microsoft.com/office/drawing/2014/main" id="{666993F3-A705-4F11-99B8-AAF73303667B}"/>
              </a:ext>
            </a:extLst>
          </p:cNvPr>
          <p:cNvSpPr txBox="1"/>
          <p:nvPr/>
        </p:nvSpPr>
        <p:spPr>
          <a:xfrm>
            <a:off x="7768087" y="882107"/>
            <a:ext cx="1800493" cy="707886"/>
          </a:xfrm>
          <a:prstGeom prst="rect">
            <a:avLst/>
          </a:prstGeom>
          <a:noFill/>
        </p:spPr>
        <p:txBody>
          <a:bodyPr wrap="none" rtlCol="0">
            <a:spAutoFit/>
          </a:bodyPr>
          <a:lstStyle/>
          <a:p>
            <a:r>
              <a:rPr lang="sk-SK" sz="4000" b="1" dirty="0">
                <a:solidFill>
                  <a:srgbClr val="FF0000"/>
                </a:solidFill>
              </a:rPr>
              <a:t>MOVES</a:t>
            </a:r>
          </a:p>
        </p:txBody>
      </p:sp>
      <p:sp>
        <p:nvSpPr>
          <p:cNvPr id="22" name="BlokTextu 21">
            <a:extLst>
              <a:ext uri="{FF2B5EF4-FFF2-40B4-BE49-F238E27FC236}">
                <a16:creationId xmlns:a16="http://schemas.microsoft.com/office/drawing/2014/main" id="{CABAD9E8-2604-425C-8E80-169F4E61A084}"/>
              </a:ext>
            </a:extLst>
          </p:cNvPr>
          <p:cNvSpPr txBox="1"/>
          <p:nvPr/>
        </p:nvSpPr>
        <p:spPr>
          <a:xfrm>
            <a:off x="400327" y="1752827"/>
            <a:ext cx="1255472" cy="707886"/>
          </a:xfrm>
          <a:prstGeom prst="rect">
            <a:avLst/>
          </a:prstGeom>
          <a:noFill/>
        </p:spPr>
        <p:txBody>
          <a:bodyPr wrap="none" rtlCol="0">
            <a:spAutoFit/>
          </a:bodyPr>
          <a:lstStyle/>
          <a:p>
            <a:r>
              <a:rPr lang="sk-SK" sz="4000" b="1" dirty="0">
                <a:solidFill>
                  <a:srgbClr val="FF0000"/>
                </a:solidFill>
              </a:rPr>
              <a:t>HITS</a:t>
            </a:r>
          </a:p>
        </p:txBody>
      </p:sp>
      <p:sp>
        <p:nvSpPr>
          <p:cNvPr id="23" name="BlokTextu 22">
            <a:extLst>
              <a:ext uri="{FF2B5EF4-FFF2-40B4-BE49-F238E27FC236}">
                <a16:creationId xmlns:a16="http://schemas.microsoft.com/office/drawing/2014/main" id="{29DB2AB5-195A-4F88-AD48-D7930D56A3CA}"/>
              </a:ext>
            </a:extLst>
          </p:cNvPr>
          <p:cNvSpPr txBox="1"/>
          <p:nvPr/>
        </p:nvSpPr>
        <p:spPr>
          <a:xfrm>
            <a:off x="331568" y="3570248"/>
            <a:ext cx="3690434" cy="769441"/>
          </a:xfrm>
          <a:prstGeom prst="rect">
            <a:avLst/>
          </a:prstGeom>
          <a:noFill/>
        </p:spPr>
        <p:txBody>
          <a:bodyPr wrap="none" rtlCol="0">
            <a:spAutoFit/>
          </a:bodyPr>
          <a:lstStyle/>
          <a:p>
            <a:r>
              <a:rPr lang="sk-SK" sz="4000" b="1" dirty="0">
                <a:solidFill>
                  <a:srgbClr val="FF0000"/>
                </a:solidFill>
              </a:rPr>
              <a:t>MISS</a:t>
            </a:r>
            <a:r>
              <a:rPr lang="sk-SK" sz="4400" b="1" dirty="0">
                <a:solidFill>
                  <a:srgbClr val="FF0000"/>
                </a:solidFill>
              </a:rPr>
              <a:t> </a:t>
            </a:r>
            <a:r>
              <a:rPr lang="sk-SK" sz="2400" b="1" dirty="0">
                <a:solidFill>
                  <a:srgbClr val="FF0000"/>
                </a:solidFill>
              </a:rPr>
              <a:t>= MOVES - HITS</a:t>
            </a:r>
          </a:p>
        </p:txBody>
      </p:sp>
      <p:pic>
        <p:nvPicPr>
          <p:cNvPr id="31" name="Obrázok 30">
            <a:extLst>
              <a:ext uri="{FF2B5EF4-FFF2-40B4-BE49-F238E27FC236}">
                <a16:creationId xmlns:a16="http://schemas.microsoft.com/office/drawing/2014/main" id="{6EA9407D-4405-4052-8FE3-4EDA87263864}"/>
              </a:ext>
            </a:extLst>
          </p:cNvPr>
          <p:cNvPicPr>
            <a:picLocks noChangeAspect="1"/>
          </p:cNvPicPr>
          <p:nvPr/>
        </p:nvPicPr>
        <p:blipFill rotWithShape="1">
          <a:blip r:embed="rId6"/>
          <a:srcRect t="18194" b="46743"/>
          <a:stretch/>
        </p:blipFill>
        <p:spPr>
          <a:xfrm>
            <a:off x="685154" y="5398236"/>
            <a:ext cx="8448816" cy="1521272"/>
          </a:xfrm>
          <a:prstGeom prst="rect">
            <a:avLst/>
          </a:prstGeom>
        </p:spPr>
      </p:pic>
      <p:sp>
        <p:nvSpPr>
          <p:cNvPr id="32" name="BlokTextu 31">
            <a:extLst>
              <a:ext uri="{FF2B5EF4-FFF2-40B4-BE49-F238E27FC236}">
                <a16:creationId xmlns:a16="http://schemas.microsoft.com/office/drawing/2014/main" id="{4036CFCD-F717-4008-B941-1B28E944FE93}"/>
              </a:ext>
            </a:extLst>
          </p:cNvPr>
          <p:cNvSpPr txBox="1"/>
          <p:nvPr/>
        </p:nvSpPr>
        <p:spPr>
          <a:xfrm>
            <a:off x="6501384" y="5592541"/>
            <a:ext cx="4578497" cy="369332"/>
          </a:xfrm>
          <a:prstGeom prst="rect">
            <a:avLst/>
          </a:prstGeom>
          <a:noFill/>
        </p:spPr>
        <p:txBody>
          <a:bodyPr wrap="none" rtlCol="0">
            <a:spAutoFit/>
          </a:bodyPr>
          <a:lstStyle/>
          <a:p>
            <a:r>
              <a:rPr lang="sk-SK" b="1" dirty="0" err="1"/>
              <a:t>Statistics</a:t>
            </a:r>
            <a:r>
              <a:rPr lang="sk-SK" b="1" dirty="0"/>
              <a:t> </a:t>
            </a:r>
            <a:r>
              <a:rPr lang="sk-SK" b="1" dirty="0" err="1"/>
              <a:t>objects</a:t>
            </a:r>
            <a:r>
              <a:rPr lang="sk-SK" b="1" dirty="0"/>
              <a:t> are </a:t>
            </a:r>
            <a:r>
              <a:rPr lang="sk-SK" b="1" dirty="0" err="1"/>
              <a:t>stored</a:t>
            </a:r>
            <a:r>
              <a:rPr lang="sk-SK" b="1" dirty="0"/>
              <a:t> in </a:t>
            </a:r>
            <a:r>
              <a:rPr lang="sk-SK" b="1" dirty="0" err="1"/>
              <a:t>hash-map</a:t>
            </a:r>
            <a:endParaRPr lang="sk-SK" b="1" dirty="0"/>
          </a:p>
        </p:txBody>
      </p:sp>
    </p:spTree>
    <p:extLst>
      <p:ext uri="{BB962C8B-B14F-4D97-AF65-F5344CB8AC3E}">
        <p14:creationId xmlns:p14="http://schemas.microsoft.com/office/powerpoint/2010/main" val="7705387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93D82E1-8E3A-4339-A186-AFB8F66FC56A}"/>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AFF309C5-9F94-41A6-AB64-5A817AE9C6AC}"/>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7D1D0E02-6B35-4991-AA46-C769AF54FEE3}"/>
              </a:ext>
            </a:extLst>
          </p:cNvPr>
          <p:cNvPicPr>
            <a:picLocks noChangeAspect="1"/>
          </p:cNvPicPr>
          <p:nvPr/>
        </p:nvPicPr>
        <p:blipFill>
          <a:blip r:embed="rId2"/>
          <a:stretch>
            <a:fillRect/>
          </a:stretch>
        </p:blipFill>
        <p:spPr>
          <a:xfrm>
            <a:off x="480550" y="386687"/>
            <a:ext cx="9153525" cy="2924175"/>
          </a:xfrm>
          <a:prstGeom prst="rect">
            <a:avLst/>
          </a:prstGeom>
        </p:spPr>
      </p:pic>
    </p:spTree>
    <p:extLst>
      <p:ext uri="{BB962C8B-B14F-4D97-AF65-F5344CB8AC3E}">
        <p14:creationId xmlns:p14="http://schemas.microsoft.com/office/powerpoint/2010/main" val="32646754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C97F08D-B2E4-43D3-9B23-DFE1C7EF1106}"/>
              </a:ext>
            </a:extLst>
          </p:cNvPr>
          <p:cNvSpPr>
            <a:spLocks noGrp="1"/>
          </p:cNvSpPr>
          <p:nvPr>
            <p:ph type="title"/>
          </p:nvPr>
        </p:nvSpPr>
        <p:spPr>
          <a:xfrm>
            <a:off x="508658" y="176331"/>
            <a:ext cx="8596668" cy="1320800"/>
          </a:xfrm>
        </p:spPr>
        <p:txBody>
          <a:bodyPr>
            <a:noAutofit/>
          </a:bodyPr>
          <a:lstStyle/>
          <a:p>
            <a:r>
              <a:rPr lang="en-US" sz="4800" b="1" dirty="0"/>
              <a:t>Variable encapsulation problem</a:t>
            </a:r>
            <a:endParaRPr lang="sk-SK" sz="4800" b="1" dirty="0"/>
          </a:p>
        </p:txBody>
      </p:sp>
      <p:pic>
        <p:nvPicPr>
          <p:cNvPr id="5" name="Obrázok 4">
            <a:extLst>
              <a:ext uri="{FF2B5EF4-FFF2-40B4-BE49-F238E27FC236}">
                <a16:creationId xmlns:a16="http://schemas.microsoft.com/office/drawing/2014/main" id="{5ADFDA31-F262-4BDB-889C-6E081145BE7A}"/>
              </a:ext>
            </a:extLst>
          </p:cNvPr>
          <p:cNvPicPr>
            <a:picLocks noChangeAspect="1"/>
          </p:cNvPicPr>
          <p:nvPr/>
        </p:nvPicPr>
        <p:blipFill>
          <a:blip r:embed="rId2"/>
          <a:stretch>
            <a:fillRect/>
          </a:stretch>
        </p:blipFill>
        <p:spPr>
          <a:xfrm>
            <a:off x="383119" y="5053678"/>
            <a:ext cx="8902610" cy="1045901"/>
          </a:xfrm>
          <a:prstGeom prst="rect">
            <a:avLst/>
          </a:prstGeom>
        </p:spPr>
      </p:pic>
      <p:pic>
        <p:nvPicPr>
          <p:cNvPr id="7" name="Obrázok 6">
            <a:extLst>
              <a:ext uri="{FF2B5EF4-FFF2-40B4-BE49-F238E27FC236}">
                <a16:creationId xmlns:a16="http://schemas.microsoft.com/office/drawing/2014/main" id="{8F7EA37E-1583-4CD8-A670-B03236CC62D6}"/>
              </a:ext>
            </a:extLst>
          </p:cNvPr>
          <p:cNvPicPr>
            <a:picLocks noChangeAspect="1"/>
          </p:cNvPicPr>
          <p:nvPr/>
        </p:nvPicPr>
        <p:blipFill>
          <a:blip r:embed="rId3"/>
          <a:stretch>
            <a:fillRect/>
          </a:stretch>
        </p:blipFill>
        <p:spPr>
          <a:xfrm>
            <a:off x="1055301" y="3270439"/>
            <a:ext cx="9292882" cy="1912031"/>
          </a:xfrm>
          <a:prstGeom prst="rect">
            <a:avLst/>
          </a:prstGeom>
        </p:spPr>
      </p:pic>
      <p:pic>
        <p:nvPicPr>
          <p:cNvPr id="11" name="Obrázok 10">
            <a:extLst>
              <a:ext uri="{FF2B5EF4-FFF2-40B4-BE49-F238E27FC236}">
                <a16:creationId xmlns:a16="http://schemas.microsoft.com/office/drawing/2014/main" id="{8D60DEC0-8F64-47EE-82B4-FC0D7E6F858B}"/>
              </a:ext>
            </a:extLst>
          </p:cNvPr>
          <p:cNvPicPr>
            <a:picLocks noChangeAspect="1"/>
          </p:cNvPicPr>
          <p:nvPr/>
        </p:nvPicPr>
        <p:blipFill>
          <a:blip r:embed="rId4"/>
          <a:stretch>
            <a:fillRect/>
          </a:stretch>
        </p:blipFill>
        <p:spPr>
          <a:xfrm>
            <a:off x="1055301" y="2353883"/>
            <a:ext cx="8591550" cy="666750"/>
          </a:xfrm>
          <a:prstGeom prst="rect">
            <a:avLst/>
          </a:prstGeom>
        </p:spPr>
      </p:pic>
      <p:sp>
        <p:nvSpPr>
          <p:cNvPr id="12" name="Obdĺžnik 11">
            <a:extLst>
              <a:ext uri="{FF2B5EF4-FFF2-40B4-BE49-F238E27FC236}">
                <a16:creationId xmlns:a16="http://schemas.microsoft.com/office/drawing/2014/main" id="{F90C008C-307E-4EC6-8C02-E320514812AA}"/>
              </a:ext>
            </a:extLst>
          </p:cNvPr>
          <p:cNvSpPr/>
          <p:nvPr/>
        </p:nvSpPr>
        <p:spPr>
          <a:xfrm>
            <a:off x="1843817" y="4087617"/>
            <a:ext cx="4217389" cy="2776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13" name="Obdĺžnik 12">
            <a:extLst>
              <a:ext uri="{FF2B5EF4-FFF2-40B4-BE49-F238E27FC236}">
                <a16:creationId xmlns:a16="http://schemas.microsoft.com/office/drawing/2014/main" id="{E1671B77-E1ED-41D1-8090-4AE42055C73B}"/>
              </a:ext>
            </a:extLst>
          </p:cNvPr>
          <p:cNvSpPr/>
          <p:nvPr/>
        </p:nvSpPr>
        <p:spPr>
          <a:xfrm>
            <a:off x="387963" y="5443895"/>
            <a:ext cx="882344" cy="2384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14" name="Šípka: zakrivená nadol 13">
            <a:extLst>
              <a:ext uri="{FF2B5EF4-FFF2-40B4-BE49-F238E27FC236}">
                <a16:creationId xmlns:a16="http://schemas.microsoft.com/office/drawing/2014/main" id="{EA418FA0-6CEE-4211-8BD9-B2342137D4E8}"/>
              </a:ext>
            </a:extLst>
          </p:cNvPr>
          <p:cNvSpPr/>
          <p:nvPr/>
        </p:nvSpPr>
        <p:spPr>
          <a:xfrm rot="18410350" flipH="1">
            <a:off x="-108559" y="3762089"/>
            <a:ext cx="1875391" cy="1292658"/>
          </a:xfrm>
          <a:prstGeom prst="curvedDownArrow">
            <a:avLst>
              <a:gd name="adj1" fmla="val 27528"/>
              <a:gd name="adj2" fmla="val 50000"/>
              <a:gd name="adj3" fmla="val 32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chemeClr val="tx1"/>
              </a:solidFill>
            </a:endParaRPr>
          </a:p>
        </p:txBody>
      </p:sp>
      <p:sp>
        <p:nvSpPr>
          <p:cNvPr id="15" name="BlokTextu 14">
            <a:extLst>
              <a:ext uri="{FF2B5EF4-FFF2-40B4-BE49-F238E27FC236}">
                <a16:creationId xmlns:a16="http://schemas.microsoft.com/office/drawing/2014/main" id="{E9E460B1-6D3A-4C06-AB2B-762AA12C3F76}"/>
              </a:ext>
            </a:extLst>
          </p:cNvPr>
          <p:cNvSpPr txBox="1"/>
          <p:nvPr/>
        </p:nvSpPr>
        <p:spPr>
          <a:xfrm>
            <a:off x="5473142" y="4408418"/>
            <a:ext cx="6540958" cy="830997"/>
          </a:xfrm>
          <a:prstGeom prst="rect">
            <a:avLst/>
          </a:prstGeom>
          <a:noFill/>
        </p:spPr>
        <p:txBody>
          <a:bodyPr wrap="none" rtlCol="0">
            <a:spAutoFit/>
          </a:bodyPr>
          <a:lstStyle/>
          <a:p>
            <a:r>
              <a:rPr lang="en-US" sz="2400" b="1" dirty="0"/>
              <a:t>To call function to manage computer guess, </a:t>
            </a:r>
          </a:p>
          <a:p>
            <a:r>
              <a:rPr lang="en-US" sz="2400" b="1" dirty="0"/>
              <a:t>which should not be publicly visible</a:t>
            </a:r>
            <a:endParaRPr lang="sk-SK" sz="2400" b="1" dirty="0"/>
          </a:p>
        </p:txBody>
      </p:sp>
      <p:sp>
        <p:nvSpPr>
          <p:cNvPr id="16" name="BlokTextu 15">
            <a:extLst>
              <a:ext uri="{FF2B5EF4-FFF2-40B4-BE49-F238E27FC236}">
                <a16:creationId xmlns:a16="http://schemas.microsoft.com/office/drawing/2014/main" id="{0D71AEC0-B328-4D8A-9DD5-754ED3A61207}"/>
              </a:ext>
            </a:extLst>
          </p:cNvPr>
          <p:cNvSpPr txBox="1"/>
          <p:nvPr/>
        </p:nvSpPr>
        <p:spPr>
          <a:xfrm>
            <a:off x="508658" y="1627843"/>
            <a:ext cx="5929828" cy="523220"/>
          </a:xfrm>
          <a:prstGeom prst="rect">
            <a:avLst/>
          </a:prstGeom>
          <a:noFill/>
        </p:spPr>
        <p:txBody>
          <a:bodyPr wrap="none" rtlCol="0">
            <a:spAutoFit/>
          </a:bodyPr>
          <a:lstStyle/>
          <a:p>
            <a:r>
              <a:rPr lang="en-US" sz="2800" b="1" dirty="0"/>
              <a:t>In player instance chooser aspect:</a:t>
            </a:r>
            <a:endParaRPr lang="sk-SK" sz="2800" b="1" dirty="0"/>
          </a:p>
        </p:txBody>
      </p:sp>
      <p:sp>
        <p:nvSpPr>
          <p:cNvPr id="17" name="BlokTextu 16">
            <a:extLst>
              <a:ext uri="{FF2B5EF4-FFF2-40B4-BE49-F238E27FC236}">
                <a16:creationId xmlns:a16="http://schemas.microsoft.com/office/drawing/2014/main" id="{FCCE032B-D382-4DFF-8A6C-3176C13CD985}"/>
              </a:ext>
            </a:extLst>
          </p:cNvPr>
          <p:cNvSpPr txBox="1"/>
          <p:nvPr/>
        </p:nvSpPr>
        <p:spPr>
          <a:xfrm>
            <a:off x="8202266" y="3351018"/>
            <a:ext cx="3296095" cy="523220"/>
          </a:xfrm>
          <a:prstGeom prst="rect">
            <a:avLst/>
          </a:prstGeom>
          <a:noFill/>
        </p:spPr>
        <p:txBody>
          <a:bodyPr wrap="none" rtlCol="0">
            <a:spAutoFit/>
          </a:bodyPr>
          <a:lstStyle/>
          <a:p>
            <a:r>
              <a:rPr lang="en-US" sz="2800" b="1" dirty="0">
                <a:solidFill>
                  <a:srgbClr val="FF0000"/>
                </a:solidFill>
              </a:rPr>
              <a:t>The same problem</a:t>
            </a:r>
            <a:endParaRPr lang="sk-SK" sz="2800" b="1" dirty="0">
              <a:solidFill>
                <a:srgbClr val="FF0000"/>
              </a:solidFill>
            </a:endParaRPr>
          </a:p>
        </p:txBody>
      </p:sp>
      <p:cxnSp>
        <p:nvCxnSpPr>
          <p:cNvPr id="18" name="Rovná spojovacia šípka 17">
            <a:extLst>
              <a:ext uri="{FF2B5EF4-FFF2-40B4-BE49-F238E27FC236}">
                <a16:creationId xmlns:a16="http://schemas.microsoft.com/office/drawing/2014/main" id="{79BBD574-2C42-4DA1-9918-254FF874133C}"/>
              </a:ext>
            </a:extLst>
          </p:cNvPr>
          <p:cNvCxnSpPr>
            <a:cxnSpLocks/>
          </p:cNvCxnSpPr>
          <p:nvPr/>
        </p:nvCxnSpPr>
        <p:spPr>
          <a:xfrm flipH="1">
            <a:off x="5102352" y="3638057"/>
            <a:ext cx="3099914" cy="225221"/>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57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89D8484-7E4E-1BD3-4788-A4EEFB0F0F9B}"/>
              </a:ext>
            </a:extLst>
          </p:cNvPr>
          <p:cNvSpPr>
            <a:spLocks noGrp="1"/>
          </p:cNvSpPr>
          <p:nvPr>
            <p:ph type="title"/>
          </p:nvPr>
        </p:nvSpPr>
        <p:spPr>
          <a:xfrm>
            <a:off x="399627" y="1422400"/>
            <a:ext cx="8596668" cy="1320800"/>
          </a:xfrm>
        </p:spPr>
        <p:txBody>
          <a:bodyPr>
            <a:normAutofit/>
          </a:bodyPr>
          <a:lstStyle/>
          <a:p>
            <a:r>
              <a:rPr lang="en-US" sz="5400" b="1" dirty="0"/>
              <a:t>SPL Process</a:t>
            </a:r>
            <a:endParaRPr lang="sk-SK" sz="5400" b="1" dirty="0"/>
          </a:p>
        </p:txBody>
      </p:sp>
      <p:sp>
        <p:nvSpPr>
          <p:cNvPr id="3" name="Zástupný objekt pre obsah 2">
            <a:extLst>
              <a:ext uri="{FF2B5EF4-FFF2-40B4-BE49-F238E27FC236}">
                <a16:creationId xmlns:a16="http://schemas.microsoft.com/office/drawing/2014/main" id="{1FFBC5E9-6780-49F6-03B2-D1A28C6C0BC8}"/>
              </a:ext>
            </a:extLst>
          </p:cNvPr>
          <p:cNvSpPr>
            <a:spLocks noGrp="1"/>
          </p:cNvSpPr>
          <p:nvPr>
            <p:ph idx="1"/>
          </p:nvPr>
        </p:nvSpPr>
        <p:spPr>
          <a:xfrm>
            <a:off x="934722" y="2480733"/>
            <a:ext cx="10728958" cy="3880773"/>
          </a:xfrm>
        </p:spPr>
        <p:txBody>
          <a:bodyPr>
            <a:normAutofit/>
          </a:bodyPr>
          <a:lstStyle/>
          <a:p>
            <a:r>
              <a:rPr lang="en-US" sz="2800" b="1" dirty="0"/>
              <a:t>1. Separating aspects from business logic</a:t>
            </a:r>
          </a:p>
          <a:p>
            <a:r>
              <a:rPr lang="en-US" sz="2800" b="1" dirty="0"/>
              <a:t>2. Adding business logic and annotating variable parts</a:t>
            </a:r>
          </a:p>
          <a:p>
            <a:r>
              <a:rPr lang="en-US" sz="2800" b="1" dirty="0"/>
              <a:t>3. Deriving requested products from SPL with NO ASPECTS</a:t>
            </a:r>
            <a:endParaRPr lang="sk-SK" sz="2800" b="1" dirty="0"/>
          </a:p>
        </p:txBody>
      </p:sp>
      <p:sp>
        <p:nvSpPr>
          <p:cNvPr id="5" name="BlokTextu 4">
            <a:extLst>
              <a:ext uri="{FF2B5EF4-FFF2-40B4-BE49-F238E27FC236}">
                <a16:creationId xmlns:a16="http://schemas.microsoft.com/office/drawing/2014/main" id="{12E4699C-6D21-51F7-5819-99D42256A9CE}"/>
              </a:ext>
            </a:extLst>
          </p:cNvPr>
          <p:cNvSpPr txBox="1"/>
          <p:nvPr/>
        </p:nvSpPr>
        <p:spPr>
          <a:xfrm>
            <a:off x="1873400" y="4806387"/>
            <a:ext cx="6099386" cy="584775"/>
          </a:xfrm>
          <a:prstGeom prst="rect">
            <a:avLst/>
          </a:prstGeom>
          <a:noFill/>
        </p:spPr>
        <p:txBody>
          <a:bodyPr wrap="square">
            <a:spAutoFit/>
          </a:bodyPr>
          <a:lstStyle/>
          <a:p>
            <a:r>
              <a:rPr lang="sk-SK" sz="3200" b="1" dirty="0"/>
              <a:t>//${}|[</a:t>
            </a:r>
            <a:r>
              <a:rPr lang="sk-SK" sz="3200" b="1" dirty="0" err="1"/>
              <a:t>path</a:t>
            </a:r>
            <a:r>
              <a:rPr lang="sk-SK" sz="3200" b="1" dirty="0"/>
              <a:t>]|</a:t>
            </a:r>
            <a:r>
              <a:rPr lang="sk-SK" sz="3200" b="1" dirty="0" err="1"/>
              <a:t>number_block</a:t>
            </a:r>
            <a:r>
              <a:rPr lang="sk-SK" sz="3200" b="1" dirty="0"/>
              <a:t> </a:t>
            </a:r>
          </a:p>
        </p:txBody>
      </p:sp>
      <p:sp>
        <p:nvSpPr>
          <p:cNvPr id="6" name="BlokTextu 5">
            <a:extLst>
              <a:ext uri="{FF2B5EF4-FFF2-40B4-BE49-F238E27FC236}">
                <a16:creationId xmlns:a16="http://schemas.microsoft.com/office/drawing/2014/main" id="{2551460B-F18C-5621-F6F1-89834E8AED97}"/>
              </a:ext>
            </a:extLst>
          </p:cNvPr>
          <p:cNvSpPr txBox="1"/>
          <p:nvPr/>
        </p:nvSpPr>
        <p:spPr>
          <a:xfrm>
            <a:off x="3102751" y="5391162"/>
            <a:ext cx="5251759" cy="369332"/>
          </a:xfrm>
          <a:prstGeom prst="rect">
            <a:avLst/>
          </a:prstGeom>
          <a:noFill/>
        </p:spPr>
        <p:txBody>
          <a:bodyPr wrap="none" rtlCol="0">
            <a:spAutoFit/>
          </a:bodyPr>
          <a:lstStyle/>
          <a:p>
            <a:r>
              <a:rPr lang="en-US" dirty="0"/>
              <a:t>-proposed annotation to reduce code duplication</a:t>
            </a:r>
            <a:endParaRPr lang="sk-SK" dirty="0"/>
          </a:p>
        </p:txBody>
      </p:sp>
      <p:sp>
        <p:nvSpPr>
          <p:cNvPr id="7" name="BlokTextu 6">
            <a:extLst>
              <a:ext uri="{FF2B5EF4-FFF2-40B4-BE49-F238E27FC236}">
                <a16:creationId xmlns:a16="http://schemas.microsoft.com/office/drawing/2014/main" id="{B7AC1775-1082-D704-2E9E-ABE0008CB9D4}"/>
              </a:ext>
            </a:extLst>
          </p:cNvPr>
          <p:cNvSpPr txBox="1"/>
          <p:nvPr/>
        </p:nvSpPr>
        <p:spPr>
          <a:xfrm rot="262028">
            <a:off x="654191" y="5714329"/>
            <a:ext cx="4897120" cy="646331"/>
          </a:xfrm>
          <a:prstGeom prst="rect">
            <a:avLst/>
          </a:prstGeom>
          <a:noFill/>
        </p:spPr>
        <p:txBody>
          <a:bodyPr wrap="square" rtlCol="0">
            <a:spAutoFit/>
          </a:bodyPr>
          <a:lstStyle/>
          <a:p>
            <a:r>
              <a:rPr lang="en-US" b="1" dirty="0">
                <a:solidFill>
                  <a:srgbClr val="FF0000"/>
                </a:solidFill>
              </a:rPr>
              <a:t>PROPOSED WHEN ASPECTS SHOULD NOT BE INCLUDED IN RESULTING DERIVATIONS</a:t>
            </a:r>
            <a:endParaRPr lang="sk-SK" b="1" dirty="0">
              <a:solidFill>
                <a:srgbClr val="FF0000"/>
              </a:solidFill>
            </a:endParaRPr>
          </a:p>
        </p:txBody>
      </p:sp>
    </p:spTree>
    <p:extLst>
      <p:ext uri="{BB962C8B-B14F-4D97-AF65-F5344CB8AC3E}">
        <p14:creationId xmlns:p14="http://schemas.microsoft.com/office/powerpoint/2010/main" val="42459758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6CB590E-669D-44CD-B7AE-B0046F8B7300}"/>
              </a:ext>
            </a:extLst>
          </p:cNvPr>
          <p:cNvSpPr>
            <a:spLocks noGrp="1"/>
          </p:cNvSpPr>
          <p:nvPr>
            <p:ph type="title"/>
          </p:nvPr>
        </p:nvSpPr>
        <p:spPr>
          <a:xfrm>
            <a:off x="1274054" y="2335509"/>
            <a:ext cx="8596668" cy="1320800"/>
          </a:xfrm>
        </p:spPr>
        <p:txBody>
          <a:bodyPr>
            <a:normAutofit/>
          </a:bodyPr>
          <a:lstStyle/>
          <a:p>
            <a:r>
              <a:rPr lang="sk-SK" sz="7200" dirty="0" err="1"/>
              <a:t>Product</a:t>
            </a:r>
            <a:r>
              <a:rPr lang="sk-SK" sz="7200" dirty="0"/>
              <a:t> </a:t>
            </a:r>
            <a:r>
              <a:rPr lang="sk-SK" sz="7200" dirty="0" err="1"/>
              <a:t>derivation</a:t>
            </a:r>
            <a:endParaRPr lang="sk-SK" sz="7200" dirty="0"/>
          </a:p>
        </p:txBody>
      </p:sp>
      <p:sp>
        <p:nvSpPr>
          <p:cNvPr id="3" name="Nadpis 1">
            <a:extLst>
              <a:ext uri="{FF2B5EF4-FFF2-40B4-BE49-F238E27FC236}">
                <a16:creationId xmlns:a16="http://schemas.microsoft.com/office/drawing/2014/main" id="{E64414E5-2F2C-D219-5118-02485BD5FE2C}"/>
              </a:ext>
            </a:extLst>
          </p:cNvPr>
          <p:cNvSpPr txBox="1">
            <a:spLocks/>
          </p:cNvSpPr>
          <p:nvPr/>
        </p:nvSpPr>
        <p:spPr>
          <a:xfrm>
            <a:off x="917656" y="4043721"/>
            <a:ext cx="1002583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00B050"/>
                </a:solidFill>
              </a:rPr>
              <a:t>PROBLEM SPACE </a:t>
            </a:r>
            <a:r>
              <a:rPr lang="sk-SK" sz="4400" b="1" dirty="0"/>
              <a:t> </a:t>
            </a:r>
            <a:r>
              <a:rPr lang="en-US" sz="4400" b="1" dirty="0">
                <a:solidFill>
                  <a:schemeClr val="tx1"/>
                </a:solidFill>
                <a:sym typeface="Wingdings" panose="05000000000000000000" pitchFamily="2" charset="2"/>
              </a:rPr>
              <a:t></a:t>
            </a:r>
            <a:r>
              <a:rPr lang="sk-SK" sz="4400" b="1" dirty="0"/>
              <a:t> </a:t>
            </a:r>
            <a:r>
              <a:rPr lang="en-US" sz="4400" b="1" dirty="0">
                <a:solidFill>
                  <a:srgbClr val="FF0000"/>
                </a:solidFill>
              </a:rPr>
              <a:t>SOLUTION SPACE</a:t>
            </a:r>
            <a:endParaRPr lang="sk-SK" sz="4400" b="1" dirty="0">
              <a:solidFill>
                <a:srgbClr val="FF0000"/>
              </a:solidFill>
            </a:endParaRPr>
          </a:p>
        </p:txBody>
      </p:sp>
    </p:spTree>
    <p:extLst>
      <p:ext uri="{BB962C8B-B14F-4D97-AF65-F5344CB8AC3E}">
        <p14:creationId xmlns:p14="http://schemas.microsoft.com/office/powerpoint/2010/main" val="10402856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19B2ACA-82ED-4F36-BB94-76AD9287344A}"/>
              </a:ext>
            </a:extLst>
          </p:cNvPr>
          <p:cNvSpPr>
            <a:spLocks noGrp="1"/>
          </p:cNvSpPr>
          <p:nvPr>
            <p:ph type="title"/>
          </p:nvPr>
        </p:nvSpPr>
        <p:spPr/>
        <p:txBody>
          <a:bodyPr/>
          <a:lstStyle/>
          <a:p>
            <a:endParaRPr lang="sk-SK"/>
          </a:p>
        </p:txBody>
      </p:sp>
      <p:pic>
        <p:nvPicPr>
          <p:cNvPr id="5" name="Zástupný objekt pre obsah 4">
            <a:extLst>
              <a:ext uri="{FF2B5EF4-FFF2-40B4-BE49-F238E27FC236}">
                <a16:creationId xmlns:a16="http://schemas.microsoft.com/office/drawing/2014/main" id="{DC154D49-EBF9-4624-9249-53C01CC013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450" y="100729"/>
            <a:ext cx="10059103" cy="6656542"/>
          </a:xfrm>
        </p:spPr>
      </p:pic>
    </p:spTree>
    <p:extLst>
      <p:ext uri="{BB962C8B-B14F-4D97-AF65-F5344CB8AC3E}">
        <p14:creationId xmlns:p14="http://schemas.microsoft.com/office/powerpoint/2010/main" val="3187537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80E030F-6E67-4EBC-8C72-C3186E643313}"/>
              </a:ext>
            </a:extLst>
          </p:cNvPr>
          <p:cNvSpPr>
            <a:spLocks noGrp="1"/>
          </p:cNvSpPr>
          <p:nvPr>
            <p:ph type="title"/>
          </p:nvPr>
        </p:nvSpPr>
        <p:spPr/>
        <p:txBody>
          <a:bodyPr/>
          <a:lstStyle/>
          <a:p>
            <a:endParaRPr lang="sk-SK"/>
          </a:p>
        </p:txBody>
      </p:sp>
      <p:pic>
        <p:nvPicPr>
          <p:cNvPr id="5" name="Zástupný objekt pre obsah 4">
            <a:extLst>
              <a:ext uri="{FF2B5EF4-FFF2-40B4-BE49-F238E27FC236}">
                <a16:creationId xmlns:a16="http://schemas.microsoft.com/office/drawing/2014/main" id="{3188A2C9-F4EA-43CC-AFB8-F25F91771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356" y="499028"/>
            <a:ext cx="10200078" cy="11750615"/>
          </a:xfrm>
        </p:spPr>
      </p:pic>
    </p:spTree>
    <p:extLst>
      <p:ext uri="{BB962C8B-B14F-4D97-AF65-F5344CB8AC3E}">
        <p14:creationId xmlns:p14="http://schemas.microsoft.com/office/powerpoint/2010/main" val="2813164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817AB34-AB7F-4BC5-B4D7-9C4443820EA5}"/>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5EEFF299-DF4F-48BD-BE96-29CD843EACDF}"/>
              </a:ext>
            </a:extLst>
          </p:cNvPr>
          <p:cNvSpPr>
            <a:spLocks noGrp="1"/>
          </p:cNvSpPr>
          <p:nvPr>
            <p:ph idx="1"/>
          </p:nvPr>
        </p:nvSpPr>
        <p:spPr/>
        <p:txBody>
          <a:bodyPr/>
          <a:lstStyle/>
          <a:p>
            <a:endParaRPr lang="sk-SK"/>
          </a:p>
        </p:txBody>
      </p:sp>
      <p:pic>
        <p:nvPicPr>
          <p:cNvPr id="4" name="Zástupný objekt pre obsah 4">
            <a:extLst>
              <a:ext uri="{FF2B5EF4-FFF2-40B4-BE49-F238E27FC236}">
                <a16:creationId xmlns:a16="http://schemas.microsoft.com/office/drawing/2014/main" id="{3C61A395-DE95-45D2-894D-EB1C2E45DA9F}"/>
              </a:ext>
            </a:extLst>
          </p:cNvPr>
          <p:cNvPicPr>
            <a:picLocks noChangeAspect="1"/>
          </p:cNvPicPr>
          <p:nvPr/>
        </p:nvPicPr>
        <p:blipFill rotWithShape="1">
          <a:blip r:embed="rId2">
            <a:extLst>
              <a:ext uri="{28A0092B-C50C-407E-A947-70E740481C1C}">
                <a14:useLocalDpi xmlns:a14="http://schemas.microsoft.com/office/drawing/2010/main" val="0"/>
              </a:ext>
            </a:extLst>
          </a:blip>
          <a:srcRect b="49525"/>
          <a:stretch/>
        </p:blipFill>
        <p:spPr>
          <a:xfrm>
            <a:off x="328840" y="0"/>
            <a:ext cx="10200078" cy="5931195"/>
          </a:xfrm>
          <a:prstGeom prst="rect">
            <a:avLst/>
          </a:prstGeom>
        </p:spPr>
      </p:pic>
      <p:pic>
        <p:nvPicPr>
          <p:cNvPr id="5" name="Zástupný objekt pre obsah 4">
            <a:extLst>
              <a:ext uri="{FF2B5EF4-FFF2-40B4-BE49-F238E27FC236}">
                <a16:creationId xmlns:a16="http://schemas.microsoft.com/office/drawing/2014/main" id="{046B722D-36FB-4694-BB49-8B9DAC1938C5}"/>
              </a:ext>
            </a:extLst>
          </p:cNvPr>
          <p:cNvPicPr>
            <a:picLocks noChangeAspect="1"/>
          </p:cNvPicPr>
          <p:nvPr/>
        </p:nvPicPr>
        <p:blipFill rotWithShape="1">
          <a:blip r:embed="rId2">
            <a:extLst>
              <a:ext uri="{28A0092B-C50C-407E-A947-70E740481C1C}">
                <a14:useLocalDpi xmlns:a14="http://schemas.microsoft.com/office/drawing/2010/main" val="0"/>
              </a:ext>
            </a:extLst>
          </a:blip>
          <a:srcRect t="31111"/>
          <a:stretch/>
        </p:blipFill>
        <p:spPr>
          <a:xfrm>
            <a:off x="328840" y="980637"/>
            <a:ext cx="10200078" cy="8094894"/>
          </a:xfrm>
          <a:prstGeom prst="rect">
            <a:avLst/>
          </a:prstGeom>
        </p:spPr>
      </p:pic>
    </p:spTree>
    <p:extLst>
      <p:ext uri="{BB962C8B-B14F-4D97-AF65-F5344CB8AC3E}">
        <p14:creationId xmlns:p14="http://schemas.microsoft.com/office/powerpoint/2010/main" val="34201543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jekt pre obsah 4">
            <a:extLst>
              <a:ext uri="{FF2B5EF4-FFF2-40B4-BE49-F238E27FC236}">
                <a16:creationId xmlns:a16="http://schemas.microsoft.com/office/drawing/2014/main" id="{6406FBEB-CFD5-407B-83DB-363F34B30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655" y="291403"/>
            <a:ext cx="11661905" cy="6435970"/>
          </a:xfrm>
        </p:spPr>
      </p:pic>
    </p:spTree>
    <p:extLst>
      <p:ext uri="{BB962C8B-B14F-4D97-AF65-F5344CB8AC3E}">
        <p14:creationId xmlns:p14="http://schemas.microsoft.com/office/powerpoint/2010/main" val="736654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CF7C213-D4FD-4A7C-BECD-06DB785081C6}"/>
              </a:ext>
            </a:extLst>
          </p:cNvPr>
          <p:cNvSpPr>
            <a:spLocks noGrp="1"/>
          </p:cNvSpPr>
          <p:nvPr>
            <p:ph type="title"/>
          </p:nvPr>
        </p:nvSpPr>
        <p:spPr>
          <a:xfrm>
            <a:off x="677334" y="414291"/>
            <a:ext cx="8596668" cy="1320800"/>
          </a:xfrm>
        </p:spPr>
        <p:txBody>
          <a:bodyPr>
            <a:normAutofit/>
          </a:bodyPr>
          <a:lstStyle/>
          <a:p>
            <a:r>
              <a:rPr lang="en-US" sz="4800" b="1" dirty="0"/>
              <a:t>Object oriented redesign</a:t>
            </a:r>
            <a:endParaRPr lang="sk-SK" sz="4800" b="1" dirty="0"/>
          </a:p>
        </p:txBody>
      </p:sp>
      <p:sp>
        <p:nvSpPr>
          <p:cNvPr id="3" name="Zástupný objekt pre obsah 2">
            <a:extLst>
              <a:ext uri="{FF2B5EF4-FFF2-40B4-BE49-F238E27FC236}">
                <a16:creationId xmlns:a16="http://schemas.microsoft.com/office/drawing/2014/main" id="{E9B7C578-C6BC-4FD6-BE21-8DF3EA0C042C}"/>
              </a:ext>
            </a:extLst>
          </p:cNvPr>
          <p:cNvSpPr>
            <a:spLocks noGrp="1"/>
          </p:cNvSpPr>
          <p:nvPr>
            <p:ph idx="1"/>
          </p:nvPr>
        </p:nvSpPr>
        <p:spPr>
          <a:xfrm>
            <a:off x="677334" y="1805482"/>
            <a:ext cx="8596668" cy="3880773"/>
          </a:xfrm>
        </p:spPr>
        <p:txBody>
          <a:bodyPr/>
          <a:lstStyle/>
          <a:p>
            <a:r>
              <a:rPr lang="sk-SK" b="1" i="1" dirty="0" err="1"/>
              <a:t>Hardcoded</a:t>
            </a:r>
            <a:r>
              <a:rPr lang="sk-SK" b="1" i="1" dirty="0"/>
              <a:t> </a:t>
            </a:r>
            <a:r>
              <a:rPr lang="sk-SK" b="1" i="1" dirty="0" err="1"/>
              <a:t>parts</a:t>
            </a:r>
            <a:r>
              <a:rPr lang="sk-SK" b="1" i="1" dirty="0"/>
              <a:t> </a:t>
            </a:r>
            <a:r>
              <a:rPr lang="sk-SK" b="1" i="1" dirty="0" err="1"/>
              <a:t>should</a:t>
            </a:r>
            <a:r>
              <a:rPr lang="sk-SK" b="1" i="1" dirty="0"/>
              <a:t> </a:t>
            </a:r>
            <a:r>
              <a:rPr lang="sk-SK" b="1" i="1" dirty="0" err="1"/>
              <a:t>be</a:t>
            </a:r>
            <a:r>
              <a:rPr lang="sk-SK" b="1" i="1" dirty="0"/>
              <a:t> </a:t>
            </a:r>
            <a:r>
              <a:rPr lang="sk-SK" b="1" i="1" dirty="0" err="1"/>
              <a:t>changed</a:t>
            </a:r>
            <a:r>
              <a:rPr lang="sk-SK" b="1" i="1" dirty="0"/>
              <a:t> to </a:t>
            </a:r>
            <a:r>
              <a:rPr lang="sk-SK" b="1" i="1" dirty="0" err="1"/>
              <a:t>support</a:t>
            </a:r>
            <a:r>
              <a:rPr lang="sk-SK" b="1" i="1" dirty="0"/>
              <a:t> </a:t>
            </a:r>
            <a:r>
              <a:rPr lang="sk-SK" b="1" i="1" dirty="0" err="1"/>
              <a:t>configurability</a:t>
            </a:r>
            <a:endParaRPr lang="en-US" b="1" i="1" dirty="0"/>
          </a:p>
          <a:p>
            <a:pPr lvl="1"/>
            <a:r>
              <a:rPr lang="sk-SK" dirty="0" err="1"/>
              <a:t>Different</a:t>
            </a:r>
            <a:r>
              <a:rPr lang="sk-SK" dirty="0"/>
              <a:t> </a:t>
            </a:r>
            <a:r>
              <a:rPr lang="sk-SK" dirty="0" err="1"/>
              <a:t>lengths</a:t>
            </a:r>
            <a:r>
              <a:rPr lang="sk-SK" dirty="0"/>
              <a:t> of </a:t>
            </a:r>
            <a:r>
              <a:rPr lang="sk-SK" dirty="0" err="1"/>
              <a:t>board</a:t>
            </a:r>
            <a:endParaRPr lang="sk-SK" dirty="0"/>
          </a:p>
          <a:p>
            <a:pPr lvl="1"/>
            <a:r>
              <a:rPr lang="sk-SK" dirty="0" err="1"/>
              <a:t>Support</a:t>
            </a:r>
            <a:r>
              <a:rPr lang="sk-SK" dirty="0"/>
              <a:t> </a:t>
            </a:r>
            <a:r>
              <a:rPr lang="sk-SK" dirty="0" err="1"/>
              <a:t>for</a:t>
            </a:r>
            <a:r>
              <a:rPr lang="sk-SK" dirty="0"/>
              <a:t> </a:t>
            </a:r>
            <a:r>
              <a:rPr lang="sk-SK" dirty="0" err="1"/>
              <a:t>adding</a:t>
            </a:r>
            <a:r>
              <a:rPr lang="sk-SK" dirty="0"/>
              <a:t> </a:t>
            </a:r>
            <a:r>
              <a:rPr lang="sk-SK" dirty="0" err="1"/>
              <a:t>player</a:t>
            </a:r>
            <a:endParaRPr lang="en-US" dirty="0"/>
          </a:p>
          <a:p>
            <a:r>
              <a:rPr lang="en-US" b="1" i="1" dirty="0"/>
              <a:t>Concerns should be separated</a:t>
            </a:r>
          </a:p>
          <a:p>
            <a:pPr lvl="1"/>
            <a:r>
              <a:rPr lang="en-US" dirty="0"/>
              <a:t>Setup of player should be part of player class</a:t>
            </a:r>
          </a:p>
          <a:p>
            <a:pPr lvl="1"/>
            <a:r>
              <a:rPr lang="en-US" dirty="0"/>
              <a:t>Setup of computer should be part of computer class</a:t>
            </a:r>
            <a:endParaRPr lang="sk-SK" dirty="0"/>
          </a:p>
          <a:p>
            <a:r>
              <a:rPr lang="sk-SK" b="1" i="1" dirty="0" err="1"/>
              <a:t>Static</a:t>
            </a:r>
            <a:r>
              <a:rPr lang="sk-SK" b="1" i="1" dirty="0"/>
              <a:t> </a:t>
            </a:r>
            <a:r>
              <a:rPr lang="sk-SK" b="1" i="1" dirty="0" err="1"/>
              <a:t>methods</a:t>
            </a:r>
            <a:r>
              <a:rPr lang="sk-SK" b="1" i="1" dirty="0"/>
              <a:t> </a:t>
            </a:r>
            <a:r>
              <a:rPr lang="sk-SK" b="1" i="1" dirty="0" err="1"/>
              <a:t>should</a:t>
            </a:r>
            <a:r>
              <a:rPr lang="sk-SK" b="1" i="1" dirty="0"/>
              <a:t> </a:t>
            </a:r>
            <a:r>
              <a:rPr lang="sk-SK" b="1" i="1" dirty="0" err="1"/>
              <a:t>be</a:t>
            </a:r>
            <a:r>
              <a:rPr lang="sk-SK" b="1" i="1" dirty="0"/>
              <a:t> </a:t>
            </a:r>
            <a:r>
              <a:rPr lang="sk-SK" b="1" i="1" dirty="0" err="1"/>
              <a:t>replaced</a:t>
            </a:r>
            <a:r>
              <a:rPr lang="sk-SK" b="1" i="1" dirty="0"/>
              <a:t> by </a:t>
            </a:r>
            <a:r>
              <a:rPr lang="sk-SK" b="1" i="1" dirty="0" err="1"/>
              <a:t>objects</a:t>
            </a:r>
            <a:endParaRPr lang="sk-SK" b="1" i="1" dirty="0"/>
          </a:p>
          <a:p>
            <a:endParaRPr lang="sk-SK" dirty="0"/>
          </a:p>
          <a:p>
            <a:endParaRPr lang="sk-SK" dirty="0"/>
          </a:p>
        </p:txBody>
      </p:sp>
      <p:sp>
        <p:nvSpPr>
          <p:cNvPr id="4" name="BlokTextu 3">
            <a:extLst>
              <a:ext uri="{FF2B5EF4-FFF2-40B4-BE49-F238E27FC236}">
                <a16:creationId xmlns:a16="http://schemas.microsoft.com/office/drawing/2014/main" id="{35755A67-FA8C-474E-8AEA-07146681CF3B}"/>
              </a:ext>
            </a:extLst>
          </p:cNvPr>
          <p:cNvSpPr txBox="1"/>
          <p:nvPr/>
        </p:nvSpPr>
        <p:spPr>
          <a:xfrm rot="21412275">
            <a:off x="2398128" y="4641705"/>
            <a:ext cx="7395743" cy="646331"/>
          </a:xfrm>
          <a:prstGeom prst="rect">
            <a:avLst/>
          </a:prstGeom>
          <a:noFill/>
        </p:spPr>
        <p:txBody>
          <a:bodyPr wrap="none" rtlCol="0">
            <a:spAutoFit/>
          </a:bodyPr>
          <a:lstStyle/>
          <a:p>
            <a:r>
              <a:rPr lang="en-US" sz="3600" b="1" dirty="0">
                <a:solidFill>
                  <a:srgbClr val="00B050"/>
                </a:solidFill>
              </a:rPr>
              <a:t>Performing </a:t>
            </a:r>
            <a:r>
              <a:rPr lang="sk-SK" sz="3600" b="1" dirty="0" err="1">
                <a:solidFill>
                  <a:srgbClr val="00B050"/>
                </a:solidFill>
              </a:rPr>
              <a:t>refact</a:t>
            </a:r>
            <a:r>
              <a:rPr lang="en-US" sz="3600" b="1" dirty="0" err="1">
                <a:solidFill>
                  <a:srgbClr val="00B050"/>
                </a:solidFill>
              </a:rPr>
              <a:t>oring</a:t>
            </a:r>
            <a:r>
              <a:rPr lang="en-US" sz="3600" b="1" dirty="0">
                <a:solidFill>
                  <a:srgbClr val="00B050"/>
                </a:solidFill>
              </a:rPr>
              <a:t> of project</a:t>
            </a:r>
            <a:endParaRPr lang="sk-SK" sz="3600" b="1" dirty="0">
              <a:solidFill>
                <a:srgbClr val="00B050"/>
              </a:solidFill>
            </a:endParaRPr>
          </a:p>
        </p:txBody>
      </p:sp>
    </p:spTree>
    <p:extLst>
      <p:ext uri="{BB962C8B-B14F-4D97-AF65-F5344CB8AC3E}">
        <p14:creationId xmlns:p14="http://schemas.microsoft.com/office/powerpoint/2010/main" val="36545981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6DC1982-1E44-461E-8283-2BA4A00A8169}"/>
              </a:ext>
            </a:extLst>
          </p:cNvPr>
          <p:cNvSpPr>
            <a:spLocks noGrp="1"/>
          </p:cNvSpPr>
          <p:nvPr>
            <p:ph type="title"/>
          </p:nvPr>
        </p:nvSpPr>
        <p:spPr>
          <a:xfrm>
            <a:off x="582630" y="290004"/>
            <a:ext cx="8596668" cy="1320800"/>
          </a:xfrm>
        </p:spPr>
        <p:txBody>
          <a:bodyPr>
            <a:normAutofit/>
          </a:bodyPr>
          <a:lstStyle/>
          <a:p>
            <a:r>
              <a:rPr lang="en-US" sz="4800" b="1" dirty="0"/>
              <a:t>Schema after refactoring</a:t>
            </a:r>
            <a:endParaRPr lang="sk-SK" sz="4800" b="1" dirty="0"/>
          </a:p>
        </p:txBody>
      </p:sp>
      <p:pic>
        <p:nvPicPr>
          <p:cNvPr id="5" name="Obrázok 4">
            <a:extLst>
              <a:ext uri="{FF2B5EF4-FFF2-40B4-BE49-F238E27FC236}">
                <a16:creationId xmlns:a16="http://schemas.microsoft.com/office/drawing/2014/main" id="{038B6065-67F8-43E7-9CF0-BB7DF9763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618" y="1382150"/>
            <a:ext cx="8392692" cy="5262786"/>
          </a:xfrm>
          <a:prstGeom prst="rect">
            <a:avLst/>
          </a:prstGeom>
        </p:spPr>
      </p:pic>
    </p:spTree>
    <p:extLst>
      <p:ext uri="{BB962C8B-B14F-4D97-AF65-F5344CB8AC3E}">
        <p14:creationId xmlns:p14="http://schemas.microsoft.com/office/powerpoint/2010/main" val="28037318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449C1EB-D366-01CF-678C-8AC02225786E}"/>
              </a:ext>
            </a:extLst>
          </p:cNvPr>
          <p:cNvSpPr>
            <a:spLocks noGrp="1"/>
          </p:cNvSpPr>
          <p:nvPr>
            <p:ph type="title"/>
          </p:nvPr>
        </p:nvSpPr>
        <p:spPr>
          <a:xfrm>
            <a:off x="530795" y="316523"/>
            <a:ext cx="8596668" cy="1320800"/>
          </a:xfrm>
        </p:spPr>
        <p:txBody>
          <a:bodyPr>
            <a:noAutofit/>
          </a:bodyPr>
          <a:lstStyle/>
          <a:p>
            <a:r>
              <a:rPr lang="en-US" sz="4800" b="1" dirty="0"/>
              <a:t>Quality checker </a:t>
            </a:r>
            <a:br>
              <a:rPr lang="en-US" sz="4800" b="1" dirty="0"/>
            </a:br>
            <a:r>
              <a:rPr lang="en-US" sz="4800" b="1" dirty="0"/>
              <a:t>structure</a:t>
            </a:r>
            <a:endParaRPr lang="sk-SK" sz="4800" b="1" dirty="0"/>
          </a:p>
        </p:txBody>
      </p:sp>
      <p:pic>
        <p:nvPicPr>
          <p:cNvPr id="5" name="Zástupný objekt pre obsah 4">
            <a:extLst>
              <a:ext uri="{FF2B5EF4-FFF2-40B4-BE49-F238E27FC236}">
                <a16:creationId xmlns:a16="http://schemas.microsoft.com/office/drawing/2014/main" id="{18837026-6329-5CD6-BF04-F9AE482E0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2908" y="0"/>
            <a:ext cx="4906107" cy="6851315"/>
          </a:xfrm>
        </p:spPr>
      </p:pic>
    </p:spTree>
    <p:extLst>
      <p:ext uri="{BB962C8B-B14F-4D97-AF65-F5344CB8AC3E}">
        <p14:creationId xmlns:p14="http://schemas.microsoft.com/office/powerpoint/2010/main" val="372806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B04BD38-6D73-4519-ED65-876EC1184955}"/>
              </a:ext>
            </a:extLst>
          </p:cNvPr>
          <p:cNvSpPr>
            <a:spLocks noGrp="1"/>
          </p:cNvSpPr>
          <p:nvPr>
            <p:ph type="title"/>
          </p:nvPr>
        </p:nvSpPr>
        <p:spPr>
          <a:xfrm>
            <a:off x="961813" y="399672"/>
            <a:ext cx="8596668" cy="1320800"/>
          </a:xfrm>
        </p:spPr>
        <p:txBody>
          <a:bodyPr>
            <a:normAutofit/>
          </a:bodyPr>
          <a:lstStyle/>
          <a:p>
            <a:r>
              <a:rPr lang="en-US" sz="4800" b="1" dirty="0"/>
              <a:t>TypeScript product families</a:t>
            </a:r>
            <a:endParaRPr lang="sk-SK" sz="4800" b="1" dirty="0"/>
          </a:p>
        </p:txBody>
      </p:sp>
      <p:sp>
        <p:nvSpPr>
          <p:cNvPr id="5" name="Zástupný objekt pre obsah 2">
            <a:extLst>
              <a:ext uri="{FF2B5EF4-FFF2-40B4-BE49-F238E27FC236}">
                <a16:creationId xmlns:a16="http://schemas.microsoft.com/office/drawing/2014/main" id="{2C3912F4-E0E7-8DFE-735A-593F959187B8}"/>
              </a:ext>
            </a:extLst>
          </p:cNvPr>
          <p:cNvSpPr>
            <a:spLocks noGrp="1"/>
          </p:cNvSpPr>
          <p:nvPr>
            <p:ph idx="1"/>
          </p:nvPr>
        </p:nvSpPr>
        <p:spPr>
          <a:xfrm>
            <a:off x="548640" y="1624035"/>
            <a:ext cx="10464800" cy="3880773"/>
          </a:xfrm>
        </p:spPr>
        <p:txBody>
          <a:bodyPr/>
          <a:lstStyle/>
          <a:p>
            <a:r>
              <a:rPr lang="en-US" dirty="0"/>
              <a:t>In one application (without backend if necessary)</a:t>
            </a:r>
          </a:p>
          <a:p>
            <a:r>
              <a:rPr lang="en-US" dirty="0"/>
              <a:t>Accessible from everywhere (from the browser)</a:t>
            </a:r>
          </a:p>
          <a:p>
            <a:r>
              <a:rPr lang="en-US" dirty="0"/>
              <a:t>High UX possible (known elements, reactive forms, own routing,…)</a:t>
            </a:r>
          </a:p>
          <a:p>
            <a:r>
              <a:rPr lang="en-US" dirty="0"/>
              <a:t>Possibility to easily evolve SPL</a:t>
            </a:r>
          </a:p>
          <a:p>
            <a:r>
              <a:rPr lang="en-US" dirty="0"/>
              <a:t>Possibility to easily evolve product derivation (aspects are not dependent here)</a:t>
            </a:r>
          </a:p>
          <a:p>
            <a:r>
              <a:rPr lang="en-US" dirty="0"/>
              <a:t>Reusing proven solutions (resizing canvas (board) during play, rendering algorithms,..)</a:t>
            </a:r>
          </a:p>
          <a:p>
            <a:r>
              <a:rPr lang="en-US" dirty="0"/>
              <a:t>Customization of graphic libraries for each specific case</a:t>
            </a:r>
          </a:p>
          <a:p>
            <a:pPr lvl="1"/>
            <a:r>
              <a:rPr lang="en-US" dirty="0"/>
              <a:t>Managing small variability changes across many types of products and requirements</a:t>
            </a:r>
          </a:p>
        </p:txBody>
      </p:sp>
      <p:sp>
        <p:nvSpPr>
          <p:cNvPr id="6" name="BlokTextu 5">
            <a:extLst>
              <a:ext uri="{FF2B5EF4-FFF2-40B4-BE49-F238E27FC236}">
                <a16:creationId xmlns:a16="http://schemas.microsoft.com/office/drawing/2014/main" id="{0CF66374-8344-41D1-C6D8-A2D2BDE38EB0}"/>
              </a:ext>
            </a:extLst>
          </p:cNvPr>
          <p:cNvSpPr txBox="1"/>
          <p:nvPr/>
        </p:nvSpPr>
        <p:spPr>
          <a:xfrm rot="21248473">
            <a:off x="5383431" y="5216279"/>
            <a:ext cx="6781215" cy="1077218"/>
          </a:xfrm>
          <a:prstGeom prst="rect">
            <a:avLst/>
          </a:prstGeom>
          <a:noFill/>
        </p:spPr>
        <p:txBody>
          <a:bodyPr wrap="none" rtlCol="0">
            <a:spAutoFit/>
          </a:bodyPr>
          <a:lstStyle/>
          <a:p>
            <a:r>
              <a:rPr lang="en-US" sz="3200" b="1" dirty="0"/>
              <a:t>GETTING RID OF ASPECTS IN </a:t>
            </a:r>
          </a:p>
          <a:p>
            <a:r>
              <a:rPr lang="en-US" sz="3200" b="1" dirty="0"/>
              <a:t>RESULTING PRODUCT DERIVATIONS</a:t>
            </a:r>
            <a:endParaRPr lang="sk-SK" sz="3200" b="1" dirty="0"/>
          </a:p>
        </p:txBody>
      </p:sp>
      <p:sp>
        <p:nvSpPr>
          <p:cNvPr id="7" name="BlokTextu 6">
            <a:extLst>
              <a:ext uri="{FF2B5EF4-FFF2-40B4-BE49-F238E27FC236}">
                <a16:creationId xmlns:a16="http://schemas.microsoft.com/office/drawing/2014/main" id="{8802F9B7-9BA9-3895-51D5-3E4F8A541617}"/>
              </a:ext>
            </a:extLst>
          </p:cNvPr>
          <p:cNvSpPr txBox="1"/>
          <p:nvPr/>
        </p:nvSpPr>
        <p:spPr>
          <a:xfrm>
            <a:off x="209973" y="5137528"/>
            <a:ext cx="4124527" cy="954107"/>
          </a:xfrm>
          <a:prstGeom prst="rect">
            <a:avLst/>
          </a:prstGeom>
          <a:noFill/>
        </p:spPr>
        <p:txBody>
          <a:bodyPr wrap="none" rtlCol="0">
            <a:spAutoFit/>
          </a:bodyPr>
          <a:lstStyle/>
          <a:p>
            <a:r>
              <a:rPr lang="en-US" sz="2800" b="1" dirty="0"/>
              <a:t>ASPECTS FOR SPL </a:t>
            </a:r>
          </a:p>
          <a:p>
            <a:r>
              <a:rPr lang="en-US" sz="2800" b="1" dirty="0"/>
              <a:t>FEATURE MANAGEMENT</a:t>
            </a:r>
            <a:endParaRPr lang="sk-SK" sz="2800" b="1" dirty="0"/>
          </a:p>
        </p:txBody>
      </p:sp>
      <p:sp>
        <p:nvSpPr>
          <p:cNvPr id="8" name="Šípka: obojsmerná zvislá 7">
            <a:extLst>
              <a:ext uri="{FF2B5EF4-FFF2-40B4-BE49-F238E27FC236}">
                <a16:creationId xmlns:a16="http://schemas.microsoft.com/office/drawing/2014/main" id="{A3E4E5E9-7A35-C35D-58CC-9444CB138ADA}"/>
              </a:ext>
            </a:extLst>
          </p:cNvPr>
          <p:cNvSpPr/>
          <p:nvPr/>
        </p:nvSpPr>
        <p:spPr>
          <a:xfrm rot="738156">
            <a:off x="4510607" y="5401117"/>
            <a:ext cx="514773" cy="1063926"/>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val="408474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1">
            <a:extLst>
              <a:ext uri="{FF2B5EF4-FFF2-40B4-BE49-F238E27FC236}">
                <a16:creationId xmlns:a16="http://schemas.microsoft.com/office/drawing/2014/main" id="{A6FE1F15-657C-EAFA-A759-0497F92222BC}"/>
              </a:ext>
            </a:extLst>
          </p:cNvPr>
          <p:cNvSpPr txBox="1">
            <a:spLocks/>
          </p:cNvSpPr>
          <p:nvPr/>
        </p:nvSpPr>
        <p:spPr>
          <a:xfrm>
            <a:off x="6332739" y="240716"/>
            <a:ext cx="5532165" cy="176393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k-SK" b="1" dirty="0" err="1">
                <a:solidFill>
                  <a:srgbClr val="FFC000"/>
                </a:solidFill>
              </a:rPr>
              <a:t>Commonality</a:t>
            </a:r>
            <a:r>
              <a:rPr lang="sk-SK" b="1" dirty="0"/>
              <a:t> </a:t>
            </a:r>
            <a:endParaRPr lang="en-US" b="1" dirty="0"/>
          </a:p>
          <a:p>
            <a:r>
              <a:rPr lang="en-US" b="1" dirty="0"/>
              <a:t>		</a:t>
            </a:r>
            <a:r>
              <a:rPr lang="sk-SK" b="1" dirty="0" err="1">
                <a:solidFill>
                  <a:srgbClr val="FF0000"/>
                </a:solidFill>
              </a:rPr>
              <a:t>vs</a:t>
            </a:r>
            <a:r>
              <a:rPr lang="sk-SK" b="1" dirty="0">
                <a:solidFill>
                  <a:srgbClr val="FF0000"/>
                </a:solidFill>
              </a:rPr>
              <a:t>.</a:t>
            </a:r>
            <a:r>
              <a:rPr lang="sk-SK" b="1" dirty="0"/>
              <a:t> 					</a:t>
            </a:r>
            <a:r>
              <a:rPr lang="sk-SK" b="1" dirty="0">
                <a:solidFill>
                  <a:srgbClr val="00B050"/>
                </a:solidFill>
              </a:rPr>
              <a:t>Variability</a:t>
            </a:r>
          </a:p>
        </p:txBody>
      </p:sp>
      <p:pic>
        <p:nvPicPr>
          <p:cNvPr id="5" name="Zástupný objekt pre obsah 4">
            <a:extLst>
              <a:ext uri="{FF2B5EF4-FFF2-40B4-BE49-F238E27FC236}">
                <a16:creationId xmlns:a16="http://schemas.microsoft.com/office/drawing/2014/main" id="{CE6E0F4F-B981-92B2-07AC-BAE37ED32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05643" cy="5570738"/>
          </a:xfrm>
          <a:prstGeom prst="rect">
            <a:avLst/>
          </a:prstGeom>
        </p:spPr>
      </p:pic>
      <p:pic>
        <p:nvPicPr>
          <p:cNvPr id="6" name="Obrázok 5">
            <a:extLst>
              <a:ext uri="{FF2B5EF4-FFF2-40B4-BE49-F238E27FC236}">
                <a16:creationId xmlns:a16="http://schemas.microsoft.com/office/drawing/2014/main" id="{FD7484D2-719C-13B7-E71E-2C282DF0C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325" y="2371751"/>
            <a:ext cx="7788676" cy="4486249"/>
          </a:xfrm>
          <a:prstGeom prst="rect">
            <a:avLst/>
          </a:prstGeom>
        </p:spPr>
      </p:pic>
      <p:sp>
        <p:nvSpPr>
          <p:cNvPr id="7" name="BlokTextu 6">
            <a:extLst>
              <a:ext uri="{FF2B5EF4-FFF2-40B4-BE49-F238E27FC236}">
                <a16:creationId xmlns:a16="http://schemas.microsoft.com/office/drawing/2014/main" id="{5293A298-FDA3-A4AB-B52D-FE9BF7353FD5}"/>
              </a:ext>
            </a:extLst>
          </p:cNvPr>
          <p:cNvSpPr txBox="1"/>
          <p:nvPr/>
        </p:nvSpPr>
        <p:spPr>
          <a:xfrm>
            <a:off x="101407" y="5570738"/>
            <a:ext cx="2427268" cy="584775"/>
          </a:xfrm>
          <a:prstGeom prst="rect">
            <a:avLst/>
          </a:prstGeom>
          <a:noFill/>
        </p:spPr>
        <p:txBody>
          <a:bodyPr wrap="none" rtlCol="0">
            <a:spAutoFit/>
          </a:bodyPr>
          <a:lstStyle/>
          <a:p>
            <a:r>
              <a:rPr lang="sk-SK" sz="3200" b="1" dirty="0">
                <a:solidFill>
                  <a:srgbClr val="00B050"/>
                </a:solidFill>
              </a:rPr>
              <a:t>Puzzle </a:t>
            </a:r>
            <a:r>
              <a:rPr lang="sk-SK" sz="3200" b="1" dirty="0" err="1">
                <a:solidFill>
                  <a:srgbClr val="00B050"/>
                </a:solidFill>
              </a:rPr>
              <a:t>app</a:t>
            </a:r>
            <a:r>
              <a:rPr lang="sk-SK" sz="3200" b="1" dirty="0">
                <a:solidFill>
                  <a:srgbClr val="00B050"/>
                </a:solidFill>
              </a:rPr>
              <a:t>.</a:t>
            </a:r>
          </a:p>
        </p:txBody>
      </p:sp>
      <p:sp>
        <p:nvSpPr>
          <p:cNvPr id="8" name="BlokTextu 7">
            <a:extLst>
              <a:ext uri="{FF2B5EF4-FFF2-40B4-BE49-F238E27FC236}">
                <a16:creationId xmlns:a16="http://schemas.microsoft.com/office/drawing/2014/main" id="{932D2A65-1FDC-A968-CD7F-4A2DB9065BB6}"/>
              </a:ext>
            </a:extLst>
          </p:cNvPr>
          <p:cNvSpPr txBox="1"/>
          <p:nvPr/>
        </p:nvSpPr>
        <p:spPr>
          <a:xfrm>
            <a:off x="2112886" y="6205491"/>
            <a:ext cx="2401619" cy="584775"/>
          </a:xfrm>
          <a:prstGeom prst="rect">
            <a:avLst/>
          </a:prstGeom>
          <a:noFill/>
        </p:spPr>
        <p:txBody>
          <a:bodyPr wrap="none" rtlCol="0">
            <a:spAutoFit/>
          </a:bodyPr>
          <a:lstStyle/>
          <a:p>
            <a:r>
              <a:rPr lang="sk-SK" sz="3200" b="1" dirty="0" err="1">
                <a:solidFill>
                  <a:srgbClr val="FFC000"/>
                </a:solidFill>
              </a:rPr>
              <a:t>Desing</a:t>
            </a:r>
            <a:r>
              <a:rPr lang="sk-SK" sz="3200" b="1" dirty="0">
                <a:solidFill>
                  <a:srgbClr val="FFC000"/>
                </a:solidFill>
              </a:rPr>
              <a:t> </a:t>
            </a:r>
            <a:r>
              <a:rPr lang="sk-SK" sz="3200" b="1" dirty="0" err="1">
                <a:solidFill>
                  <a:srgbClr val="FFC000"/>
                </a:solidFill>
              </a:rPr>
              <a:t>app</a:t>
            </a:r>
            <a:r>
              <a:rPr lang="sk-SK" sz="3200" b="1" dirty="0">
                <a:solidFill>
                  <a:srgbClr val="FFC000"/>
                </a:solidFill>
              </a:rPr>
              <a:t>.</a:t>
            </a:r>
            <a:endParaRPr lang="sk-SK" sz="3200" dirty="0">
              <a:solidFill>
                <a:srgbClr val="FFC000"/>
              </a:solidFill>
            </a:endParaRPr>
          </a:p>
        </p:txBody>
      </p:sp>
      <p:sp>
        <p:nvSpPr>
          <p:cNvPr id="9" name="BlokTextu 8">
            <a:extLst>
              <a:ext uri="{FF2B5EF4-FFF2-40B4-BE49-F238E27FC236}">
                <a16:creationId xmlns:a16="http://schemas.microsoft.com/office/drawing/2014/main" id="{2F9C8C0F-CE7E-67C0-A847-AB4C155DC56A}"/>
              </a:ext>
            </a:extLst>
          </p:cNvPr>
          <p:cNvSpPr txBox="1"/>
          <p:nvPr/>
        </p:nvSpPr>
        <p:spPr>
          <a:xfrm flipH="1">
            <a:off x="1682219" y="6036213"/>
            <a:ext cx="861334" cy="461665"/>
          </a:xfrm>
          <a:prstGeom prst="rect">
            <a:avLst/>
          </a:prstGeom>
          <a:noFill/>
        </p:spPr>
        <p:txBody>
          <a:bodyPr wrap="square" rtlCol="0">
            <a:spAutoFit/>
          </a:bodyPr>
          <a:lstStyle/>
          <a:p>
            <a:r>
              <a:rPr lang="sk-SK" sz="2400" b="1" dirty="0" err="1">
                <a:solidFill>
                  <a:srgbClr val="FF0000"/>
                </a:solidFill>
              </a:rPr>
              <a:t>vs</a:t>
            </a:r>
            <a:r>
              <a:rPr lang="sk-SK" sz="2400" b="1" dirty="0">
                <a:solidFill>
                  <a:srgbClr val="FF0000"/>
                </a:solidFill>
              </a:rPr>
              <a:t>.</a:t>
            </a:r>
          </a:p>
        </p:txBody>
      </p:sp>
    </p:spTree>
    <p:extLst>
      <p:ext uri="{BB962C8B-B14F-4D97-AF65-F5344CB8AC3E}">
        <p14:creationId xmlns:p14="http://schemas.microsoft.com/office/powerpoint/2010/main" val="1305117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2840B3D-E5CF-FF10-96F8-D6ABEE793776}"/>
              </a:ext>
            </a:extLst>
          </p:cNvPr>
          <p:cNvSpPr>
            <a:spLocks noGrp="1"/>
          </p:cNvSpPr>
          <p:nvPr>
            <p:ph type="title"/>
          </p:nvPr>
        </p:nvSpPr>
        <p:spPr>
          <a:xfrm>
            <a:off x="677334" y="235761"/>
            <a:ext cx="8596668" cy="1320800"/>
          </a:xfrm>
        </p:spPr>
        <p:txBody>
          <a:bodyPr>
            <a:normAutofit fontScale="90000"/>
          </a:bodyPr>
          <a:lstStyle/>
          <a:p>
            <a:r>
              <a:rPr lang="en-US" sz="5400" b="1" dirty="0"/>
              <a:t>Restrictions of using aspects in TypeScript</a:t>
            </a:r>
            <a:endParaRPr lang="sk-SK" sz="5400" b="1" dirty="0"/>
          </a:p>
        </p:txBody>
      </p:sp>
      <p:sp>
        <p:nvSpPr>
          <p:cNvPr id="4" name="Nadpis 1">
            <a:extLst>
              <a:ext uri="{FF2B5EF4-FFF2-40B4-BE49-F238E27FC236}">
                <a16:creationId xmlns:a16="http://schemas.microsoft.com/office/drawing/2014/main" id="{9584DA68-BA86-3F8C-E64B-5B928D1213E8}"/>
              </a:ext>
            </a:extLst>
          </p:cNvPr>
          <p:cNvSpPr txBox="1">
            <a:spLocks/>
          </p:cNvSpPr>
          <p:nvPr/>
        </p:nvSpPr>
        <p:spPr>
          <a:xfrm>
            <a:off x="4832296" y="2680389"/>
            <a:ext cx="2932593"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F0000"/>
                </a:solidFill>
              </a:rPr>
              <a:t>MATURITY</a:t>
            </a:r>
            <a:endParaRPr lang="sk-SK" sz="3200" b="1" dirty="0">
              <a:solidFill>
                <a:srgbClr val="FF0000"/>
              </a:solidFill>
            </a:endParaRPr>
          </a:p>
        </p:txBody>
      </p:sp>
      <p:sp>
        <p:nvSpPr>
          <p:cNvPr id="5" name="Nadpis 1">
            <a:extLst>
              <a:ext uri="{FF2B5EF4-FFF2-40B4-BE49-F238E27FC236}">
                <a16:creationId xmlns:a16="http://schemas.microsoft.com/office/drawing/2014/main" id="{199BBB56-C8B5-6DED-C15B-DADA02B8429C}"/>
              </a:ext>
            </a:extLst>
          </p:cNvPr>
          <p:cNvSpPr txBox="1">
            <a:spLocks/>
          </p:cNvSpPr>
          <p:nvPr/>
        </p:nvSpPr>
        <p:spPr>
          <a:xfrm>
            <a:off x="608558" y="2832948"/>
            <a:ext cx="299329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50"/>
                </a:solidFill>
              </a:rPr>
              <a:t>INVASIVENESS</a:t>
            </a:r>
          </a:p>
          <a:p>
            <a:endParaRPr lang="sk-SK" sz="3200" b="1" dirty="0">
              <a:solidFill>
                <a:srgbClr val="FF0000"/>
              </a:solidFill>
            </a:endParaRPr>
          </a:p>
        </p:txBody>
      </p:sp>
      <p:sp>
        <p:nvSpPr>
          <p:cNvPr id="6" name="Nadpis 1">
            <a:extLst>
              <a:ext uri="{FF2B5EF4-FFF2-40B4-BE49-F238E27FC236}">
                <a16:creationId xmlns:a16="http://schemas.microsoft.com/office/drawing/2014/main" id="{3BBC2399-FDE6-01E6-6CAF-A547BBAD7B2B}"/>
              </a:ext>
            </a:extLst>
          </p:cNvPr>
          <p:cNvSpPr txBox="1">
            <a:spLocks/>
          </p:cNvSpPr>
          <p:nvPr/>
        </p:nvSpPr>
        <p:spPr>
          <a:xfrm>
            <a:off x="7369957" y="1454616"/>
            <a:ext cx="3620086"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70C0"/>
                </a:solidFill>
              </a:rPr>
              <a:t>BRIEFNESS</a:t>
            </a:r>
            <a:endParaRPr lang="sk-SK" sz="3200" b="1" dirty="0">
              <a:solidFill>
                <a:srgbClr val="0070C0"/>
              </a:solidFill>
            </a:endParaRPr>
          </a:p>
        </p:txBody>
      </p:sp>
      <p:cxnSp>
        <p:nvCxnSpPr>
          <p:cNvPr id="7" name="Rovná spojovacia šípka 6">
            <a:extLst>
              <a:ext uri="{FF2B5EF4-FFF2-40B4-BE49-F238E27FC236}">
                <a16:creationId xmlns:a16="http://schemas.microsoft.com/office/drawing/2014/main" id="{764DCCDD-0FDE-82BB-5CD5-86B36CEC2A62}"/>
              </a:ext>
            </a:extLst>
          </p:cNvPr>
          <p:cNvCxnSpPr>
            <a:cxnSpLocks/>
          </p:cNvCxnSpPr>
          <p:nvPr/>
        </p:nvCxnSpPr>
        <p:spPr>
          <a:xfrm flipV="1">
            <a:off x="4023620" y="1797750"/>
            <a:ext cx="3278033" cy="1223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Rovná spojovacia šípka 8">
            <a:extLst>
              <a:ext uri="{FF2B5EF4-FFF2-40B4-BE49-F238E27FC236}">
                <a16:creationId xmlns:a16="http://schemas.microsoft.com/office/drawing/2014/main" id="{9A5F5AA6-CBC7-C134-BCC4-189DA7782937}"/>
              </a:ext>
            </a:extLst>
          </p:cNvPr>
          <p:cNvCxnSpPr>
            <a:cxnSpLocks/>
          </p:cNvCxnSpPr>
          <p:nvPr/>
        </p:nvCxnSpPr>
        <p:spPr>
          <a:xfrm>
            <a:off x="4023620" y="1920112"/>
            <a:ext cx="808676" cy="742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Rovná spojovacia šípka 10">
            <a:extLst>
              <a:ext uri="{FF2B5EF4-FFF2-40B4-BE49-F238E27FC236}">
                <a16:creationId xmlns:a16="http://schemas.microsoft.com/office/drawing/2014/main" id="{265942CA-C362-9612-FDF8-B08A2E5EB395}"/>
              </a:ext>
            </a:extLst>
          </p:cNvPr>
          <p:cNvCxnSpPr>
            <a:cxnSpLocks/>
          </p:cNvCxnSpPr>
          <p:nvPr/>
        </p:nvCxnSpPr>
        <p:spPr>
          <a:xfrm flipH="1">
            <a:off x="1781206" y="1909330"/>
            <a:ext cx="2242414" cy="9236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BlokTextu 23">
            <a:extLst>
              <a:ext uri="{FF2B5EF4-FFF2-40B4-BE49-F238E27FC236}">
                <a16:creationId xmlns:a16="http://schemas.microsoft.com/office/drawing/2014/main" id="{7D89B732-88D1-FFE2-F433-DE8E2C1DF70E}"/>
              </a:ext>
            </a:extLst>
          </p:cNvPr>
          <p:cNvSpPr txBox="1"/>
          <p:nvPr/>
        </p:nvSpPr>
        <p:spPr>
          <a:xfrm>
            <a:off x="5837349" y="5514446"/>
            <a:ext cx="6099386" cy="1200329"/>
          </a:xfrm>
          <a:prstGeom prst="rect">
            <a:avLst/>
          </a:prstGeom>
          <a:noFill/>
        </p:spPr>
        <p:txBody>
          <a:bodyPr wrap="square">
            <a:spAutoFit/>
          </a:bodyPr>
          <a:lstStyle/>
          <a:p>
            <a:r>
              <a:rPr lang="sk-SK" dirty="0" err="1"/>
              <a:t>Ricardo</a:t>
            </a:r>
            <a:r>
              <a:rPr lang="sk-SK" dirty="0"/>
              <a:t> </a:t>
            </a:r>
            <a:r>
              <a:rPr lang="sk-SK" dirty="0" err="1"/>
              <a:t>Sá</a:t>
            </a:r>
            <a:r>
              <a:rPr lang="sk-SK" dirty="0"/>
              <a:t> </a:t>
            </a:r>
            <a:r>
              <a:rPr lang="sk-SK" dirty="0" err="1"/>
              <a:t>Loureiro</a:t>
            </a:r>
            <a:r>
              <a:rPr lang="sk-SK" dirty="0"/>
              <a:t> </a:t>
            </a:r>
            <a:r>
              <a:rPr lang="sk-SK" dirty="0" err="1"/>
              <a:t>Ferreira</a:t>
            </a:r>
            <a:r>
              <a:rPr lang="sk-SK" dirty="0"/>
              <a:t> da </a:t>
            </a:r>
            <a:r>
              <a:rPr lang="sk-SK" dirty="0" err="1"/>
              <a:t>Silva</a:t>
            </a:r>
            <a:r>
              <a:rPr lang="sk-SK" dirty="0"/>
              <a:t>. 2019. </a:t>
            </a:r>
            <a:r>
              <a:rPr lang="sk-SK" dirty="0" err="1"/>
              <a:t>Aspect-Oriented</a:t>
            </a:r>
            <a:r>
              <a:rPr lang="sk-SK" dirty="0"/>
              <a:t> </a:t>
            </a:r>
            <a:r>
              <a:rPr lang="sk-SK" dirty="0" err="1"/>
              <a:t>Programming</a:t>
            </a:r>
            <a:r>
              <a:rPr lang="sk-SK" dirty="0"/>
              <a:t> </a:t>
            </a:r>
            <a:r>
              <a:rPr lang="sk-SK" dirty="0" err="1"/>
              <a:t>for</a:t>
            </a:r>
            <a:r>
              <a:rPr lang="sk-SK" dirty="0"/>
              <a:t> </a:t>
            </a:r>
            <a:r>
              <a:rPr lang="sk-SK" dirty="0" err="1"/>
              <a:t>Javascript</a:t>
            </a:r>
            <a:r>
              <a:rPr lang="sk-SK" dirty="0"/>
              <a:t> </a:t>
            </a:r>
            <a:r>
              <a:rPr lang="sk-SK" dirty="0" err="1"/>
              <a:t>using</a:t>
            </a:r>
            <a:r>
              <a:rPr lang="sk-SK" dirty="0"/>
              <a:t> </a:t>
            </a:r>
            <a:r>
              <a:rPr lang="sk-SK" dirty="0" err="1"/>
              <a:t>the</a:t>
            </a:r>
            <a:r>
              <a:rPr lang="sk-SK" dirty="0"/>
              <a:t> </a:t>
            </a:r>
            <a:r>
              <a:rPr lang="sk-SK" dirty="0" err="1"/>
              <a:t>Lara</a:t>
            </a:r>
            <a:r>
              <a:rPr lang="sk-SK" dirty="0"/>
              <a:t> </a:t>
            </a:r>
            <a:r>
              <a:rPr lang="sk-SK" dirty="0" err="1"/>
              <a:t>Language</a:t>
            </a:r>
            <a:r>
              <a:rPr lang="sk-SK" dirty="0"/>
              <a:t>. </a:t>
            </a:r>
            <a:r>
              <a:rPr lang="sk-SK" dirty="0" err="1"/>
              <a:t>Dissertation</a:t>
            </a:r>
            <a:r>
              <a:rPr lang="sk-SK" dirty="0"/>
              <a:t> </a:t>
            </a:r>
            <a:r>
              <a:rPr lang="sk-SK" dirty="0" err="1"/>
              <a:t>thesis</a:t>
            </a:r>
            <a:r>
              <a:rPr lang="sk-SK" dirty="0"/>
              <a:t>. </a:t>
            </a:r>
            <a:r>
              <a:rPr lang="sk-SK" dirty="0" err="1"/>
              <a:t>Universidade</a:t>
            </a:r>
            <a:r>
              <a:rPr lang="sk-SK" dirty="0"/>
              <a:t> do Porto, Porto.</a:t>
            </a:r>
          </a:p>
        </p:txBody>
      </p:sp>
      <p:sp>
        <p:nvSpPr>
          <p:cNvPr id="13" name="BlokTextu 12">
            <a:extLst>
              <a:ext uri="{FF2B5EF4-FFF2-40B4-BE49-F238E27FC236}">
                <a16:creationId xmlns:a16="http://schemas.microsoft.com/office/drawing/2014/main" id="{AB53D9E3-C353-06C4-65BB-ACD7FCE05C03}"/>
              </a:ext>
            </a:extLst>
          </p:cNvPr>
          <p:cNvSpPr txBox="1"/>
          <p:nvPr/>
        </p:nvSpPr>
        <p:spPr>
          <a:xfrm>
            <a:off x="295425" y="3463004"/>
            <a:ext cx="3517310" cy="646331"/>
          </a:xfrm>
          <a:prstGeom prst="rect">
            <a:avLst/>
          </a:prstGeom>
          <a:noFill/>
        </p:spPr>
        <p:txBody>
          <a:bodyPr wrap="none" rtlCol="0">
            <a:spAutoFit/>
          </a:bodyPr>
          <a:lstStyle/>
          <a:p>
            <a:r>
              <a:rPr lang="en-US" dirty="0"/>
              <a:t>How well aspects are separated </a:t>
            </a:r>
          </a:p>
          <a:p>
            <a:r>
              <a:rPr lang="en-US" dirty="0"/>
              <a:t>from the rest of the code</a:t>
            </a:r>
            <a:endParaRPr lang="sk-SK" dirty="0"/>
          </a:p>
        </p:txBody>
      </p:sp>
      <p:sp>
        <p:nvSpPr>
          <p:cNvPr id="15" name="BlokTextu 14">
            <a:extLst>
              <a:ext uri="{FF2B5EF4-FFF2-40B4-BE49-F238E27FC236}">
                <a16:creationId xmlns:a16="http://schemas.microsoft.com/office/drawing/2014/main" id="{EFD28994-5B8C-6292-372A-368C10466671}"/>
              </a:ext>
            </a:extLst>
          </p:cNvPr>
          <p:cNvSpPr txBox="1"/>
          <p:nvPr/>
        </p:nvSpPr>
        <p:spPr>
          <a:xfrm>
            <a:off x="8287386" y="2034925"/>
            <a:ext cx="2871299" cy="1200329"/>
          </a:xfrm>
          <a:prstGeom prst="rect">
            <a:avLst/>
          </a:prstGeom>
          <a:noFill/>
        </p:spPr>
        <p:txBody>
          <a:bodyPr wrap="none" rtlCol="0">
            <a:spAutoFit/>
          </a:bodyPr>
          <a:lstStyle/>
          <a:p>
            <a:r>
              <a:rPr lang="en-US" dirty="0"/>
              <a:t>How easy, how exactly, </a:t>
            </a:r>
          </a:p>
          <a:p>
            <a:r>
              <a:rPr lang="en-US" dirty="0"/>
              <a:t>and without </a:t>
            </a:r>
          </a:p>
          <a:p>
            <a:r>
              <a:rPr lang="en-US" dirty="0"/>
              <a:t>complications is possible </a:t>
            </a:r>
          </a:p>
          <a:p>
            <a:r>
              <a:rPr lang="en-US" dirty="0"/>
              <a:t>to use a given tool</a:t>
            </a:r>
            <a:endParaRPr lang="sk-SK" dirty="0"/>
          </a:p>
        </p:txBody>
      </p:sp>
      <p:sp>
        <p:nvSpPr>
          <p:cNvPr id="16" name="BlokTextu 15">
            <a:extLst>
              <a:ext uri="{FF2B5EF4-FFF2-40B4-BE49-F238E27FC236}">
                <a16:creationId xmlns:a16="http://schemas.microsoft.com/office/drawing/2014/main" id="{6513AF2B-F9AE-F005-45A6-8E8D09B5A7C9}"/>
              </a:ext>
            </a:extLst>
          </p:cNvPr>
          <p:cNvSpPr txBox="1"/>
          <p:nvPr/>
        </p:nvSpPr>
        <p:spPr>
          <a:xfrm>
            <a:off x="5837349" y="4288673"/>
            <a:ext cx="5896358" cy="1477328"/>
          </a:xfrm>
          <a:prstGeom prst="rect">
            <a:avLst/>
          </a:prstGeom>
          <a:noFill/>
        </p:spPr>
        <p:txBody>
          <a:bodyPr wrap="none" rtlCol="0">
            <a:spAutoFit/>
          </a:bodyPr>
          <a:lstStyle/>
          <a:p>
            <a:r>
              <a:rPr lang="sk-SK" dirty="0" err="1"/>
              <a:t>Wenhao</a:t>
            </a:r>
            <a:r>
              <a:rPr lang="sk-SK" dirty="0"/>
              <a:t> </a:t>
            </a:r>
            <a:r>
              <a:rPr lang="sk-SK" dirty="0" err="1"/>
              <a:t>Huang</a:t>
            </a:r>
            <a:r>
              <a:rPr lang="sk-SK" dirty="0"/>
              <a:t>, </a:t>
            </a:r>
            <a:r>
              <a:rPr lang="sk-SK" dirty="0" err="1"/>
              <a:t>Chengwan</a:t>
            </a:r>
            <a:r>
              <a:rPr lang="sk-SK" dirty="0"/>
              <a:t> He, and </a:t>
            </a:r>
            <a:r>
              <a:rPr lang="sk-SK" dirty="0" err="1"/>
              <a:t>Zheng</a:t>
            </a:r>
            <a:r>
              <a:rPr lang="sk-SK" dirty="0"/>
              <a:t> </a:t>
            </a:r>
            <a:r>
              <a:rPr lang="sk-SK" dirty="0" err="1"/>
              <a:t>Li</a:t>
            </a:r>
            <a:r>
              <a:rPr lang="sk-SK" dirty="0"/>
              <a:t>. 2015.</a:t>
            </a:r>
            <a:endParaRPr lang="en-US" dirty="0"/>
          </a:p>
          <a:p>
            <a:r>
              <a:rPr lang="sk-SK" dirty="0"/>
              <a:t> A </a:t>
            </a:r>
            <a:r>
              <a:rPr lang="sk-SK" dirty="0" err="1"/>
              <a:t>Comparison</a:t>
            </a:r>
            <a:r>
              <a:rPr lang="sk-SK" dirty="0"/>
              <a:t> of </a:t>
            </a:r>
            <a:r>
              <a:rPr lang="sk-SK" dirty="0" err="1"/>
              <a:t>Implementations</a:t>
            </a:r>
            <a:r>
              <a:rPr lang="sk-SK" dirty="0"/>
              <a:t> </a:t>
            </a:r>
            <a:r>
              <a:rPr lang="sk-SK" dirty="0" err="1"/>
              <a:t>for</a:t>
            </a:r>
            <a:r>
              <a:rPr lang="sk-SK" dirty="0"/>
              <a:t> </a:t>
            </a:r>
            <a:r>
              <a:rPr lang="sk-SK" dirty="0" err="1"/>
              <a:t>Aspect-Oriented</a:t>
            </a:r>
            <a:r>
              <a:rPr lang="sk-SK" dirty="0"/>
              <a:t> </a:t>
            </a:r>
            <a:endParaRPr lang="en-US" dirty="0"/>
          </a:p>
          <a:p>
            <a:r>
              <a:rPr lang="sk-SK" dirty="0"/>
              <a:t>JavaScript:. </a:t>
            </a:r>
            <a:r>
              <a:rPr lang="sk-SK" dirty="0" err="1"/>
              <a:t>Zhengzhou</a:t>
            </a:r>
            <a:r>
              <a:rPr lang="sk-SK" dirty="0"/>
              <a:t>, </a:t>
            </a:r>
            <a:r>
              <a:rPr lang="sk-SK" dirty="0" err="1"/>
              <a:t>China</a:t>
            </a:r>
            <a:r>
              <a:rPr lang="sk-SK" dirty="0"/>
              <a:t>.</a:t>
            </a:r>
            <a:endParaRPr lang="en-US" dirty="0"/>
          </a:p>
          <a:p>
            <a:r>
              <a:rPr lang="sk-SK" dirty="0"/>
              <a:t> </a:t>
            </a:r>
            <a:r>
              <a:rPr lang="sk-SK" dirty="0">
                <a:hlinkClick r:id="rId3"/>
              </a:rPr>
              <a:t>https://doi.org/10.2991/csic-15.2015.9</a:t>
            </a:r>
            <a:endParaRPr lang="en-US" dirty="0"/>
          </a:p>
          <a:p>
            <a:endParaRPr lang="sk-SK" dirty="0"/>
          </a:p>
        </p:txBody>
      </p:sp>
      <p:sp>
        <p:nvSpPr>
          <p:cNvPr id="17" name="BlokTextu 16">
            <a:extLst>
              <a:ext uri="{FF2B5EF4-FFF2-40B4-BE49-F238E27FC236}">
                <a16:creationId xmlns:a16="http://schemas.microsoft.com/office/drawing/2014/main" id="{7BAFF731-583D-424D-48AB-3C54DD147EFF}"/>
              </a:ext>
            </a:extLst>
          </p:cNvPr>
          <p:cNvSpPr txBox="1"/>
          <p:nvPr/>
        </p:nvSpPr>
        <p:spPr>
          <a:xfrm>
            <a:off x="4128387" y="3210699"/>
            <a:ext cx="3417923" cy="923330"/>
          </a:xfrm>
          <a:prstGeom prst="rect">
            <a:avLst/>
          </a:prstGeom>
          <a:noFill/>
        </p:spPr>
        <p:txBody>
          <a:bodyPr wrap="none" rtlCol="0">
            <a:spAutoFit/>
          </a:bodyPr>
          <a:lstStyle/>
          <a:p>
            <a:r>
              <a:rPr lang="en-US" dirty="0"/>
              <a:t>All abilities and possibilities of </a:t>
            </a:r>
          </a:p>
          <a:p>
            <a:r>
              <a:rPr lang="en-US" dirty="0"/>
              <a:t>the whole functionality </a:t>
            </a:r>
          </a:p>
          <a:p>
            <a:r>
              <a:rPr lang="en-US" dirty="0"/>
              <a:t>provided by a given library</a:t>
            </a:r>
            <a:endParaRPr lang="sk-SK" dirty="0"/>
          </a:p>
        </p:txBody>
      </p:sp>
      <p:graphicFrame>
        <p:nvGraphicFramePr>
          <p:cNvPr id="27" name="Tabuľka 26">
            <a:extLst>
              <a:ext uri="{FF2B5EF4-FFF2-40B4-BE49-F238E27FC236}">
                <a16:creationId xmlns:a16="http://schemas.microsoft.com/office/drawing/2014/main" id="{CEC9EA8C-9E23-DB8A-2CED-5AF75F215337}"/>
              </a:ext>
            </a:extLst>
          </p:cNvPr>
          <p:cNvGraphicFramePr>
            <a:graphicFrameLocks noGrp="1"/>
          </p:cNvGraphicFramePr>
          <p:nvPr>
            <p:extLst>
              <p:ext uri="{D42A27DB-BD31-4B8C-83A1-F6EECF244321}">
                <p14:modId xmlns:p14="http://schemas.microsoft.com/office/powerpoint/2010/main" val="4160716069"/>
              </p:ext>
            </p:extLst>
          </p:nvPr>
        </p:nvGraphicFramePr>
        <p:xfrm>
          <a:off x="598393" y="4412792"/>
          <a:ext cx="4608039" cy="1547506"/>
        </p:xfrm>
        <a:graphic>
          <a:graphicData uri="http://schemas.openxmlformats.org/drawingml/2006/table">
            <a:tbl>
              <a:tblPr firstRow="1" firstCol="1" bandRow="1">
                <a:tableStyleId>{5C22544A-7EE6-4342-B048-85BDC9FD1C3A}</a:tableStyleId>
              </a:tblPr>
              <a:tblGrid>
                <a:gridCol w="2242167">
                  <a:extLst>
                    <a:ext uri="{9D8B030D-6E8A-4147-A177-3AD203B41FA5}">
                      <a16:colId xmlns:a16="http://schemas.microsoft.com/office/drawing/2014/main" val="1808119819"/>
                    </a:ext>
                  </a:extLst>
                </a:gridCol>
                <a:gridCol w="1036035">
                  <a:extLst>
                    <a:ext uri="{9D8B030D-6E8A-4147-A177-3AD203B41FA5}">
                      <a16:colId xmlns:a16="http://schemas.microsoft.com/office/drawing/2014/main" val="1121853249"/>
                    </a:ext>
                  </a:extLst>
                </a:gridCol>
                <a:gridCol w="556676">
                  <a:extLst>
                    <a:ext uri="{9D8B030D-6E8A-4147-A177-3AD203B41FA5}">
                      <a16:colId xmlns:a16="http://schemas.microsoft.com/office/drawing/2014/main" val="292456654"/>
                    </a:ext>
                  </a:extLst>
                </a:gridCol>
                <a:gridCol w="773161">
                  <a:extLst>
                    <a:ext uri="{9D8B030D-6E8A-4147-A177-3AD203B41FA5}">
                      <a16:colId xmlns:a16="http://schemas.microsoft.com/office/drawing/2014/main" val="4249299363"/>
                    </a:ext>
                  </a:extLst>
                </a:gridCol>
              </a:tblGrid>
              <a:tr h="466672">
                <a:tc>
                  <a:txBody>
                    <a:bodyPr/>
                    <a:lstStyle/>
                    <a:p>
                      <a:pPr algn="ctr">
                        <a:lnSpc>
                          <a:spcPct val="150000"/>
                        </a:lnSpc>
                        <a:spcBef>
                          <a:spcPts val="300"/>
                        </a:spcBef>
                      </a:pPr>
                      <a:r>
                        <a:rPr lang="sk-SK" sz="1200" dirty="0">
                          <a:effectLst/>
                        </a:rPr>
                        <a:t>Komponent / Nástroj</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dirty="0" err="1">
                          <a:effectLst/>
                        </a:rPr>
                        <a:t>AspectScript</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dirty="0">
                          <a:effectLst/>
                        </a:rPr>
                        <a:t>AOJS</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dirty="0" err="1">
                          <a:effectLst/>
                        </a:rPr>
                        <a:t>AspectJS</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204387493"/>
                  </a:ext>
                </a:extLst>
              </a:tr>
              <a:tr h="360278">
                <a:tc>
                  <a:txBody>
                    <a:bodyPr/>
                    <a:lstStyle/>
                    <a:p>
                      <a:pPr algn="l">
                        <a:lnSpc>
                          <a:spcPct val="150000"/>
                        </a:lnSpc>
                        <a:spcBef>
                          <a:spcPts val="300"/>
                        </a:spcBef>
                      </a:pPr>
                      <a:r>
                        <a:rPr lang="sk-SK" sz="1200" dirty="0" err="1">
                          <a:effectLst/>
                        </a:rPr>
                        <a:t>Invasiveness</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a:effectLst/>
                        </a:rPr>
                        <a:t>-</a:t>
                      </a:r>
                      <a:endParaRPr lang="sk-SK"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77438795"/>
                  </a:ext>
                </a:extLst>
              </a:tr>
              <a:tr h="360278">
                <a:tc>
                  <a:txBody>
                    <a:bodyPr/>
                    <a:lstStyle/>
                    <a:p>
                      <a:pPr algn="l">
                        <a:lnSpc>
                          <a:spcPct val="150000"/>
                        </a:lnSpc>
                        <a:spcBef>
                          <a:spcPts val="300"/>
                        </a:spcBef>
                      </a:pPr>
                      <a:r>
                        <a:rPr lang="sk-SK" sz="1200" dirty="0" err="1">
                          <a:effectLst/>
                        </a:rPr>
                        <a:t>Briefness</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a:effectLst/>
                        </a:rPr>
                        <a:t>+</a:t>
                      </a:r>
                      <a:endParaRPr lang="sk-SK"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304300372"/>
                  </a:ext>
                </a:extLst>
              </a:tr>
              <a:tr h="360278">
                <a:tc>
                  <a:txBody>
                    <a:bodyPr/>
                    <a:lstStyle/>
                    <a:p>
                      <a:pPr algn="l">
                        <a:lnSpc>
                          <a:spcPct val="150000"/>
                        </a:lnSpc>
                        <a:spcBef>
                          <a:spcPts val="300"/>
                        </a:spcBef>
                      </a:pPr>
                      <a:r>
                        <a:rPr lang="sk-SK" sz="1200" dirty="0">
                          <a:effectLst/>
                        </a:rPr>
                        <a:t>Maturity</a:t>
                      </a:r>
                      <a:endParaRPr lang="sk-S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a:effectLst/>
                        </a:rPr>
                        <a:t>-</a:t>
                      </a:r>
                      <a:endParaRPr lang="sk-SK"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50000"/>
                        </a:lnSpc>
                        <a:spcBef>
                          <a:spcPts val="300"/>
                        </a:spcBef>
                      </a:pPr>
                      <a:r>
                        <a:rPr lang="sk-SK" sz="1200" b="1" dirty="0">
                          <a:effectLst/>
                        </a:rPr>
                        <a:t>-</a:t>
                      </a:r>
                      <a:endParaRPr lang="sk-S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479155666"/>
                  </a:ext>
                </a:extLst>
              </a:tr>
            </a:tbl>
          </a:graphicData>
        </a:graphic>
      </p:graphicFrame>
      <p:sp>
        <p:nvSpPr>
          <p:cNvPr id="29" name="BlokTextu 28">
            <a:extLst>
              <a:ext uri="{FF2B5EF4-FFF2-40B4-BE49-F238E27FC236}">
                <a16:creationId xmlns:a16="http://schemas.microsoft.com/office/drawing/2014/main" id="{DA0B42E1-BEE6-17B7-72A2-D2B9E319DA82}"/>
              </a:ext>
            </a:extLst>
          </p:cNvPr>
          <p:cNvSpPr txBox="1"/>
          <p:nvPr/>
        </p:nvSpPr>
        <p:spPr>
          <a:xfrm>
            <a:off x="941493" y="6068444"/>
            <a:ext cx="3136500" cy="646331"/>
          </a:xfrm>
          <a:prstGeom prst="rect">
            <a:avLst/>
          </a:prstGeom>
          <a:noFill/>
        </p:spPr>
        <p:txBody>
          <a:bodyPr wrap="none" rtlCol="0">
            <a:spAutoFit/>
          </a:bodyPr>
          <a:lstStyle/>
          <a:p>
            <a:r>
              <a:rPr lang="en-US" dirty="0"/>
              <a:t>The comparison of AOP tools</a:t>
            </a:r>
          </a:p>
          <a:p>
            <a:r>
              <a:rPr lang="en-US" dirty="0"/>
              <a:t> </a:t>
            </a:r>
            <a:r>
              <a:rPr lang="sk-SK" dirty="0"/>
              <a:t>(</a:t>
            </a:r>
            <a:r>
              <a:rPr lang="sk-SK" dirty="0" err="1"/>
              <a:t>Huang</a:t>
            </a:r>
            <a:r>
              <a:rPr lang="sk-SK" dirty="0"/>
              <a:t> et al. 2015)</a:t>
            </a:r>
          </a:p>
        </p:txBody>
      </p:sp>
    </p:spTree>
    <p:extLst>
      <p:ext uri="{BB962C8B-B14F-4D97-AF65-F5344CB8AC3E}">
        <p14:creationId xmlns:p14="http://schemas.microsoft.com/office/powerpoint/2010/main" val="309076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FA5F394-3647-23E1-A28A-4343D448FDB9}"/>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5940E032-4A95-B1DC-DADA-99078B60D5AE}"/>
              </a:ext>
            </a:extLst>
          </p:cNvPr>
          <p:cNvSpPr>
            <a:spLocks noGrp="1"/>
          </p:cNvSpPr>
          <p:nvPr>
            <p:ph idx="1"/>
          </p:nvPr>
        </p:nvSpPr>
        <p:spPr/>
        <p:txBody>
          <a:bodyPr/>
          <a:lstStyle/>
          <a:p>
            <a:endParaRPr lang="sk-SK"/>
          </a:p>
        </p:txBody>
      </p:sp>
      <p:pic>
        <p:nvPicPr>
          <p:cNvPr id="4" name="Zástupný objekt pre obsah 4">
            <a:extLst>
              <a:ext uri="{FF2B5EF4-FFF2-40B4-BE49-F238E27FC236}">
                <a16:creationId xmlns:a16="http://schemas.microsoft.com/office/drawing/2014/main" id="{E684D3AC-6C56-6F52-9A97-E17B7BD33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63" y="215058"/>
            <a:ext cx="9557551" cy="6642942"/>
          </a:xfrm>
          <a:prstGeom prst="rect">
            <a:avLst/>
          </a:prstGeom>
        </p:spPr>
      </p:pic>
      <p:sp>
        <p:nvSpPr>
          <p:cNvPr id="5" name="BlokTextu 4">
            <a:extLst>
              <a:ext uri="{FF2B5EF4-FFF2-40B4-BE49-F238E27FC236}">
                <a16:creationId xmlns:a16="http://schemas.microsoft.com/office/drawing/2014/main" id="{4732C371-64C4-51AF-4293-0577FE473600}"/>
              </a:ext>
            </a:extLst>
          </p:cNvPr>
          <p:cNvSpPr txBox="1"/>
          <p:nvPr/>
        </p:nvSpPr>
        <p:spPr>
          <a:xfrm>
            <a:off x="5382424" y="5726599"/>
            <a:ext cx="3891578" cy="830997"/>
          </a:xfrm>
          <a:prstGeom prst="rect">
            <a:avLst/>
          </a:prstGeom>
          <a:noFill/>
        </p:spPr>
        <p:txBody>
          <a:bodyPr wrap="none" rtlCol="0">
            <a:spAutoFit/>
          </a:bodyPr>
          <a:lstStyle/>
          <a:p>
            <a:r>
              <a:rPr lang="sk-SK" sz="4800" b="1" dirty="0"/>
              <a:t>Feature model</a:t>
            </a:r>
          </a:p>
        </p:txBody>
      </p:sp>
    </p:spTree>
    <p:extLst>
      <p:ext uri="{BB962C8B-B14F-4D97-AF65-F5344CB8AC3E}">
        <p14:creationId xmlns:p14="http://schemas.microsoft.com/office/powerpoint/2010/main" val="222625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181A719-D7ED-16EC-4451-EA9437116035}"/>
              </a:ext>
            </a:extLst>
          </p:cNvPr>
          <p:cNvSpPr>
            <a:spLocks noGrp="1"/>
          </p:cNvSpPr>
          <p:nvPr>
            <p:ph type="title"/>
          </p:nvPr>
        </p:nvSpPr>
        <p:spPr>
          <a:xfrm>
            <a:off x="577688" y="277837"/>
            <a:ext cx="8596668" cy="1320800"/>
          </a:xfrm>
        </p:spPr>
        <p:txBody>
          <a:bodyPr>
            <a:normAutofit/>
          </a:bodyPr>
          <a:lstStyle/>
          <a:p>
            <a:r>
              <a:rPr lang="en-US" sz="4400" b="1" dirty="0"/>
              <a:t>Evaluation of our Angular SPL</a:t>
            </a:r>
          </a:p>
        </p:txBody>
      </p:sp>
      <mc:AlternateContent xmlns:mc="http://schemas.openxmlformats.org/markup-compatibility/2006" xmlns:a14="http://schemas.microsoft.com/office/drawing/2010/main">
        <mc:Choice Requires="a14">
          <p:sp>
            <p:nvSpPr>
              <p:cNvPr id="6" name="Nadpis 1">
                <a:extLst>
                  <a:ext uri="{FF2B5EF4-FFF2-40B4-BE49-F238E27FC236}">
                    <a16:creationId xmlns:a16="http://schemas.microsoft.com/office/drawing/2014/main" id="{D3D28230-6779-AFBD-F8F3-FFC5CBAE9AB3}"/>
                  </a:ext>
                </a:extLst>
              </p:cNvPr>
              <p:cNvSpPr txBox="1">
                <a:spLocks/>
              </p:cNvSpPr>
              <p:nvPr/>
            </p:nvSpPr>
            <p:spPr>
              <a:xfrm>
                <a:off x="472180" y="1371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lang="en-US" b="1" i="1" smtClean="0">
                        <a:latin typeface="Cambria Math" panose="02040503050406030204" pitchFamily="18" charset="0"/>
                      </a:rPr>
                      <m:t>𝑺𝑺𝑪</m:t>
                    </m:r>
                    <m:r>
                      <a:rPr lang="en-US" b="1" i="1" smtClean="0">
                        <a:latin typeface="Cambria Math" panose="02040503050406030204" pitchFamily="18" charset="0"/>
                      </a:rPr>
                      <m:t>=</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𝑪𝒄</m:t>
                            </m:r>
                          </m:e>
                        </m:d>
                      </m:num>
                      <m:den>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𝑪𝒄</m:t>
                            </m:r>
                          </m:e>
                        </m:d>
                        <m:r>
                          <a:rPr lang="en-US" b="1" i="1" smtClean="0">
                            <a:latin typeface="Cambria Math" panose="02040503050406030204" pitchFamily="18" charset="0"/>
                          </a:rPr>
                          <m:t>+|</m:t>
                        </m:r>
                        <m:r>
                          <a:rPr lang="en-US" b="1" i="1" smtClean="0">
                            <a:latin typeface="Cambria Math" panose="02040503050406030204" pitchFamily="18" charset="0"/>
                          </a:rPr>
                          <m:t>𝑪𝒗</m:t>
                        </m:r>
                        <m:r>
                          <a:rPr lang="en-US" b="1" i="1" smtClean="0">
                            <a:latin typeface="Cambria Math" panose="02040503050406030204" pitchFamily="18" charset="0"/>
                          </a:rPr>
                          <m:t>|</m:t>
                        </m:r>
                      </m:den>
                    </m:f>
                  </m:oMath>
                </a14:m>
                <a:r>
                  <a:rPr lang="en-US" b="1" dirty="0"/>
                  <a:t> </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29</m:t>
                        </m:r>
                      </m:num>
                      <m:den>
                        <m:r>
                          <a:rPr lang="en-US" i="1" smtClean="0">
                            <a:solidFill>
                              <a:schemeClr val="tx1"/>
                            </a:solidFill>
                            <a:latin typeface="Cambria Math" panose="02040503050406030204" pitchFamily="18" charset="0"/>
                          </a:rPr>
                          <m:t>29 +40</m:t>
                        </m:r>
                      </m:den>
                    </m:f>
                  </m:oMath>
                </a14:m>
                <a:r>
                  <a:rPr lang="en-US" dirty="0">
                    <a:solidFill>
                      <a:schemeClr val="tx1"/>
                    </a:solidFill>
                  </a:rPr>
                  <a:t> = 0,4209</a:t>
                </a:r>
                <a:endParaRPr lang="en-US" dirty="0"/>
              </a:p>
            </p:txBody>
          </p:sp>
        </mc:Choice>
        <mc:Fallback xmlns="">
          <p:sp>
            <p:nvSpPr>
              <p:cNvPr id="6" name="Nadpis 1">
                <a:extLst>
                  <a:ext uri="{FF2B5EF4-FFF2-40B4-BE49-F238E27FC236}">
                    <a16:creationId xmlns:a16="http://schemas.microsoft.com/office/drawing/2014/main" id="{D3D28230-6779-AFBD-F8F3-FFC5CBAE9AB3}"/>
                  </a:ext>
                </a:extLst>
              </p:cNvPr>
              <p:cNvSpPr txBox="1">
                <a:spLocks noRot="1" noChangeAspect="1" noMove="1" noResize="1" noEditPoints="1" noAdjustHandles="1" noChangeArrowheads="1" noChangeShapeType="1" noTextEdit="1"/>
              </p:cNvSpPr>
              <p:nvPr/>
            </p:nvSpPr>
            <p:spPr>
              <a:xfrm>
                <a:off x="472180" y="1371600"/>
                <a:ext cx="8596668" cy="1320800"/>
              </a:xfrm>
              <a:prstGeom prst="rect">
                <a:avLst/>
              </a:prstGeom>
              <a:blipFill>
                <a:blip r:embed="rId3"/>
                <a:stretch>
                  <a:fillRect/>
                </a:stretch>
              </a:blipFill>
            </p:spPr>
            <p:txBody>
              <a:bodyPr/>
              <a:lstStyle/>
              <a:p>
                <a:r>
                  <a:rPr lang="sk-SK">
                    <a:noFill/>
                  </a:rPr>
                  <a:t> </a:t>
                </a:r>
              </a:p>
            </p:txBody>
          </p:sp>
        </mc:Fallback>
      </mc:AlternateContent>
      <mc:AlternateContent xmlns:mc="http://schemas.openxmlformats.org/markup-compatibility/2006" xmlns:a14="http://schemas.microsoft.com/office/drawing/2010/main">
        <mc:Choice Requires="a14">
          <p:sp>
            <p:nvSpPr>
              <p:cNvPr id="7" name="Nadpis 1">
                <a:extLst>
                  <a:ext uri="{FF2B5EF4-FFF2-40B4-BE49-F238E27FC236}">
                    <a16:creationId xmlns:a16="http://schemas.microsoft.com/office/drawing/2014/main" id="{2CB2CA8E-ABB5-D017-1D05-88DC14F0702D}"/>
                  </a:ext>
                </a:extLst>
              </p:cNvPr>
              <p:cNvSpPr txBox="1">
                <a:spLocks/>
              </p:cNvSpPr>
              <p:nvPr/>
            </p:nvSpPr>
            <p:spPr>
              <a:xfrm>
                <a:off x="419426" y="267677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lang="en-US" b="1" i="0" smtClean="0">
                        <a:latin typeface="Cambria Math" panose="02040503050406030204" pitchFamily="18" charset="0"/>
                      </a:rPr>
                      <m:t>𝐒</m:t>
                    </m:r>
                    <m:r>
                      <a:rPr lang="en-US" b="1" i="1" smtClean="0">
                        <a:latin typeface="Cambria Math" panose="02040503050406030204" pitchFamily="18" charset="0"/>
                      </a:rPr>
                      <m:t>𝑽𝑪</m:t>
                    </m:r>
                    <m:r>
                      <a:rPr lang="en-US" b="1" i="1" smtClean="0">
                        <a:latin typeface="Cambria Math" panose="02040503050406030204" pitchFamily="18" charset="0"/>
                      </a:rPr>
                      <m:t>=</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𝑪𝒗</m:t>
                            </m:r>
                          </m:e>
                        </m:d>
                      </m:num>
                      <m:den>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𝑪𝒗</m:t>
                            </m:r>
                          </m:e>
                        </m:d>
                        <m:r>
                          <a:rPr lang="en-US" b="1" i="1" smtClean="0">
                            <a:latin typeface="Cambria Math" panose="02040503050406030204" pitchFamily="18" charset="0"/>
                          </a:rPr>
                          <m:t>+|</m:t>
                        </m:r>
                        <m:r>
                          <a:rPr lang="en-US" b="1" i="1" smtClean="0">
                            <a:latin typeface="Cambria Math" panose="02040503050406030204" pitchFamily="18" charset="0"/>
                          </a:rPr>
                          <m:t>𝑪𝒄</m:t>
                        </m:r>
                        <m:r>
                          <a:rPr lang="en-US" b="1" i="1" smtClean="0">
                            <a:latin typeface="Cambria Math" panose="02040503050406030204" pitchFamily="18" charset="0"/>
                          </a:rPr>
                          <m:t>|</m:t>
                        </m:r>
                      </m:den>
                    </m:f>
                  </m:oMath>
                </a14:m>
                <a:r>
                  <a:rPr lang="en-US" b="1" dirty="0"/>
                  <a:t> </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40</m:t>
                        </m:r>
                      </m:num>
                      <m:den>
                        <m:r>
                          <a:rPr lang="en-US" b="0" i="1" smtClean="0">
                            <a:solidFill>
                              <a:schemeClr val="tx1"/>
                            </a:solidFill>
                            <a:latin typeface="Cambria Math" panose="02040503050406030204" pitchFamily="18" charset="0"/>
                          </a:rPr>
                          <m:t>40</m:t>
                        </m:r>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29</m:t>
                        </m:r>
                      </m:den>
                    </m:f>
                  </m:oMath>
                </a14:m>
                <a:r>
                  <a:rPr lang="en-US" dirty="0">
                    <a:solidFill>
                      <a:schemeClr val="tx1"/>
                    </a:solidFill>
                  </a:rPr>
                  <a:t> = 0,57971</a:t>
                </a:r>
                <a:endParaRPr lang="en-US" dirty="0"/>
              </a:p>
            </p:txBody>
          </p:sp>
        </mc:Choice>
        <mc:Fallback xmlns="">
          <p:sp>
            <p:nvSpPr>
              <p:cNvPr id="7" name="Nadpis 1">
                <a:extLst>
                  <a:ext uri="{FF2B5EF4-FFF2-40B4-BE49-F238E27FC236}">
                    <a16:creationId xmlns:a16="http://schemas.microsoft.com/office/drawing/2014/main" id="{2CB2CA8E-ABB5-D017-1D05-88DC14F0702D}"/>
                  </a:ext>
                </a:extLst>
              </p:cNvPr>
              <p:cNvSpPr txBox="1">
                <a:spLocks noRot="1" noChangeAspect="1" noMove="1" noResize="1" noEditPoints="1" noAdjustHandles="1" noChangeArrowheads="1" noChangeShapeType="1" noTextEdit="1"/>
              </p:cNvSpPr>
              <p:nvPr/>
            </p:nvSpPr>
            <p:spPr>
              <a:xfrm>
                <a:off x="419426" y="2676770"/>
                <a:ext cx="8596668" cy="1320800"/>
              </a:xfrm>
              <a:prstGeom prst="rect">
                <a:avLst/>
              </a:prstGeom>
              <a:blipFill>
                <a:blip r:embed="rId4"/>
                <a:stretch>
                  <a:fillRect/>
                </a:stretch>
              </a:blipFill>
            </p:spPr>
            <p:txBody>
              <a:bodyPr/>
              <a:lstStyle/>
              <a:p>
                <a:r>
                  <a:rPr lang="sk-SK">
                    <a:noFill/>
                  </a:rPr>
                  <a:t> </a:t>
                </a:r>
              </a:p>
            </p:txBody>
          </p:sp>
        </mc:Fallback>
      </mc:AlternateContent>
      <p:sp>
        <p:nvSpPr>
          <p:cNvPr id="8" name="BlokTextu 7">
            <a:extLst>
              <a:ext uri="{FF2B5EF4-FFF2-40B4-BE49-F238E27FC236}">
                <a16:creationId xmlns:a16="http://schemas.microsoft.com/office/drawing/2014/main" id="{5155803F-FB3E-14D5-E31A-9A27364E00FD}"/>
              </a:ext>
            </a:extLst>
          </p:cNvPr>
          <p:cNvSpPr txBox="1"/>
          <p:nvPr/>
        </p:nvSpPr>
        <p:spPr>
          <a:xfrm>
            <a:off x="7269120" y="2994251"/>
            <a:ext cx="3129446" cy="369332"/>
          </a:xfrm>
          <a:prstGeom prst="rect">
            <a:avLst/>
          </a:prstGeom>
          <a:noFill/>
        </p:spPr>
        <p:txBody>
          <a:bodyPr wrap="none" rtlCol="0">
            <a:spAutoFit/>
          </a:bodyPr>
          <a:lstStyle/>
          <a:p>
            <a:r>
              <a:rPr lang="en-US" b="1" dirty="0">
                <a:solidFill>
                  <a:srgbClr val="7030A0"/>
                </a:solidFill>
              </a:rPr>
              <a:t>The more variability, the…</a:t>
            </a:r>
          </a:p>
        </p:txBody>
      </p:sp>
      <p:sp>
        <p:nvSpPr>
          <p:cNvPr id="9" name="BlokTextu 8">
            <a:extLst>
              <a:ext uri="{FF2B5EF4-FFF2-40B4-BE49-F238E27FC236}">
                <a16:creationId xmlns:a16="http://schemas.microsoft.com/office/drawing/2014/main" id="{D723E89B-3569-7346-0AF1-DE00640F308A}"/>
              </a:ext>
            </a:extLst>
          </p:cNvPr>
          <p:cNvSpPr txBox="1"/>
          <p:nvPr/>
        </p:nvSpPr>
        <p:spPr>
          <a:xfrm>
            <a:off x="7619072" y="3337170"/>
            <a:ext cx="4390626" cy="369332"/>
          </a:xfrm>
          <a:prstGeom prst="rect">
            <a:avLst/>
          </a:prstGeom>
          <a:noFill/>
        </p:spPr>
        <p:txBody>
          <a:bodyPr wrap="none" rtlCol="0">
            <a:spAutoFit/>
          </a:bodyPr>
          <a:lstStyle/>
          <a:p>
            <a:r>
              <a:rPr lang="en-US" b="1" dirty="0">
                <a:solidFill>
                  <a:srgbClr val="FF0000"/>
                </a:solidFill>
              </a:rPr>
              <a:t>BETTER USER MENTAL MODEL SUPPORT</a:t>
            </a:r>
          </a:p>
        </p:txBody>
      </p:sp>
      <p:sp>
        <p:nvSpPr>
          <p:cNvPr id="10" name="BlokTextu 9">
            <a:extLst>
              <a:ext uri="{FF2B5EF4-FFF2-40B4-BE49-F238E27FC236}">
                <a16:creationId xmlns:a16="http://schemas.microsoft.com/office/drawing/2014/main" id="{DE9A351D-130A-720D-0B18-E3DFE9B461DE}"/>
              </a:ext>
            </a:extLst>
          </p:cNvPr>
          <p:cNvSpPr txBox="1"/>
          <p:nvPr/>
        </p:nvSpPr>
        <p:spPr>
          <a:xfrm>
            <a:off x="7116928" y="1495809"/>
            <a:ext cx="3339440" cy="369332"/>
          </a:xfrm>
          <a:prstGeom prst="rect">
            <a:avLst/>
          </a:prstGeom>
          <a:noFill/>
        </p:spPr>
        <p:txBody>
          <a:bodyPr wrap="none" rtlCol="0">
            <a:spAutoFit/>
          </a:bodyPr>
          <a:lstStyle/>
          <a:p>
            <a:r>
              <a:rPr lang="en-US" b="1" dirty="0">
                <a:solidFill>
                  <a:srgbClr val="7030A0"/>
                </a:solidFill>
              </a:rPr>
              <a:t>The more commonality, the…</a:t>
            </a:r>
          </a:p>
        </p:txBody>
      </p:sp>
      <p:sp>
        <p:nvSpPr>
          <p:cNvPr id="11" name="BlokTextu 10">
            <a:extLst>
              <a:ext uri="{FF2B5EF4-FFF2-40B4-BE49-F238E27FC236}">
                <a16:creationId xmlns:a16="http://schemas.microsoft.com/office/drawing/2014/main" id="{C0DAE9EE-49EE-27DF-FA11-0A4D27F84E5F}"/>
              </a:ext>
            </a:extLst>
          </p:cNvPr>
          <p:cNvSpPr txBox="1"/>
          <p:nvPr/>
        </p:nvSpPr>
        <p:spPr>
          <a:xfrm>
            <a:off x="7573757" y="1837508"/>
            <a:ext cx="4485780" cy="646331"/>
          </a:xfrm>
          <a:prstGeom prst="rect">
            <a:avLst/>
          </a:prstGeom>
          <a:noFill/>
        </p:spPr>
        <p:txBody>
          <a:bodyPr wrap="none" rtlCol="0">
            <a:spAutoFit/>
          </a:bodyPr>
          <a:lstStyle/>
          <a:p>
            <a:r>
              <a:rPr lang="en-US" b="1" dirty="0">
                <a:solidFill>
                  <a:srgbClr val="FF0000"/>
                </a:solidFill>
              </a:rPr>
              <a:t>BETTER REUSE OF ASSETS ACROSS </a:t>
            </a:r>
          </a:p>
          <a:p>
            <a:r>
              <a:rPr lang="en-US" b="1" dirty="0">
                <a:solidFill>
                  <a:srgbClr val="FF0000"/>
                </a:solidFill>
              </a:rPr>
              <a:t>PRODUCT FAMILY MEMBERS (PRODUCTS)</a:t>
            </a:r>
          </a:p>
        </p:txBody>
      </p:sp>
      <p:sp>
        <p:nvSpPr>
          <p:cNvPr id="12" name="BlokTextu 11">
            <a:extLst>
              <a:ext uri="{FF2B5EF4-FFF2-40B4-BE49-F238E27FC236}">
                <a16:creationId xmlns:a16="http://schemas.microsoft.com/office/drawing/2014/main" id="{3E75D835-8CCE-F9B5-0AB4-AEBD0327F3A3}"/>
              </a:ext>
            </a:extLst>
          </p:cNvPr>
          <p:cNvSpPr txBox="1"/>
          <p:nvPr/>
        </p:nvSpPr>
        <p:spPr>
          <a:xfrm rot="172664">
            <a:off x="5735081" y="3845864"/>
            <a:ext cx="5758308" cy="646331"/>
          </a:xfrm>
          <a:prstGeom prst="rect">
            <a:avLst/>
          </a:prstGeom>
          <a:noFill/>
        </p:spPr>
        <p:txBody>
          <a:bodyPr wrap="none" rtlCol="0">
            <a:spAutoFit/>
          </a:bodyPr>
          <a:lstStyle/>
          <a:p>
            <a:r>
              <a:rPr lang="en-US" i="1" dirty="0"/>
              <a:t>If some features are conditionally common, </a:t>
            </a:r>
          </a:p>
          <a:p>
            <a:r>
              <a:rPr lang="en-US" i="1" dirty="0"/>
              <a:t>	then in our assumption are evaluated as variable</a:t>
            </a:r>
          </a:p>
        </p:txBody>
      </p:sp>
      <mc:AlternateContent xmlns:mc="http://schemas.openxmlformats.org/markup-compatibility/2006" xmlns:a14="http://schemas.microsoft.com/office/drawing/2010/main">
        <mc:Choice Requires="a14">
          <p:sp>
            <p:nvSpPr>
              <p:cNvPr id="13" name="Nadpis 1">
                <a:extLst>
                  <a:ext uri="{FF2B5EF4-FFF2-40B4-BE49-F238E27FC236}">
                    <a16:creationId xmlns:a16="http://schemas.microsoft.com/office/drawing/2014/main" id="{D038B0A1-0D61-9049-2D5F-630CF8FCC678}"/>
                  </a:ext>
                </a:extLst>
              </p:cNvPr>
              <p:cNvSpPr txBox="1">
                <a:spLocks/>
              </p:cNvSpPr>
              <p:nvPr/>
            </p:nvSpPr>
            <p:spPr>
              <a:xfrm>
                <a:off x="-1795934" y="46707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𝑹𝑩𝑹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m:rPr>
                              <m:nor/>
                            </m:rPr>
                            <a:rPr lang="el-GR"/>
                            <m:t>Σ</m:t>
                          </m:r>
                          <m:r>
                            <m:rPr>
                              <m:nor/>
                            </m:rPr>
                            <a:rPr lang="sk-SK" baseline="-25000" smtClean="0">
                              <a:solidFill>
                                <a:srgbClr val="00B050"/>
                              </a:solidFill>
                            </a:rPr>
                            <m:t>k</m:t>
                          </m:r>
                          <m:r>
                            <m:rPr>
                              <m:nor/>
                            </m:rPr>
                            <a:rPr lang="sk-SK"/>
                            <m:t> </m:t>
                          </m:r>
                          <m:r>
                            <m:rPr>
                              <m:nor/>
                            </m:rPr>
                            <a:rPr lang="sk-SK" smtClean="0">
                              <a:solidFill>
                                <a:srgbClr val="7030A0"/>
                              </a:solidFill>
                            </a:rPr>
                            <m:t>Cost</m:t>
                          </m:r>
                          <m:r>
                            <m:rPr>
                              <m:nor/>
                            </m:rPr>
                            <a:rPr lang="en-US" b="0" i="0" smtClean="0"/>
                            <m:t> </m:t>
                          </m:r>
                          <m:r>
                            <m:rPr>
                              <m:nor/>
                            </m:rPr>
                            <a:rPr lang="sk-SK"/>
                            <m:t>C</m:t>
                          </m:r>
                          <m:r>
                            <m:rPr>
                              <m:nor/>
                            </m:rPr>
                            <a:rPr lang="sk-SK" baseline="-25000" smtClean="0">
                              <a:solidFill>
                                <a:srgbClr val="00B050"/>
                              </a:solidFill>
                            </a:rPr>
                            <m:t>k</m:t>
                          </m:r>
                        </m:num>
                        <m:den>
                          <m:r>
                            <m:rPr>
                              <m:nor/>
                            </m:rPr>
                            <a:rPr lang="el-GR"/>
                            <m:t>Σ</m:t>
                          </m:r>
                          <m:r>
                            <m:rPr>
                              <m:nor/>
                            </m:rPr>
                            <a:rPr lang="sk-SK" baseline="-25000"/>
                            <m:t>j</m:t>
                          </m:r>
                          <m:r>
                            <m:rPr>
                              <m:nor/>
                            </m:rPr>
                            <a:rPr lang="sk-SK"/>
                            <m:t> </m:t>
                          </m:r>
                          <m:r>
                            <m:rPr>
                              <m:nor/>
                            </m:rPr>
                            <a:rPr lang="sk-SK" smtClean="0">
                              <a:solidFill>
                                <a:srgbClr val="7030A0"/>
                              </a:solidFill>
                            </a:rPr>
                            <m:t>Cost</m:t>
                          </m:r>
                          <m:r>
                            <m:rPr>
                              <m:nor/>
                            </m:rPr>
                            <a:rPr lang="en-US" b="0" i="0" smtClean="0"/>
                            <m:t> </m:t>
                          </m:r>
                          <m:r>
                            <m:rPr>
                              <m:nor/>
                            </m:rPr>
                            <a:rPr lang="sk-SK" smtClean="0">
                              <a:solidFill>
                                <a:srgbClr val="FF0000"/>
                              </a:solidFill>
                            </a:rPr>
                            <m:t>C</m:t>
                          </m:r>
                        </m:den>
                      </m:f>
                    </m:oMath>
                  </m:oMathPara>
                </a14:m>
                <a:endParaRPr lang="sk-SK" dirty="0"/>
              </a:p>
            </p:txBody>
          </p:sp>
        </mc:Choice>
        <mc:Fallback xmlns="">
          <p:sp>
            <p:nvSpPr>
              <p:cNvPr id="13" name="Nadpis 1">
                <a:extLst>
                  <a:ext uri="{FF2B5EF4-FFF2-40B4-BE49-F238E27FC236}">
                    <a16:creationId xmlns:a16="http://schemas.microsoft.com/office/drawing/2014/main" id="{D038B0A1-0D61-9049-2D5F-630CF8FCC678}"/>
                  </a:ext>
                </a:extLst>
              </p:cNvPr>
              <p:cNvSpPr txBox="1">
                <a:spLocks noRot="1" noChangeAspect="1" noMove="1" noResize="1" noEditPoints="1" noAdjustHandles="1" noChangeArrowheads="1" noChangeShapeType="1" noTextEdit="1"/>
              </p:cNvSpPr>
              <p:nvPr/>
            </p:nvSpPr>
            <p:spPr>
              <a:xfrm>
                <a:off x="-1795934" y="4670709"/>
                <a:ext cx="8596668" cy="1320800"/>
              </a:xfrm>
              <a:prstGeom prst="rect">
                <a:avLst/>
              </a:prstGeom>
              <a:blipFill>
                <a:blip r:embed="rId5"/>
                <a:stretch>
                  <a:fillRect/>
                </a:stretch>
              </a:blipFill>
            </p:spPr>
            <p:txBody>
              <a:bodyPr/>
              <a:lstStyle/>
              <a:p>
                <a:r>
                  <a:rPr lang="sk-SK">
                    <a:noFill/>
                  </a:rPr>
                  <a:t> </a:t>
                </a:r>
              </a:p>
            </p:txBody>
          </p:sp>
        </mc:Fallback>
      </mc:AlternateContent>
      <p:sp>
        <p:nvSpPr>
          <p:cNvPr id="14" name="BlokTextu 13">
            <a:extLst>
              <a:ext uri="{FF2B5EF4-FFF2-40B4-BE49-F238E27FC236}">
                <a16:creationId xmlns:a16="http://schemas.microsoft.com/office/drawing/2014/main" id="{0D3D269F-B67E-9CA5-A741-14B2341A7244}"/>
              </a:ext>
            </a:extLst>
          </p:cNvPr>
          <p:cNvSpPr txBox="1"/>
          <p:nvPr/>
        </p:nvSpPr>
        <p:spPr>
          <a:xfrm>
            <a:off x="2418659" y="6395497"/>
            <a:ext cx="6776214" cy="369332"/>
          </a:xfrm>
          <a:prstGeom prst="rect">
            <a:avLst/>
          </a:prstGeom>
          <a:noFill/>
        </p:spPr>
        <p:txBody>
          <a:bodyPr wrap="none" rtlCol="0">
            <a:spAutoFit/>
          </a:bodyPr>
          <a:lstStyle/>
          <a:p>
            <a:r>
              <a:rPr lang="en-US" dirty="0"/>
              <a:t>Additive results for variation points are shown in the next table</a:t>
            </a:r>
          </a:p>
        </p:txBody>
      </p:sp>
      <p:sp>
        <p:nvSpPr>
          <p:cNvPr id="15" name="BlokTextu 14">
            <a:extLst>
              <a:ext uri="{FF2B5EF4-FFF2-40B4-BE49-F238E27FC236}">
                <a16:creationId xmlns:a16="http://schemas.microsoft.com/office/drawing/2014/main" id="{DF60BE00-882F-B5BE-7D33-BF8E8659D8D3}"/>
              </a:ext>
            </a:extLst>
          </p:cNvPr>
          <p:cNvSpPr txBox="1"/>
          <p:nvPr/>
        </p:nvSpPr>
        <p:spPr>
          <a:xfrm>
            <a:off x="5184792" y="4733447"/>
            <a:ext cx="2945037" cy="923330"/>
          </a:xfrm>
          <a:prstGeom prst="rect">
            <a:avLst/>
          </a:prstGeom>
          <a:noFill/>
        </p:spPr>
        <p:txBody>
          <a:bodyPr wrap="none" rtlCol="0">
            <a:spAutoFit/>
          </a:bodyPr>
          <a:lstStyle/>
          <a:p>
            <a:r>
              <a:rPr lang="en-US" dirty="0"/>
              <a:t>Value of given component </a:t>
            </a:r>
          </a:p>
          <a:p>
            <a:r>
              <a:rPr lang="en-US" b="1" dirty="0">
                <a:solidFill>
                  <a:srgbClr val="FF0000"/>
                </a:solidFill>
              </a:rPr>
              <a:t>C</a:t>
            </a:r>
            <a:r>
              <a:rPr lang="en-US" dirty="0"/>
              <a:t> is measured by</a:t>
            </a:r>
            <a:r>
              <a:rPr lang="en-US" b="1" dirty="0"/>
              <a:t> </a:t>
            </a:r>
            <a:r>
              <a:rPr lang="en-US" b="1" dirty="0">
                <a:solidFill>
                  <a:srgbClr val="7030A0"/>
                </a:solidFill>
              </a:rPr>
              <a:t>LOC</a:t>
            </a:r>
            <a:r>
              <a:rPr lang="en-US" b="1" dirty="0"/>
              <a:t> </a:t>
            </a:r>
          </a:p>
          <a:p>
            <a:r>
              <a:rPr lang="en-US" b="1" dirty="0">
                <a:solidFill>
                  <a:srgbClr val="7030A0"/>
                </a:solidFill>
              </a:rPr>
              <a:t>(the lines of code)</a:t>
            </a:r>
          </a:p>
        </p:txBody>
      </p:sp>
      <p:sp>
        <p:nvSpPr>
          <p:cNvPr id="16" name="Šípka: doprava 15">
            <a:extLst>
              <a:ext uri="{FF2B5EF4-FFF2-40B4-BE49-F238E27FC236}">
                <a16:creationId xmlns:a16="http://schemas.microsoft.com/office/drawing/2014/main" id="{9E58BB24-B8A8-8C86-E2BC-40C5D4F07D52}"/>
              </a:ext>
            </a:extLst>
          </p:cNvPr>
          <p:cNvSpPr/>
          <p:nvPr/>
        </p:nvSpPr>
        <p:spPr>
          <a:xfrm rot="20372153">
            <a:off x="4199396" y="5283420"/>
            <a:ext cx="1036727" cy="2708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BlokTextu 16">
            <a:extLst>
              <a:ext uri="{FF2B5EF4-FFF2-40B4-BE49-F238E27FC236}">
                <a16:creationId xmlns:a16="http://schemas.microsoft.com/office/drawing/2014/main" id="{EF8649D6-A662-F8BD-F953-B511F3A9240A}"/>
              </a:ext>
            </a:extLst>
          </p:cNvPr>
          <p:cNvSpPr txBox="1"/>
          <p:nvPr/>
        </p:nvSpPr>
        <p:spPr>
          <a:xfrm>
            <a:off x="7509137" y="5184923"/>
            <a:ext cx="2797561" cy="923330"/>
          </a:xfrm>
          <a:prstGeom prst="rect">
            <a:avLst/>
          </a:prstGeom>
          <a:noFill/>
        </p:spPr>
        <p:txBody>
          <a:bodyPr wrap="none" rtlCol="0">
            <a:spAutoFit/>
          </a:bodyPr>
          <a:lstStyle/>
          <a:p>
            <a:r>
              <a:rPr lang="en-US" b="1" i="1" dirty="0"/>
              <a:t>TypeScript code </a:t>
            </a:r>
            <a:r>
              <a:rPr lang="en-US" b="1" dirty="0">
                <a:solidFill>
                  <a:srgbClr val="7030A0"/>
                </a:solidFill>
              </a:rPr>
              <a:t>(fc=3)</a:t>
            </a:r>
            <a:r>
              <a:rPr lang="en-US" dirty="0"/>
              <a:t>, </a:t>
            </a:r>
          </a:p>
          <a:p>
            <a:r>
              <a:rPr lang="en-US" b="1" i="1" dirty="0"/>
              <a:t>template code </a:t>
            </a:r>
            <a:r>
              <a:rPr lang="en-US" b="1" dirty="0">
                <a:solidFill>
                  <a:srgbClr val="7030A0"/>
                </a:solidFill>
              </a:rPr>
              <a:t>(ft=2)</a:t>
            </a:r>
          </a:p>
          <a:p>
            <a:r>
              <a:rPr lang="en-US" b="1" i="1" dirty="0"/>
              <a:t>styles</a:t>
            </a:r>
            <a:r>
              <a:rPr lang="en-US" dirty="0"/>
              <a:t> </a:t>
            </a:r>
            <a:r>
              <a:rPr lang="en-US" b="1" dirty="0">
                <a:solidFill>
                  <a:srgbClr val="7030A0"/>
                </a:solidFill>
              </a:rPr>
              <a:t>(fs=0.25)</a:t>
            </a:r>
          </a:p>
        </p:txBody>
      </p:sp>
      <p:sp>
        <p:nvSpPr>
          <p:cNvPr id="18" name="BlokTextu 17">
            <a:extLst>
              <a:ext uri="{FF2B5EF4-FFF2-40B4-BE49-F238E27FC236}">
                <a16:creationId xmlns:a16="http://schemas.microsoft.com/office/drawing/2014/main" id="{561C890B-3C8B-2450-5031-833E152978FD}"/>
              </a:ext>
            </a:extLst>
          </p:cNvPr>
          <p:cNvSpPr txBox="1"/>
          <p:nvPr/>
        </p:nvSpPr>
        <p:spPr>
          <a:xfrm rot="21157581">
            <a:off x="1842379" y="4315809"/>
            <a:ext cx="2392001" cy="369332"/>
          </a:xfrm>
          <a:prstGeom prst="rect">
            <a:avLst/>
          </a:prstGeom>
          <a:noFill/>
        </p:spPr>
        <p:txBody>
          <a:bodyPr wrap="none" rtlCol="0">
            <a:spAutoFit/>
          </a:bodyPr>
          <a:lstStyle/>
          <a:p>
            <a:r>
              <a:rPr lang="en-US" i="1" dirty="0"/>
              <a:t>Sum of components k</a:t>
            </a:r>
          </a:p>
        </p:txBody>
      </p:sp>
      <p:sp>
        <p:nvSpPr>
          <p:cNvPr id="19" name="BlokTextu 18">
            <a:extLst>
              <a:ext uri="{FF2B5EF4-FFF2-40B4-BE49-F238E27FC236}">
                <a16:creationId xmlns:a16="http://schemas.microsoft.com/office/drawing/2014/main" id="{A876CC3D-C6B5-0B1F-1907-2B6C6D08545E}"/>
              </a:ext>
            </a:extLst>
          </p:cNvPr>
          <p:cNvSpPr txBox="1"/>
          <p:nvPr/>
        </p:nvSpPr>
        <p:spPr>
          <a:xfrm rot="21294006">
            <a:off x="920056" y="5721444"/>
            <a:ext cx="2116285" cy="646331"/>
          </a:xfrm>
          <a:prstGeom prst="rect">
            <a:avLst/>
          </a:prstGeom>
          <a:noFill/>
        </p:spPr>
        <p:txBody>
          <a:bodyPr wrap="none" rtlCol="0">
            <a:spAutoFit/>
          </a:bodyPr>
          <a:lstStyle/>
          <a:p>
            <a:r>
              <a:rPr lang="en-US" i="1" dirty="0"/>
              <a:t>Sum of all </a:t>
            </a:r>
          </a:p>
          <a:p>
            <a:r>
              <a:rPr lang="en-US" i="1" dirty="0"/>
              <a:t>components in SPL</a:t>
            </a:r>
          </a:p>
        </p:txBody>
      </p:sp>
    </p:spTree>
    <p:extLst>
      <p:ext uri="{BB962C8B-B14F-4D97-AF65-F5344CB8AC3E}">
        <p14:creationId xmlns:p14="http://schemas.microsoft.com/office/powerpoint/2010/main" val="506425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560A02D-225F-356D-4B9C-259B0CE2A5E9}"/>
              </a:ext>
            </a:extLst>
          </p:cNvPr>
          <p:cNvSpPr>
            <a:spLocks noGrp="1"/>
          </p:cNvSpPr>
          <p:nvPr>
            <p:ph type="title"/>
          </p:nvPr>
        </p:nvSpPr>
        <p:spPr>
          <a:xfrm>
            <a:off x="312420" y="195456"/>
            <a:ext cx="11347026" cy="1320800"/>
          </a:xfrm>
        </p:spPr>
        <p:txBody>
          <a:bodyPr>
            <a:noAutofit/>
          </a:bodyPr>
          <a:lstStyle/>
          <a:p>
            <a:r>
              <a:rPr lang="en-US" sz="4800" b="1" dirty="0"/>
              <a:t>CREATING MULTI-CONTENT AND </a:t>
            </a:r>
            <a:br>
              <a:rPr lang="en-US" sz="4800" b="1" dirty="0"/>
            </a:br>
            <a:r>
              <a:rPr lang="en-US" sz="4800" b="1" dirty="0"/>
              <a:t>	MULTI-PURPOSE FRACTAL DATASET</a:t>
            </a:r>
          </a:p>
        </p:txBody>
      </p:sp>
      <p:sp>
        <p:nvSpPr>
          <p:cNvPr id="4" name="Nadpis 1">
            <a:extLst>
              <a:ext uri="{FF2B5EF4-FFF2-40B4-BE49-F238E27FC236}">
                <a16:creationId xmlns:a16="http://schemas.microsoft.com/office/drawing/2014/main" id="{1C42113C-8BAC-93F2-CE53-9488A2BA4FAC}"/>
              </a:ext>
            </a:extLst>
          </p:cNvPr>
          <p:cNvSpPr txBox="1">
            <a:spLocks/>
          </p:cNvSpPr>
          <p:nvPr/>
        </p:nvSpPr>
        <p:spPr>
          <a:xfrm>
            <a:off x="649555" y="2219949"/>
            <a:ext cx="4560147" cy="75268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FF0000"/>
                </a:solidFill>
              </a:rPr>
              <a:t>MULTI-CONTENT</a:t>
            </a:r>
          </a:p>
        </p:txBody>
      </p:sp>
      <p:sp>
        <p:nvSpPr>
          <p:cNvPr id="5" name="Nadpis 1">
            <a:extLst>
              <a:ext uri="{FF2B5EF4-FFF2-40B4-BE49-F238E27FC236}">
                <a16:creationId xmlns:a16="http://schemas.microsoft.com/office/drawing/2014/main" id="{8166EF09-A471-1AF7-A5CC-A706836850F1}"/>
              </a:ext>
            </a:extLst>
          </p:cNvPr>
          <p:cNvSpPr txBox="1">
            <a:spLocks/>
          </p:cNvSpPr>
          <p:nvPr/>
        </p:nvSpPr>
        <p:spPr>
          <a:xfrm>
            <a:off x="5985933" y="2212417"/>
            <a:ext cx="4560147" cy="75268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FF0000"/>
                </a:solidFill>
              </a:rPr>
              <a:t>MULTI-PURPOSE</a:t>
            </a:r>
          </a:p>
        </p:txBody>
      </p:sp>
      <p:sp>
        <p:nvSpPr>
          <p:cNvPr id="6" name="BlokTextu 5">
            <a:extLst>
              <a:ext uri="{FF2B5EF4-FFF2-40B4-BE49-F238E27FC236}">
                <a16:creationId xmlns:a16="http://schemas.microsoft.com/office/drawing/2014/main" id="{E243E26E-F3D0-3E22-EFD2-F6B74531865B}"/>
              </a:ext>
            </a:extLst>
          </p:cNvPr>
          <p:cNvSpPr txBox="1"/>
          <p:nvPr/>
        </p:nvSpPr>
        <p:spPr>
          <a:xfrm>
            <a:off x="5855205" y="3065130"/>
            <a:ext cx="6248827" cy="2308324"/>
          </a:xfrm>
          <a:prstGeom prst="rect">
            <a:avLst/>
          </a:prstGeom>
          <a:noFill/>
        </p:spPr>
        <p:txBody>
          <a:bodyPr wrap="none" rtlCol="0">
            <a:spAutoFit/>
          </a:bodyPr>
          <a:lstStyle/>
          <a:p>
            <a:r>
              <a:rPr lang="en-US" dirty="0"/>
              <a:t>-aesthetic evaluation</a:t>
            </a:r>
          </a:p>
          <a:p>
            <a:r>
              <a:rPr lang="en-US" dirty="0"/>
              <a:t>-comparing the same models on </a:t>
            </a:r>
          </a:p>
          <a:p>
            <a:r>
              <a:rPr lang="en-US" dirty="0"/>
              <a:t>		different data formats</a:t>
            </a:r>
          </a:p>
          <a:p>
            <a:r>
              <a:rPr lang="en-US" dirty="0"/>
              <a:t>-SPL evolution through variability points evaluation </a:t>
            </a:r>
          </a:p>
          <a:p>
            <a:r>
              <a:rPr lang="en-US" dirty="0"/>
              <a:t>		– if they should be included or merged</a:t>
            </a:r>
          </a:p>
          <a:p>
            <a:r>
              <a:rPr lang="en-US" dirty="0"/>
              <a:t>-associating products with their generators/software parts</a:t>
            </a:r>
          </a:p>
          <a:p>
            <a:r>
              <a:rPr lang="en-US" dirty="0"/>
              <a:t>-generate the similar fractals using GANS</a:t>
            </a:r>
          </a:p>
          <a:p>
            <a:endParaRPr lang="en-US" dirty="0"/>
          </a:p>
        </p:txBody>
      </p:sp>
      <p:sp>
        <p:nvSpPr>
          <p:cNvPr id="7" name="BlokTextu 6">
            <a:extLst>
              <a:ext uri="{FF2B5EF4-FFF2-40B4-BE49-F238E27FC236}">
                <a16:creationId xmlns:a16="http://schemas.microsoft.com/office/drawing/2014/main" id="{3885710A-1795-FE3E-4B0D-69D691E23B0A}"/>
              </a:ext>
            </a:extLst>
          </p:cNvPr>
          <p:cNvSpPr txBox="1"/>
          <p:nvPr/>
        </p:nvSpPr>
        <p:spPr>
          <a:xfrm>
            <a:off x="649555" y="3073574"/>
            <a:ext cx="4770858" cy="1754326"/>
          </a:xfrm>
          <a:prstGeom prst="rect">
            <a:avLst/>
          </a:prstGeom>
          <a:noFill/>
        </p:spPr>
        <p:txBody>
          <a:bodyPr wrap="none" rtlCol="0">
            <a:spAutoFit/>
          </a:bodyPr>
          <a:lstStyle/>
          <a:p>
            <a:r>
              <a:rPr lang="en-US" dirty="0"/>
              <a:t>-JSON data from variability points</a:t>
            </a:r>
          </a:p>
          <a:p>
            <a:r>
              <a:rPr lang="en-US" dirty="0"/>
              <a:t>-raster screenshots/images</a:t>
            </a:r>
          </a:p>
          <a:p>
            <a:r>
              <a:rPr lang="en-US" dirty="0"/>
              <a:t>-vector SVG structure information</a:t>
            </a:r>
          </a:p>
          <a:p>
            <a:r>
              <a:rPr lang="en-US" dirty="0"/>
              <a:t>-table from the variability information itself</a:t>
            </a:r>
          </a:p>
          <a:p>
            <a:r>
              <a:rPr lang="en-US" dirty="0"/>
              <a:t>-data from recursion</a:t>
            </a:r>
          </a:p>
          <a:p>
            <a:endParaRPr lang="en-US" dirty="0"/>
          </a:p>
        </p:txBody>
      </p:sp>
      <p:sp>
        <p:nvSpPr>
          <p:cNvPr id="8" name="BlokTextu 7">
            <a:extLst>
              <a:ext uri="{FF2B5EF4-FFF2-40B4-BE49-F238E27FC236}">
                <a16:creationId xmlns:a16="http://schemas.microsoft.com/office/drawing/2014/main" id="{34F50BA0-EFE1-D511-27AB-9AA4DEF17AEC}"/>
              </a:ext>
            </a:extLst>
          </p:cNvPr>
          <p:cNvSpPr txBox="1"/>
          <p:nvPr/>
        </p:nvSpPr>
        <p:spPr>
          <a:xfrm>
            <a:off x="3083082" y="5473482"/>
            <a:ext cx="4514377" cy="707886"/>
          </a:xfrm>
          <a:prstGeom prst="rect">
            <a:avLst/>
          </a:prstGeom>
          <a:noFill/>
        </p:spPr>
        <p:txBody>
          <a:bodyPr wrap="none" rtlCol="0">
            <a:spAutoFit/>
          </a:bodyPr>
          <a:lstStyle/>
          <a:p>
            <a:r>
              <a:rPr lang="en-US" sz="4000" b="1" dirty="0">
                <a:solidFill>
                  <a:srgbClr val="7030A0"/>
                </a:solidFill>
              </a:rPr>
              <a:t>RECURSION IN SPL</a:t>
            </a:r>
          </a:p>
        </p:txBody>
      </p:sp>
      <p:sp>
        <p:nvSpPr>
          <p:cNvPr id="9" name="BlokTextu 8">
            <a:extLst>
              <a:ext uri="{FF2B5EF4-FFF2-40B4-BE49-F238E27FC236}">
                <a16:creationId xmlns:a16="http://schemas.microsoft.com/office/drawing/2014/main" id="{EF00954C-37D1-8EA4-D4F1-A1475F479C48}"/>
              </a:ext>
            </a:extLst>
          </p:cNvPr>
          <p:cNvSpPr txBox="1"/>
          <p:nvPr/>
        </p:nvSpPr>
        <p:spPr>
          <a:xfrm>
            <a:off x="4312920" y="6048227"/>
            <a:ext cx="7217040" cy="369332"/>
          </a:xfrm>
          <a:prstGeom prst="rect">
            <a:avLst/>
          </a:prstGeom>
          <a:noFill/>
        </p:spPr>
        <p:txBody>
          <a:bodyPr wrap="none" rtlCol="0">
            <a:spAutoFit/>
          </a:bodyPr>
          <a:lstStyle/>
          <a:p>
            <a:r>
              <a:rPr lang="en-US" dirty="0"/>
              <a:t>The same code parts are repeatedly </a:t>
            </a:r>
            <a:r>
              <a:rPr lang="en-US" b="1" dirty="0">
                <a:solidFill>
                  <a:srgbClr val="FF0000"/>
                </a:solidFill>
              </a:rPr>
              <a:t>reused </a:t>
            </a:r>
            <a:r>
              <a:rPr lang="en-US" b="1" dirty="0"/>
              <a:t>– with different values</a:t>
            </a:r>
          </a:p>
        </p:txBody>
      </p:sp>
      <p:sp>
        <p:nvSpPr>
          <p:cNvPr id="10" name="BlokTextu 9">
            <a:extLst>
              <a:ext uri="{FF2B5EF4-FFF2-40B4-BE49-F238E27FC236}">
                <a16:creationId xmlns:a16="http://schemas.microsoft.com/office/drawing/2014/main" id="{DAFB56E0-37BB-C96D-BAB8-2F000E634525}"/>
              </a:ext>
            </a:extLst>
          </p:cNvPr>
          <p:cNvSpPr txBox="1"/>
          <p:nvPr/>
        </p:nvSpPr>
        <p:spPr>
          <a:xfrm>
            <a:off x="6259345" y="6417559"/>
            <a:ext cx="4405630" cy="369332"/>
          </a:xfrm>
          <a:prstGeom prst="rect">
            <a:avLst/>
          </a:prstGeom>
          <a:noFill/>
        </p:spPr>
        <p:txBody>
          <a:bodyPr wrap="none" rtlCol="0">
            <a:spAutoFit/>
          </a:bodyPr>
          <a:lstStyle/>
          <a:p>
            <a:r>
              <a:rPr lang="en-US" dirty="0"/>
              <a:t>HOW IT AFFECTS VARIABILITY MODELING?</a:t>
            </a:r>
          </a:p>
        </p:txBody>
      </p:sp>
      <p:sp>
        <p:nvSpPr>
          <p:cNvPr id="11" name="BlokTextu 10">
            <a:extLst>
              <a:ext uri="{FF2B5EF4-FFF2-40B4-BE49-F238E27FC236}">
                <a16:creationId xmlns:a16="http://schemas.microsoft.com/office/drawing/2014/main" id="{ACF5A091-9C62-07FA-9B12-47CA33DC7CBF}"/>
              </a:ext>
            </a:extLst>
          </p:cNvPr>
          <p:cNvSpPr txBox="1"/>
          <p:nvPr/>
        </p:nvSpPr>
        <p:spPr>
          <a:xfrm rot="21422209">
            <a:off x="252150" y="4804007"/>
            <a:ext cx="3278462" cy="830997"/>
          </a:xfrm>
          <a:prstGeom prst="rect">
            <a:avLst/>
          </a:prstGeom>
          <a:noFill/>
        </p:spPr>
        <p:txBody>
          <a:bodyPr wrap="none" rtlCol="0">
            <a:spAutoFit/>
          </a:bodyPr>
          <a:lstStyle/>
          <a:p>
            <a:r>
              <a:rPr lang="en-US" sz="2400" b="1" dirty="0"/>
              <a:t>Many of them can be </a:t>
            </a:r>
          </a:p>
          <a:p>
            <a:r>
              <a:rPr lang="en-US" sz="2400" b="1" dirty="0"/>
              <a:t>often generalized</a:t>
            </a:r>
          </a:p>
        </p:txBody>
      </p:sp>
      <p:sp>
        <p:nvSpPr>
          <p:cNvPr id="12" name="Šípka: obojsmerná vodorovná 11">
            <a:extLst>
              <a:ext uri="{FF2B5EF4-FFF2-40B4-BE49-F238E27FC236}">
                <a16:creationId xmlns:a16="http://schemas.microsoft.com/office/drawing/2014/main" id="{E92D6CC6-7905-2A2D-EA2E-521664EE9BF3}"/>
              </a:ext>
            </a:extLst>
          </p:cNvPr>
          <p:cNvSpPr/>
          <p:nvPr/>
        </p:nvSpPr>
        <p:spPr>
          <a:xfrm rot="5586225">
            <a:off x="4831115" y="2572423"/>
            <a:ext cx="1331323" cy="599139"/>
          </a:xfrm>
          <a:prstGeom prst="leftRightArrow">
            <a:avLst/>
          </a:prstGeom>
          <a:solidFill>
            <a:srgbClr val="FFC000"/>
          </a:solid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881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Zástupný objekt pre obsah 5">
            <a:extLst>
              <a:ext uri="{FF2B5EF4-FFF2-40B4-BE49-F238E27FC236}">
                <a16:creationId xmlns:a16="http://schemas.microsoft.com/office/drawing/2014/main" id="{4753256A-9EBD-7F61-F6E5-DB7A802A9F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611" y="0"/>
            <a:ext cx="8465341" cy="6858000"/>
          </a:xfrm>
        </p:spPr>
      </p:pic>
    </p:spTree>
    <p:extLst>
      <p:ext uri="{BB962C8B-B14F-4D97-AF65-F5344CB8AC3E}">
        <p14:creationId xmlns:p14="http://schemas.microsoft.com/office/powerpoint/2010/main" val="9233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452D6B8-F9BB-54BF-EB28-31CCE3A921A6}"/>
              </a:ext>
            </a:extLst>
          </p:cNvPr>
          <p:cNvSpPr>
            <a:spLocks noGrp="1"/>
          </p:cNvSpPr>
          <p:nvPr>
            <p:ph type="title"/>
          </p:nvPr>
        </p:nvSpPr>
        <p:spPr>
          <a:xfrm>
            <a:off x="677334" y="417181"/>
            <a:ext cx="8596668" cy="1320800"/>
          </a:xfrm>
        </p:spPr>
        <p:txBody>
          <a:bodyPr>
            <a:normAutofit/>
          </a:bodyPr>
          <a:lstStyle/>
          <a:p>
            <a:r>
              <a:rPr lang="en-US" sz="4800" b="1" dirty="0"/>
              <a:t>Why fractals?</a:t>
            </a:r>
          </a:p>
        </p:txBody>
      </p:sp>
      <p:sp>
        <p:nvSpPr>
          <p:cNvPr id="3" name="Zástupný objekt pre obsah 2">
            <a:extLst>
              <a:ext uri="{FF2B5EF4-FFF2-40B4-BE49-F238E27FC236}">
                <a16:creationId xmlns:a16="http://schemas.microsoft.com/office/drawing/2014/main" id="{3FFC1752-66C1-D7A3-E7E4-8C18615E759C}"/>
              </a:ext>
            </a:extLst>
          </p:cNvPr>
          <p:cNvSpPr>
            <a:spLocks noGrp="1"/>
          </p:cNvSpPr>
          <p:nvPr>
            <p:ph idx="1"/>
          </p:nvPr>
        </p:nvSpPr>
        <p:spPr>
          <a:xfrm>
            <a:off x="677334" y="1611949"/>
            <a:ext cx="8702886" cy="5009831"/>
          </a:xfrm>
        </p:spPr>
        <p:txBody>
          <a:bodyPr>
            <a:normAutofit lnSpcReduction="10000"/>
          </a:bodyPr>
          <a:lstStyle/>
          <a:p>
            <a:r>
              <a:rPr lang="en-US" dirty="0"/>
              <a:t>Multiple format representations (vector, raster, text)</a:t>
            </a:r>
          </a:p>
          <a:p>
            <a:pPr lvl="1"/>
            <a:r>
              <a:rPr lang="en-US" dirty="0"/>
              <a:t>All images can be converted to SVG, but not all are suitable as shapes – bigger, better more points – image quality</a:t>
            </a:r>
          </a:p>
          <a:p>
            <a:r>
              <a:rPr lang="en-US" dirty="0"/>
              <a:t>We can use them as already created “products”</a:t>
            </a:r>
          </a:p>
          <a:p>
            <a:r>
              <a:rPr lang="en-US" dirty="0"/>
              <a:t>No other dependencies - easy to execute code and get values from the execution</a:t>
            </a:r>
          </a:p>
          <a:p>
            <a:r>
              <a:rPr lang="en-US" dirty="0"/>
              <a:t>Code that is executed repeatedly</a:t>
            </a:r>
          </a:p>
          <a:p>
            <a:r>
              <a:rPr lang="en-US" dirty="0"/>
              <a:t>Variability management on lower levels (code level) – components are not suitable</a:t>
            </a:r>
          </a:p>
          <a:p>
            <a:r>
              <a:rPr lang="en-US" dirty="0"/>
              <a:t>Variability reaches a “high degree” – almost everything is variability</a:t>
            </a:r>
          </a:p>
          <a:p>
            <a:pPr lvl="1"/>
            <a:r>
              <a:rPr lang="en-US" dirty="0"/>
              <a:t>No reuse? – NO in recursion there is high reuse, also across all types of derivations</a:t>
            </a:r>
          </a:p>
          <a:p>
            <a:r>
              <a:rPr lang="en-US" dirty="0"/>
              <a:t>Many samples can be generated – also merging existing ones</a:t>
            </a:r>
          </a:p>
          <a:p>
            <a:pPr lvl="1"/>
            <a:r>
              <a:rPr lang="en-US" dirty="0"/>
              <a:t>Thousands – already hundreds of quality ones from one type</a:t>
            </a:r>
          </a:p>
          <a:p>
            <a:pPr lvl="1"/>
            <a:r>
              <a:rPr lang="en-US" dirty="0"/>
              <a:t>Not all are  aesthetic or interesting</a:t>
            </a:r>
          </a:p>
        </p:txBody>
      </p:sp>
      <p:sp>
        <p:nvSpPr>
          <p:cNvPr id="4" name="BlokTextu 3">
            <a:extLst>
              <a:ext uri="{FF2B5EF4-FFF2-40B4-BE49-F238E27FC236}">
                <a16:creationId xmlns:a16="http://schemas.microsoft.com/office/drawing/2014/main" id="{FE32BA19-2690-85D2-137B-F630FCFF885A}"/>
              </a:ext>
            </a:extLst>
          </p:cNvPr>
          <p:cNvSpPr txBox="1"/>
          <p:nvPr/>
        </p:nvSpPr>
        <p:spPr>
          <a:xfrm>
            <a:off x="5052060" y="825766"/>
            <a:ext cx="5740354" cy="646331"/>
          </a:xfrm>
          <a:prstGeom prst="rect">
            <a:avLst/>
          </a:prstGeom>
          <a:noFill/>
        </p:spPr>
        <p:txBody>
          <a:bodyPr wrap="none" rtlCol="0">
            <a:spAutoFit/>
          </a:bodyPr>
          <a:lstStyle/>
          <a:p>
            <a:r>
              <a:rPr lang="en-US" sz="3600" b="1" dirty="0"/>
              <a:t>Are they necessary? – YES</a:t>
            </a:r>
          </a:p>
        </p:txBody>
      </p:sp>
    </p:spTree>
    <p:extLst>
      <p:ext uri="{BB962C8B-B14F-4D97-AF65-F5344CB8AC3E}">
        <p14:creationId xmlns:p14="http://schemas.microsoft.com/office/powerpoint/2010/main" val="244057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0CF0FE3C-3622-C463-40C4-510CC7CFFFFC}"/>
              </a:ext>
            </a:extLst>
          </p:cNvPr>
          <p:cNvSpPr>
            <a:spLocks noGrp="1"/>
          </p:cNvSpPr>
          <p:nvPr>
            <p:ph idx="1"/>
          </p:nvPr>
        </p:nvSpPr>
        <p:spPr>
          <a:xfrm>
            <a:off x="424571" y="384023"/>
            <a:ext cx="9410803" cy="6089953"/>
          </a:xfrm>
        </p:spPr>
        <p:txBody>
          <a:bodyPr>
            <a:noAutofit/>
          </a:bodyPr>
          <a:lstStyle/>
          <a:p>
            <a:pPr marL="0" indent="0">
              <a:buNone/>
            </a:pPr>
            <a:r>
              <a:rPr lang="en-US" sz="3200" i="1" dirty="0"/>
              <a:t>The </a:t>
            </a:r>
            <a:r>
              <a:rPr lang="en-US" sz="3600" b="1" i="1" dirty="0">
                <a:solidFill>
                  <a:srgbClr val="00B0F0"/>
                </a:solidFill>
              </a:rPr>
              <a:t>proper representation </a:t>
            </a:r>
            <a:r>
              <a:rPr lang="en-US" sz="3200" i="1" dirty="0"/>
              <a:t>of </a:t>
            </a:r>
            <a:r>
              <a:rPr lang="en-US" sz="3600" b="1" i="1" dirty="0">
                <a:solidFill>
                  <a:srgbClr val="FFFF00"/>
                </a:solidFill>
              </a:rPr>
              <a:t>software knowledge</a:t>
            </a:r>
            <a:r>
              <a:rPr lang="en-US" sz="3200" i="1" dirty="0"/>
              <a:t> </a:t>
            </a:r>
            <a:r>
              <a:rPr lang="en-US" sz="3600" b="1" i="1" dirty="0">
                <a:solidFill>
                  <a:srgbClr val="FFC000"/>
                </a:solidFill>
              </a:rPr>
              <a:t>in place of variation points </a:t>
            </a:r>
            <a:r>
              <a:rPr lang="en-US" sz="3200" i="1" dirty="0"/>
              <a:t>drives the </a:t>
            </a:r>
            <a:r>
              <a:rPr lang="en-US" sz="3600" b="1" i="1" dirty="0">
                <a:solidFill>
                  <a:srgbClr val="92D050"/>
                </a:solidFill>
              </a:rPr>
              <a:t>effective modularization and reuse</a:t>
            </a:r>
            <a:r>
              <a:rPr lang="en-US" sz="3600" i="1" dirty="0">
                <a:solidFill>
                  <a:srgbClr val="92D050"/>
                </a:solidFill>
              </a:rPr>
              <a:t> </a:t>
            </a:r>
            <a:r>
              <a:rPr lang="en-US" sz="3200" i="1" dirty="0"/>
              <a:t>of software parts in the form of </a:t>
            </a:r>
            <a:r>
              <a:rPr lang="en-US" sz="3600" b="1" i="1" dirty="0">
                <a:solidFill>
                  <a:srgbClr val="0070C0"/>
                </a:solidFill>
              </a:rPr>
              <a:t>automatically derived </a:t>
            </a:r>
            <a:r>
              <a:rPr lang="en-US" sz="3200" i="1" dirty="0"/>
              <a:t>resulting </a:t>
            </a:r>
            <a:r>
              <a:rPr lang="en-US" sz="3600" b="1" i="1" dirty="0">
                <a:solidFill>
                  <a:srgbClr val="0070C0"/>
                </a:solidFill>
              </a:rPr>
              <a:t>products</a:t>
            </a:r>
            <a:r>
              <a:rPr lang="en-US" sz="3200" i="1" dirty="0"/>
              <a:t>, while the </a:t>
            </a:r>
            <a:r>
              <a:rPr lang="en-US" sz="3600" b="1" i="1" dirty="0">
                <a:solidFill>
                  <a:schemeClr val="bg2">
                    <a:lumMod val="50000"/>
                    <a:lumOff val="50000"/>
                  </a:schemeClr>
                </a:solidFill>
              </a:rPr>
              <a:t>subsequent extraction with optional aggregation </a:t>
            </a:r>
            <a:r>
              <a:rPr lang="en-US" sz="3200" i="1" dirty="0"/>
              <a:t>of this </a:t>
            </a:r>
            <a:r>
              <a:rPr lang="en-US" sz="3600" b="1" i="1" dirty="0">
                <a:solidFill>
                  <a:srgbClr val="FFC000"/>
                </a:solidFill>
              </a:rPr>
              <a:t>knowledge and associated information</a:t>
            </a:r>
            <a:r>
              <a:rPr lang="en-US" sz="3200" i="1" dirty="0"/>
              <a:t> </a:t>
            </a:r>
            <a:r>
              <a:rPr lang="en-US" sz="3600" b="1" i="1" dirty="0">
                <a:solidFill>
                  <a:srgbClr val="FF0000"/>
                </a:solidFill>
              </a:rPr>
              <a:t>supports decision-making </a:t>
            </a:r>
            <a:r>
              <a:rPr lang="en-US" sz="3600" b="1" i="1" dirty="0">
                <a:solidFill>
                  <a:srgbClr val="00B050"/>
                </a:solidFill>
              </a:rPr>
              <a:t>about the evolution </a:t>
            </a:r>
            <a:r>
              <a:rPr lang="en-US" sz="3200" i="1" dirty="0"/>
              <a:t>of the software product line mainly based on </a:t>
            </a:r>
            <a:r>
              <a:rPr lang="en-US" sz="3600" b="1" dirty="0">
                <a:solidFill>
                  <a:srgbClr val="FF0000"/>
                </a:solidFill>
              </a:rPr>
              <a:t>differences between variants</a:t>
            </a:r>
            <a:r>
              <a:rPr lang="en-US" sz="3200" i="1" dirty="0"/>
              <a:t>.</a:t>
            </a:r>
            <a:endParaRPr lang="sk-SK" sz="3200" i="1" dirty="0"/>
          </a:p>
        </p:txBody>
      </p:sp>
    </p:spTree>
    <p:extLst>
      <p:ext uri="{BB962C8B-B14F-4D97-AF65-F5344CB8AC3E}">
        <p14:creationId xmlns:p14="http://schemas.microsoft.com/office/powerpoint/2010/main" val="1705555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ok 5">
            <a:extLst>
              <a:ext uri="{FF2B5EF4-FFF2-40B4-BE49-F238E27FC236}">
                <a16:creationId xmlns:a16="http://schemas.microsoft.com/office/drawing/2014/main" id="{DE95789D-E1BA-63CC-515B-73A42F902EE1}"/>
              </a:ext>
            </a:extLst>
          </p:cNvPr>
          <p:cNvPicPr>
            <a:picLocks noChangeAspect="1"/>
          </p:cNvPicPr>
          <p:nvPr/>
        </p:nvPicPr>
        <p:blipFill>
          <a:blip r:embed="rId3"/>
          <a:stretch>
            <a:fillRect/>
          </a:stretch>
        </p:blipFill>
        <p:spPr>
          <a:xfrm>
            <a:off x="3912384" y="106876"/>
            <a:ext cx="8286096" cy="6858000"/>
          </a:xfrm>
          <a:prstGeom prst="rect">
            <a:avLst/>
          </a:prstGeom>
        </p:spPr>
      </p:pic>
      <p:sp>
        <p:nvSpPr>
          <p:cNvPr id="2" name="Nadpis 1">
            <a:extLst>
              <a:ext uri="{FF2B5EF4-FFF2-40B4-BE49-F238E27FC236}">
                <a16:creationId xmlns:a16="http://schemas.microsoft.com/office/drawing/2014/main" id="{F6AEFBD9-6D9B-E603-7679-9B59FA460203}"/>
              </a:ext>
            </a:extLst>
          </p:cNvPr>
          <p:cNvSpPr>
            <a:spLocks noGrp="1"/>
          </p:cNvSpPr>
          <p:nvPr>
            <p:ph type="title"/>
          </p:nvPr>
        </p:nvSpPr>
        <p:spPr>
          <a:xfrm>
            <a:off x="121138" y="106876"/>
            <a:ext cx="10485471" cy="1320800"/>
          </a:xfrm>
        </p:spPr>
        <p:txBody>
          <a:bodyPr>
            <a:noAutofit/>
          </a:bodyPr>
          <a:lstStyle/>
          <a:p>
            <a:r>
              <a:rPr lang="en-US" sz="4800" b="1" dirty="0"/>
              <a:t>Method </a:t>
            </a:r>
            <a:br>
              <a:rPr lang="en-US" sz="4800" b="1" dirty="0"/>
            </a:br>
            <a:r>
              <a:rPr lang="en-US" sz="4800" b="1" dirty="0"/>
              <a:t>based on </a:t>
            </a:r>
            <a:br>
              <a:rPr lang="en-US" sz="4800" b="1" dirty="0"/>
            </a:br>
            <a:r>
              <a:rPr lang="en-US" sz="4800" b="1" dirty="0"/>
              <a:t>annotations</a:t>
            </a:r>
            <a:br>
              <a:rPr lang="en-US" sz="4800" b="1" dirty="0"/>
            </a:br>
            <a:r>
              <a:rPr lang="en-US" sz="4800" b="1" dirty="0"/>
              <a:t>and aspects</a:t>
            </a:r>
            <a:br>
              <a:rPr lang="en-US" sz="4800" b="1" dirty="0"/>
            </a:br>
            <a:r>
              <a:rPr lang="en-US" b="1" i="1" dirty="0"/>
              <a:t>– recursive </a:t>
            </a:r>
            <a:br>
              <a:rPr lang="en-US" b="1" i="1" dirty="0"/>
            </a:br>
            <a:r>
              <a:rPr lang="en-US" b="1" i="1" dirty="0"/>
              <a:t>extension</a:t>
            </a:r>
          </a:p>
        </p:txBody>
      </p:sp>
      <p:sp>
        <p:nvSpPr>
          <p:cNvPr id="7" name="Ovál 6">
            <a:extLst>
              <a:ext uri="{FF2B5EF4-FFF2-40B4-BE49-F238E27FC236}">
                <a16:creationId xmlns:a16="http://schemas.microsoft.com/office/drawing/2014/main" id="{8BBEEF4E-3AF1-1DB0-653E-CD7841F75F17}"/>
              </a:ext>
            </a:extLst>
          </p:cNvPr>
          <p:cNvSpPr/>
          <p:nvPr/>
        </p:nvSpPr>
        <p:spPr>
          <a:xfrm>
            <a:off x="4119895" y="64633"/>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ál 7">
            <a:extLst>
              <a:ext uri="{FF2B5EF4-FFF2-40B4-BE49-F238E27FC236}">
                <a16:creationId xmlns:a16="http://schemas.microsoft.com/office/drawing/2014/main" id="{4A3AA9BF-36BC-CCAB-1BA4-BD6E0DB3EF97}"/>
              </a:ext>
            </a:extLst>
          </p:cNvPr>
          <p:cNvSpPr/>
          <p:nvPr/>
        </p:nvSpPr>
        <p:spPr>
          <a:xfrm>
            <a:off x="4569178" y="656420"/>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ál 8">
            <a:extLst>
              <a:ext uri="{FF2B5EF4-FFF2-40B4-BE49-F238E27FC236}">
                <a16:creationId xmlns:a16="http://schemas.microsoft.com/office/drawing/2014/main" id="{FEBF64C9-D777-9111-A3B7-4B0501CC7CE2}"/>
              </a:ext>
            </a:extLst>
          </p:cNvPr>
          <p:cNvSpPr/>
          <p:nvPr/>
        </p:nvSpPr>
        <p:spPr>
          <a:xfrm>
            <a:off x="4152661" y="3807339"/>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BlokTextu 9">
            <a:extLst>
              <a:ext uri="{FF2B5EF4-FFF2-40B4-BE49-F238E27FC236}">
                <a16:creationId xmlns:a16="http://schemas.microsoft.com/office/drawing/2014/main" id="{8574CEAF-9321-53F9-6484-D352DDCE3D16}"/>
              </a:ext>
            </a:extLst>
          </p:cNvPr>
          <p:cNvSpPr txBox="1"/>
          <p:nvPr/>
        </p:nvSpPr>
        <p:spPr>
          <a:xfrm>
            <a:off x="84410" y="4894567"/>
            <a:ext cx="3593741" cy="1833579"/>
          </a:xfrm>
          <a:prstGeom prst="rect">
            <a:avLst/>
          </a:prstGeom>
          <a:noFill/>
        </p:spPr>
        <p:txBody>
          <a:bodyPr wrap="none" rtlCol="0">
            <a:spAutoFit/>
          </a:bodyPr>
          <a:lstStyle/>
          <a:p>
            <a:pPr>
              <a:lnSpc>
                <a:spcPct val="107000"/>
              </a:lnSpc>
              <a:spcAft>
                <a:spcPts val="800"/>
              </a:spcAft>
            </a:pPr>
            <a:r>
              <a:rPr lang="en-US" sz="1600" b="1" u="sng" kern="100" dirty="0">
                <a:effectLst/>
                <a:latin typeface="Calibri" panose="020F0502020204030204" pitchFamily="34" charset="0"/>
                <a:ea typeface="Calibri" panose="020F0502020204030204" pitchFamily="34" charset="0"/>
                <a:cs typeface="Times New Roman" panose="02020603050405020304" pitchFamily="18" charset="0"/>
              </a:rPr>
              <a:t>Only one small script is enough</a:t>
            </a:r>
          </a:p>
          <a:p>
            <a:pPr>
              <a:lnSpc>
                <a:spcPct val="107000"/>
              </a:lnSpc>
              <a:spcAft>
                <a:spcPts val="800"/>
              </a:spcAft>
            </a:pPr>
            <a:r>
              <a:rPr lang="en-US" sz="1600" b="1" u="sng" kern="100" dirty="0">
                <a:effectLst/>
                <a:latin typeface="Calibri" panose="020F0502020204030204" pitchFamily="34" charset="0"/>
                <a:ea typeface="Calibri" panose="020F0502020204030204" pitchFamily="34" charset="0"/>
                <a:cs typeface="Times New Roman" panose="02020603050405020304" pitchFamily="18" charset="0"/>
              </a:rPr>
              <a:t> for 378 samples, but generating fractals</a:t>
            </a:r>
          </a:p>
          <a:p>
            <a:pPr>
              <a:lnSpc>
                <a:spcPct val="107000"/>
              </a:lnSpc>
              <a:spcAft>
                <a:spcPts val="800"/>
              </a:spcAft>
            </a:pPr>
            <a:r>
              <a:rPr lang="en-US" sz="1600" b="1" u="sng" kern="100" dirty="0">
                <a:effectLst/>
                <a:latin typeface="Calibri" panose="020F0502020204030204" pitchFamily="34" charset="0"/>
                <a:ea typeface="Calibri" panose="020F0502020204030204" pitchFamily="34" charset="0"/>
                <a:cs typeface="Times New Roman" panose="02020603050405020304" pitchFamily="18" charset="0"/>
              </a:rPr>
              <a:t> in for cycles still produces</a:t>
            </a:r>
          </a:p>
          <a:p>
            <a:pPr>
              <a:lnSpc>
                <a:spcPct val="107000"/>
              </a:lnSpc>
              <a:spcAft>
                <a:spcPts val="800"/>
              </a:spcAft>
            </a:pPr>
            <a:r>
              <a:rPr lang="en-US" sz="1600" b="1" u="sng" kern="100" dirty="0">
                <a:effectLst/>
                <a:latin typeface="Calibri" panose="020F0502020204030204" pitchFamily="34" charset="0"/>
                <a:ea typeface="Calibri" panose="020F0502020204030204" pitchFamily="34" charset="0"/>
                <a:cs typeface="Times New Roman" panose="02020603050405020304" pitchFamily="18" charset="0"/>
              </a:rPr>
              <a:t> a few same shapes</a:t>
            </a:r>
            <a:endParaRPr lang="en-US" sz="1600" dirty="0"/>
          </a:p>
          <a:p>
            <a:r>
              <a:rPr lang="en-US" dirty="0"/>
              <a:t>-translation is not productive</a:t>
            </a:r>
          </a:p>
        </p:txBody>
      </p:sp>
      <p:sp>
        <p:nvSpPr>
          <p:cNvPr id="11" name="Šípka: zahnutá nahor 10">
            <a:extLst>
              <a:ext uri="{FF2B5EF4-FFF2-40B4-BE49-F238E27FC236}">
                <a16:creationId xmlns:a16="http://schemas.microsoft.com/office/drawing/2014/main" id="{5780BE97-50FF-D124-C45B-DE5C50F870E5}"/>
              </a:ext>
            </a:extLst>
          </p:cNvPr>
          <p:cNvSpPr/>
          <p:nvPr/>
        </p:nvSpPr>
        <p:spPr>
          <a:xfrm rot="5400000">
            <a:off x="3544321" y="3789899"/>
            <a:ext cx="635330" cy="40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Šípka: zahnutá nahor 11">
            <a:extLst>
              <a:ext uri="{FF2B5EF4-FFF2-40B4-BE49-F238E27FC236}">
                <a16:creationId xmlns:a16="http://schemas.microsoft.com/office/drawing/2014/main" id="{1E773464-9551-C679-8499-AE9A678E3916}"/>
              </a:ext>
            </a:extLst>
          </p:cNvPr>
          <p:cNvSpPr/>
          <p:nvPr/>
        </p:nvSpPr>
        <p:spPr>
          <a:xfrm rot="5400000">
            <a:off x="3523316" y="-23432"/>
            <a:ext cx="635330" cy="40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Šípka: zahnutá nahor 12">
            <a:extLst>
              <a:ext uri="{FF2B5EF4-FFF2-40B4-BE49-F238E27FC236}">
                <a16:creationId xmlns:a16="http://schemas.microsoft.com/office/drawing/2014/main" id="{B11346F6-8323-A2C5-6EF4-A8A4B622777A}"/>
              </a:ext>
            </a:extLst>
          </p:cNvPr>
          <p:cNvSpPr/>
          <p:nvPr/>
        </p:nvSpPr>
        <p:spPr>
          <a:xfrm rot="5400000">
            <a:off x="3834996" y="667988"/>
            <a:ext cx="635330" cy="409699"/>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5" name="Rovná spojnica 14">
            <a:extLst>
              <a:ext uri="{FF2B5EF4-FFF2-40B4-BE49-F238E27FC236}">
                <a16:creationId xmlns:a16="http://schemas.microsoft.com/office/drawing/2014/main" id="{BA6E30E7-4D9C-F94D-4D73-6E2CBA17840C}"/>
              </a:ext>
            </a:extLst>
          </p:cNvPr>
          <p:cNvCxnSpPr/>
          <p:nvPr/>
        </p:nvCxnSpPr>
        <p:spPr>
          <a:xfrm>
            <a:off x="3699167" y="169225"/>
            <a:ext cx="0" cy="5599215"/>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8" name="BlokTextu 17">
            <a:extLst>
              <a:ext uri="{FF2B5EF4-FFF2-40B4-BE49-F238E27FC236}">
                <a16:creationId xmlns:a16="http://schemas.microsoft.com/office/drawing/2014/main" id="{8B509A7C-266C-C3EA-DD3B-03A863620A33}"/>
              </a:ext>
            </a:extLst>
          </p:cNvPr>
          <p:cNvSpPr txBox="1"/>
          <p:nvPr/>
        </p:nvSpPr>
        <p:spPr>
          <a:xfrm>
            <a:off x="1050966" y="4324898"/>
            <a:ext cx="1984839" cy="400110"/>
          </a:xfrm>
          <a:prstGeom prst="rect">
            <a:avLst/>
          </a:prstGeom>
          <a:noFill/>
        </p:spPr>
        <p:txBody>
          <a:bodyPr wrap="none" rtlCol="0">
            <a:spAutoFit/>
          </a:bodyPr>
          <a:lstStyle/>
          <a:p>
            <a:r>
              <a:rPr lang="en-US" sz="2000" i="1" dirty="0"/>
              <a:t>still </a:t>
            </a:r>
            <a:r>
              <a:rPr lang="en-US" sz="2000" i="1" dirty="0" err="1"/>
              <a:t>compilable</a:t>
            </a:r>
            <a:endParaRPr lang="en-US" sz="2000" i="1" dirty="0"/>
          </a:p>
        </p:txBody>
      </p:sp>
    </p:spTree>
    <p:extLst>
      <p:ext uri="{BB962C8B-B14F-4D97-AF65-F5344CB8AC3E}">
        <p14:creationId xmlns:p14="http://schemas.microsoft.com/office/powerpoint/2010/main" val="3738950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FDD00933-B088-9C5A-365B-937F75DD09E5}"/>
              </a:ext>
            </a:extLst>
          </p:cNvPr>
          <p:cNvPicPr>
            <a:picLocks noChangeAspect="1"/>
          </p:cNvPicPr>
          <p:nvPr/>
        </p:nvPicPr>
        <p:blipFill rotWithShape="1">
          <a:blip r:embed="rId3">
            <a:extLst>
              <a:ext uri="{28A0092B-C50C-407E-A947-70E740481C1C}">
                <a14:useLocalDpi xmlns:a14="http://schemas.microsoft.com/office/drawing/2010/main" val="0"/>
              </a:ext>
            </a:extLst>
          </a:blip>
          <a:srcRect l="25881" t="15377" r="55169" b="41248"/>
          <a:stretch/>
        </p:blipFill>
        <p:spPr>
          <a:xfrm>
            <a:off x="165715" y="525804"/>
            <a:ext cx="2828607" cy="4188569"/>
          </a:xfrm>
          <a:prstGeom prst="rect">
            <a:avLst/>
          </a:prstGeom>
        </p:spPr>
      </p:pic>
      <p:cxnSp>
        <p:nvCxnSpPr>
          <p:cNvPr id="6" name="Rovná spojnica 5">
            <a:extLst>
              <a:ext uri="{FF2B5EF4-FFF2-40B4-BE49-F238E27FC236}">
                <a16:creationId xmlns:a16="http://schemas.microsoft.com/office/drawing/2014/main" id="{2DC5723F-5D0A-3CC6-B964-17FD33A6E6DF}"/>
              </a:ext>
            </a:extLst>
          </p:cNvPr>
          <p:cNvCxnSpPr>
            <a:cxnSpLocks/>
          </p:cNvCxnSpPr>
          <p:nvPr/>
        </p:nvCxnSpPr>
        <p:spPr>
          <a:xfrm>
            <a:off x="-77192" y="2476005"/>
            <a:ext cx="3354779" cy="0"/>
          </a:xfrm>
          <a:prstGeom prst="line">
            <a:avLst/>
          </a:prstGeom>
          <a:ln w="76200">
            <a:solidFill>
              <a:srgbClr val="F03F2B"/>
            </a:solidFill>
            <a:prstDash val="lgDash"/>
          </a:ln>
        </p:spPr>
        <p:style>
          <a:lnRef idx="1">
            <a:schemeClr val="accent1"/>
          </a:lnRef>
          <a:fillRef idx="0">
            <a:schemeClr val="accent1"/>
          </a:fillRef>
          <a:effectRef idx="0">
            <a:schemeClr val="accent1"/>
          </a:effectRef>
          <a:fontRef idx="minor">
            <a:schemeClr val="tx1"/>
          </a:fontRef>
        </p:style>
      </p:cxnSp>
      <p:pic>
        <p:nvPicPr>
          <p:cNvPr id="21" name="Obrázok 20">
            <a:extLst>
              <a:ext uri="{FF2B5EF4-FFF2-40B4-BE49-F238E27FC236}">
                <a16:creationId xmlns:a16="http://schemas.microsoft.com/office/drawing/2014/main" id="{13F712DF-FA8E-6C2C-4D06-2438652586A0}"/>
              </a:ext>
            </a:extLst>
          </p:cNvPr>
          <p:cNvPicPr>
            <a:picLocks noChangeAspect="1"/>
          </p:cNvPicPr>
          <p:nvPr/>
        </p:nvPicPr>
        <p:blipFill>
          <a:blip r:embed="rId4"/>
          <a:stretch>
            <a:fillRect/>
          </a:stretch>
        </p:blipFill>
        <p:spPr>
          <a:xfrm>
            <a:off x="3740189" y="237506"/>
            <a:ext cx="8286096" cy="6858000"/>
          </a:xfrm>
          <a:prstGeom prst="rect">
            <a:avLst/>
          </a:prstGeom>
        </p:spPr>
      </p:pic>
      <p:sp>
        <p:nvSpPr>
          <p:cNvPr id="22" name="Ovál 21">
            <a:extLst>
              <a:ext uri="{FF2B5EF4-FFF2-40B4-BE49-F238E27FC236}">
                <a16:creationId xmlns:a16="http://schemas.microsoft.com/office/drawing/2014/main" id="{F8F641F8-84DE-66D8-0773-8C819C37A2B6}"/>
              </a:ext>
            </a:extLst>
          </p:cNvPr>
          <p:cNvSpPr/>
          <p:nvPr/>
        </p:nvSpPr>
        <p:spPr>
          <a:xfrm>
            <a:off x="3947700" y="64633"/>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3" name="Ovál 22">
            <a:extLst>
              <a:ext uri="{FF2B5EF4-FFF2-40B4-BE49-F238E27FC236}">
                <a16:creationId xmlns:a16="http://schemas.microsoft.com/office/drawing/2014/main" id="{3828EA27-F1B2-BB83-68D1-918F4C5DF15F}"/>
              </a:ext>
            </a:extLst>
          </p:cNvPr>
          <p:cNvSpPr/>
          <p:nvPr/>
        </p:nvSpPr>
        <p:spPr>
          <a:xfrm>
            <a:off x="4396983" y="656420"/>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4" name="Ovál 23">
            <a:extLst>
              <a:ext uri="{FF2B5EF4-FFF2-40B4-BE49-F238E27FC236}">
                <a16:creationId xmlns:a16="http://schemas.microsoft.com/office/drawing/2014/main" id="{FB7B7CC2-1BC7-1356-F84B-D77FF8FABC24}"/>
              </a:ext>
            </a:extLst>
          </p:cNvPr>
          <p:cNvSpPr/>
          <p:nvPr/>
        </p:nvSpPr>
        <p:spPr>
          <a:xfrm>
            <a:off x="3980466" y="3807339"/>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5" name="Šípka: zahnutá nahor 24">
            <a:extLst>
              <a:ext uri="{FF2B5EF4-FFF2-40B4-BE49-F238E27FC236}">
                <a16:creationId xmlns:a16="http://schemas.microsoft.com/office/drawing/2014/main" id="{8D0E41DD-465F-97B2-BC87-A39241F025D7}"/>
              </a:ext>
            </a:extLst>
          </p:cNvPr>
          <p:cNvSpPr/>
          <p:nvPr/>
        </p:nvSpPr>
        <p:spPr>
          <a:xfrm rot="5400000">
            <a:off x="3372126" y="3789899"/>
            <a:ext cx="635330" cy="40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6" name="Šípka: zahnutá nahor 25">
            <a:extLst>
              <a:ext uri="{FF2B5EF4-FFF2-40B4-BE49-F238E27FC236}">
                <a16:creationId xmlns:a16="http://schemas.microsoft.com/office/drawing/2014/main" id="{7162819B-34E8-B74B-3482-AC6D4A0720DA}"/>
              </a:ext>
            </a:extLst>
          </p:cNvPr>
          <p:cNvSpPr/>
          <p:nvPr/>
        </p:nvSpPr>
        <p:spPr>
          <a:xfrm rot="5400000">
            <a:off x="3345182" y="-23432"/>
            <a:ext cx="635330" cy="40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7" name="Šípka: zahnutá nahor 26">
            <a:extLst>
              <a:ext uri="{FF2B5EF4-FFF2-40B4-BE49-F238E27FC236}">
                <a16:creationId xmlns:a16="http://schemas.microsoft.com/office/drawing/2014/main" id="{3F60767D-D067-9DA5-F439-A6A20954F3DC}"/>
              </a:ext>
            </a:extLst>
          </p:cNvPr>
          <p:cNvSpPr/>
          <p:nvPr/>
        </p:nvSpPr>
        <p:spPr>
          <a:xfrm rot="5400000">
            <a:off x="3662801" y="667988"/>
            <a:ext cx="635330" cy="409699"/>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sk-SK"/>
          </a:p>
        </p:txBody>
      </p:sp>
      <p:cxnSp>
        <p:nvCxnSpPr>
          <p:cNvPr id="28" name="Rovná spojnica 27">
            <a:extLst>
              <a:ext uri="{FF2B5EF4-FFF2-40B4-BE49-F238E27FC236}">
                <a16:creationId xmlns:a16="http://schemas.microsoft.com/office/drawing/2014/main" id="{7B17B03A-7108-E203-14F3-6057CE65AAD8}"/>
              </a:ext>
            </a:extLst>
          </p:cNvPr>
          <p:cNvCxnSpPr/>
          <p:nvPr/>
        </p:nvCxnSpPr>
        <p:spPr>
          <a:xfrm>
            <a:off x="3526972" y="169225"/>
            <a:ext cx="0" cy="5599215"/>
          </a:xfrm>
          <a:prstGeom prst="line">
            <a:avLst/>
          </a:prstGeom>
          <a:ln w="38100">
            <a:solidFill>
              <a:srgbClr val="F03F2B"/>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4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dátum 3">
            <a:extLst>
              <a:ext uri="{FF2B5EF4-FFF2-40B4-BE49-F238E27FC236}">
                <a16:creationId xmlns:a16="http://schemas.microsoft.com/office/drawing/2014/main" id="{D5C59D05-05C5-156B-0737-E6E70E9C190D}"/>
              </a:ext>
            </a:extLst>
          </p:cNvPr>
          <p:cNvSpPr>
            <a:spLocks noGrp="1"/>
          </p:cNvSpPr>
          <p:nvPr>
            <p:ph type="dt" sz="half" idx="10"/>
          </p:nvPr>
        </p:nvSpPr>
        <p:spPr/>
        <p:txBody>
          <a:bodyPr/>
          <a:lstStyle/>
          <a:p>
            <a:pPr rtl="0"/>
            <a:fld id="{00CA74D9-753D-452E-9D17-5DEDD13B9F67}" type="datetime1">
              <a:rPr lang="sk-SK" smtClean="0"/>
              <a:t>18. 6. 2023</a:t>
            </a:fld>
            <a:endParaRPr lang="en-US" dirty="0"/>
          </a:p>
        </p:txBody>
      </p:sp>
      <p:pic>
        <p:nvPicPr>
          <p:cNvPr id="5" name="Obrázok 4">
            <a:extLst>
              <a:ext uri="{FF2B5EF4-FFF2-40B4-BE49-F238E27FC236}">
                <a16:creationId xmlns:a16="http://schemas.microsoft.com/office/drawing/2014/main" id="{C2021A26-B124-DE51-7F0A-B915B46256AA}"/>
              </a:ext>
            </a:extLst>
          </p:cNvPr>
          <p:cNvPicPr>
            <a:picLocks noChangeAspect="1"/>
          </p:cNvPicPr>
          <p:nvPr/>
        </p:nvPicPr>
        <p:blipFill rotWithShape="1">
          <a:blip r:embed="rId3">
            <a:extLst>
              <a:ext uri="{28A0092B-C50C-407E-A947-70E740481C1C}">
                <a14:useLocalDpi xmlns:a14="http://schemas.microsoft.com/office/drawing/2010/main" val="0"/>
              </a:ext>
            </a:extLst>
          </a:blip>
          <a:srcRect r="55169" b="41248"/>
          <a:stretch/>
        </p:blipFill>
        <p:spPr>
          <a:xfrm>
            <a:off x="4708473" y="1089533"/>
            <a:ext cx="6691621" cy="5673465"/>
          </a:xfrm>
          <a:prstGeom prst="rect">
            <a:avLst/>
          </a:prstGeom>
        </p:spPr>
      </p:pic>
      <p:sp>
        <p:nvSpPr>
          <p:cNvPr id="6" name="Nadpis 1">
            <a:extLst>
              <a:ext uri="{FF2B5EF4-FFF2-40B4-BE49-F238E27FC236}">
                <a16:creationId xmlns:a16="http://schemas.microsoft.com/office/drawing/2014/main" id="{F2671AB5-6C54-448F-D6A0-F178E3E884A5}"/>
              </a:ext>
            </a:extLst>
          </p:cNvPr>
          <p:cNvSpPr txBox="1">
            <a:spLocks/>
          </p:cNvSpPr>
          <p:nvPr/>
        </p:nvSpPr>
        <p:spPr>
          <a:xfrm>
            <a:off x="410139" y="360218"/>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t>Creating tree</a:t>
            </a:r>
            <a:br>
              <a:rPr lang="en-US" sz="5400" b="1" dirty="0"/>
            </a:br>
            <a:r>
              <a:rPr lang="en-US" sz="5400" b="1" dirty="0"/>
              <a:t>from these </a:t>
            </a:r>
            <a:br>
              <a:rPr lang="en-US" sz="5400" b="1" dirty="0"/>
            </a:br>
            <a:r>
              <a:rPr lang="en-US" sz="5400" b="1" dirty="0"/>
              <a:t>points</a:t>
            </a:r>
            <a:endParaRPr lang="sk-SK" sz="5400" b="1" dirty="0"/>
          </a:p>
        </p:txBody>
      </p:sp>
      <p:sp>
        <p:nvSpPr>
          <p:cNvPr id="7" name="Zástupný objekt pre obsah 2">
            <a:extLst>
              <a:ext uri="{FF2B5EF4-FFF2-40B4-BE49-F238E27FC236}">
                <a16:creationId xmlns:a16="http://schemas.microsoft.com/office/drawing/2014/main" id="{AF65F062-EBFC-A990-46C7-D3A346369F38}"/>
              </a:ext>
            </a:extLst>
          </p:cNvPr>
          <p:cNvSpPr txBox="1">
            <a:spLocks/>
          </p:cNvSpPr>
          <p:nvPr/>
        </p:nvSpPr>
        <p:spPr>
          <a:xfrm>
            <a:off x="1247350" y="2977227"/>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4000" b="1"/>
              <a:t>//~{}</a:t>
            </a:r>
            <a:endParaRPr lang="sk-SK" sz="4000" b="1" dirty="0"/>
          </a:p>
        </p:txBody>
      </p:sp>
    </p:spTree>
    <p:extLst>
      <p:ext uri="{BB962C8B-B14F-4D97-AF65-F5344CB8AC3E}">
        <p14:creationId xmlns:p14="http://schemas.microsoft.com/office/powerpoint/2010/main" val="63358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dátum 3">
            <a:extLst>
              <a:ext uri="{FF2B5EF4-FFF2-40B4-BE49-F238E27FC236}">
                <a16:creationId xmlns:a16="http://schemas.microsoft.com/office/drawing/2014/main" id="{20ADB345-4879-09DE-F7EC-2BBE855D8426}"/>
              </a:ext>
            </a:extLst>
          </p:cNvPr>
          <p:cNvSpPr>
            <a:spLocks noGrp="1"/>
          </p:cNvSpPr>
          <p:nvPr>
            <p:ph type="dt" sz="half" idx="10"/>
          </p:nvPr>
        </p:nvSpPr>
        <p:spPr/>
        <p:txBody>
          <a:bodyPr/>
          <a:lstStyle/>
          <a:p>
            <a:pPr rtl="0"/>
            <a:fld id="{00CA74D9-753D-452E-9D17-5DEDD13B9F67}" type="datetime1">
              <a:rPr lang="sk-SK" smtClean="0"/>
              <a:t>18. 6. 2023</a:t>
            </a:fld>
            <a:endParaRPr lang="en-US" dirty="0"/>
          </a:p>
        </p:txBody>
      </p:sp>
      <p:pic>
        <p:nvPicPr>
          <p:cNvPr id="5" name="Obrázok 4">
            <a:extLst>
              <a:ext uri="{FF2B5EF4-FFF2-40B4-BE49-F238E27FC236}">
                <a16:creationId xmlns:a16="http://schemas.microsoft.com/office/drawing/2014/main" id="{EE487504-B4AF-E642-2C1E-44EA834CCA93}"/>
              </a:ext>
            </a:extLst>
          </p:cNvPr>
          <p:cNvPicPr>
            <a:picLocks noChangeAspect="1"/>
          </p:cNvPicPr>
          <p:nvPr/>
        </p:nvPicPr>
        <p:blipFill rotWithShape="1">
          <a:blip r:embed="rId3">
            <a:extLst>
              <a:ext uri="{28A0092B-C50C-407E-A947-70E740481C1C}">
                <a14:useLocalDpi xmlns:a14="http://schemas.microsoft.com/office/drawing/2010/main" val="0"/>
              </a:ext>
            </a:extLst>
          </a:blip>
          <a:srcRect l="44662" b="52537"/>
          <a:stretch/>
        </p:blipFill>
        <p:spPr>
          <a:xfrm>
            <a:off x="3032220" y="1781950"/>
            <a:ext cx="9159780" cy="5082639"/>
          </a:xfrm>
          <a:prstGeom prst="rect">
            <a:avLst/>
          </a:prstGeom>
        </p:spPr>
      </p:pic>
      <p:pic>
        <p:nvPicPr>
          <p:cNvPr id="6" name="Obrázok 5">
            <a:extLst>
              <a:ext uri="{FF2B5EF4-FFF2-40B4-BE49-F238E27FC236}">
                <a16:creationId xmlns:a16="http://schemas.microsoft.com/office/drawing/2014/main" id="{5A09B798-4009-3CAF-91EA-257A652B8499}"/>
              </a:ext>
            </a:extLst>
          </p:cNvPr>
          <p:cNvPicPr>
            <a:picLocks noChangeAspect="1"/>
          </p:cNvPicPr>
          <p:nvPr/>
        </p:nvPicPr>
        <p:blipFill rotWithShape="1">
          <a:blip r:embed="rId3">
            <a:extLst>
              <a:ext uri="{28A0092B-C50C-407E-A947-70E740481C1C}">
                <a14:useLocalDpi xmlns:a14="http://schemas.microsoft.com/office/drawing/2010/main" val="0"/>
              </a:ext>
            </a:extLst>
          </a:blip>
          <a:srcRect r="55169" b="41248"/>
          <a:stretch/>
        </p:blipFill>
        <p:spPr>
          <a:xfrm>
            <a:off x="0" y="283005"/>
            <a:ext cx="3258865" cy="2763016"/>
          </a:xfrm>
          <a:prstGeom prst="rect">
            <a:avLst/>
          </a:prstGeom>
        </p:spPr>
      </p:pic>
    </p:spTree>
    <p:extLst>
      <p:ext uri="{BB962C8B-B14F-4D97-AF65-F5344CB8AC3E}">
        <p14:creationId xmlns:p14="http://schemas.microsoft.com/office/powerpoint/2010/main" val="180681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dátum 3">
            <a:extLst>
              <a:ext uri="{FF2B5EF4-FFF2-40B4-BE49-F238E27FC236}">
                <a16:creationId xmlns:a16="http://schemas.microsoft.com/office/drawing/2014/main" id="{71A10917-3D7A-9E09-DFC1-9CAE0AF570A3}"/>
              </a:ext>
            </a:extLst>
          </p:cNvPr>
          <p:cNvSpPr>
            <a:spLocks noGrp="1"/>
          </p:cNvSpPr>
          <p:nvPr>
            <p:ph type="dt" sz="half" idx="10"/>
          </p:nvPr>
        </p:nvSpPr>
        <p:spPr/>
        <p:txBody>
          <a:bodyPr/>
          <a:lstStyle/>
          <a:p>
            <a:pPr rtl="0"/>
            <a:fld id="{00CA74D9-753D-452E-9D17-5DEDD13B9F67}" type="datetime1">
              <a:rPr lang="sk-SK" smtClean="0"/>
              <a:t>18. 6. 2023</a:t>
            </a:fld>
            <a:endParaRPr lang="en-US" dirty="0"/>
          </a:p>
        </p:txBody>
      </p:sp>
      <p:pic>
        <p:nvPicPr>
          <p:cNvPr id="5" name="Obrázok 4">
            <a:extLst>
              <a:ext uri="{FF2B5EF4-FFF2-40B4-BE49-F238E27FC236}">
                <a16:creationId xmlns:a16="http://schemas.microsoft.com/office/drawing/2014/main" id="{D23030F9-13A8-1E47-348F-A9C385FD340E}"/>
              </a:ext>
            </a:extLst>
          </p:cNvPr>
          <p:cNvPicPr>
            <a:picLocks noChangeAspect="1"/>
          </p:cNvPicPr>
          <p:nvPr/>
        </p:nvPicPr>
        <p:blipFill rotWithShape="1">
          <a:blip r:embed="rId3">
            <a:extLst>
              <a:ext uri="{28A0092B-C50C-407E-A947-70E740481C1C}">
                <a14:useLocalDpi xmlns:a14="http://schemas.microsoft.com/office/drawing/2010/main" val="0"/>
              </a:ext>
            </a:extLst>
          </a:blip>
          <a:srcRect l="44662" b="52537"/>
          <a:stretch/>
        </p:blipFill>
        <p:spPr>
          <a:xfrm>
            <a:off x="213725" y="101933"/>
            <a:ext cx="4529030" cy="2513098"/>
          </a:xfrm>
          <a:prstGeom prst="rect">
            <a:avLst/>
          </a:prstGeom>
        </p:spPr>
      </p:pic>
      <p:pic>
        <p:nvPicPr>
          <p:cNvPr id="6" name="Obrázok 5">
            <a:extLst>
              <a:ext uri="{FF2B5EF4-FFF2-40B4-BE49-F238E27FC236}">
                <a16:creationId xmlns:a16="http://schemas.microsoft.com/office/drawing/2014/main" id="{90955CB9-5E49-9B4E-574C-0AB4B092827A}"/>
              </a:ext>
            </a:extLst>
          </p:cNvPr>
          <p:cNvPicPr>
            <a:picLocks noChangeAspect="1"/>
          </p:cNvPicPr>
          <p:nvPr/>
        </p:nvPicPr>
        <p:blipFill rotWithShape="1">
          <a:blip r:embed="rId3">
            <a:extLst>
              <a:ext uri="{28A0092B-C50C-407E-A947-70E740481C1C}">
                <a14:useLocalDpi xmlns:a14="http://schemas.microsoft.com/office/drawing/2010/main" val="0"/>
              </a:ext>
            </a:extLst>
          </a:blip>
          <a:srcRect t="50155"/>
          <a:stretch/>
        </p:blipFill>
        <p:spPr>
          <a:xfrm>
            <a:off x="267164" y="2900038"/>
            <a:ext cx="11784158" cy="3800105"/>
          </a:xfrm>
          <a:prstGeom prst="rect">
            <a:avLst/>
          </a:prstGeom>
        </p:spPr>
      </p:pic>
    </p:spTree>
    <p:extLst>
      <p:ext uri="{BB962C8B-B14F-4D97-AF65-F5344CB8AC3E}">
        <p14:creationId xmlns:p14="http://schemas.microsoft.com/office/powerpoint/2010/main" val="266206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9BC5722-7492-25A9-2983-A6CCB03BC498}"/>
              </a:ext>
            </a:extLst>
          </p:cNvPr>
          <p:cNvSpPr>
            <a:spLocks noGrp="1"/>
          </p:cNvSpPr>
          <p:nvPr>
            <p:ph type="title"/>
          </p:nvPr>
        </p:nvSpPr>
        <p:spPr>
          <a:xfrm>
            <a:off x="1797666" y="2013197"/>
            <a:ext cx="8596668" cy="1320800"/>
          </a:xfrm>
        </p:spPr>
        <p:txBody>
          <a:bodyPr>
            <a:noAutofit/>
          </a:bodyPr>
          <a:lstStyle/>
          <a:p>
            <a:r>
              <a:rPr lang="en-US" sz="6600" b="1" dirty="0"/>
              <a:t>Creating the best representations</a:t>
            </a:r>
          </a:p>
        </p:txBody>
      </p:sp>
      <p:sp>
        <p:nvSpPr>
          <p:cNvPr id="5" name="BlokTextu 4">
            <a:extLst>
              <a:ext uri="{FF2B5EF4-FFF2-40B4-BE49-F238E27FC236}">
                <a16:creationId xmlns:a16="http://schemas.microsoft.com/office/drawing/2014/main" id="{C3BA4A3D-3680-9BA5-F794-2331ACDF48F2}"/>
              </a:ext>
            </a:extLst>
          </p:cNvPr>
          <p:cNvSpPr txBox="1"/>
          <p:nvPr/>
        </p:nvSpPr>
        <p:spPr>
          <a:xfrm flipH="1">
            <a:off x="3679567" y="4269179"/>
            <a:ext cx="5820692" cy="646331"/>
          </a:xfrm>
          <a:prstGeom prst="rect">
            <a:avLst/>
          </a:prstGeom>
          <a:noFill/>
        </p:spPr>
        <p:txBody>
          <a:bodyPr wrap="square" rtlCol="0">
            <a:spAutoFit/>
          </a:bodyPr>
          <a:lstStyle/>
          <a:p>
            <a:r>
              <a:rPr lang="en-US" dirty="0"/>
              <a:t>... according to the given requirements for model construction and evaluation of aesthetics ...</a:t>
            </a:r>
          </a:p>
        </p:txBody>
      </p:sp>
    </p:spTree>
    <p:extLst>
      <p:ext uri="{BB962C8B-B14F-4D97-AF65-F5344CB8AC3E}">
        <p14:creationId xmlns:p14="http://schemas.microsoft.com/office/powerpoint/2010/main" val="2750943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ok 5">
            <a:extLst>
              <a:ext uri="{FF2B5EF4-FFF2-40B4-BE49-F238E27FC236}">
                <a16:creationId xmlns:a16="http://schemas.microsoft.com/office/drawing/2014/main" id="{328306F9-B693-7CB8-00F8-7B621E350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 y="0"/>
            <a:ext cx="11430000" cy="6858000"/>
          </a:xfrm>
          <a:prstGeom prst="rect">
            <a:avLst/>
          </a:prstGeom>
        </p:spPr>
      </p:pic>
      <p:sp>
        <p:nvSpPr>
          <p:cNvPr id="7" name="Dvojitá vlna 6">
            <a:extLst>
              <a:ext uri="{FF2B5EF4-FFF2-40B4-BE49-F238E27FC236}">
                <a16:creationId xmlns:a16="http://schemas.microsoft.com/office/drawing/2014/main" id="{0B133376-FABB-54B2-0F28-33F3BBCF68BC}"/>
              </a:ext>
            </a:extLst>
          </p:cNvPr>
          <p:cNvSpPr/>
          <p:nvPr/>
        </p:nvSpPr>
        <p:spPr>
          <a:xfrm>
            <a:off x="7475520" y="2933207"/>
            <a:ext cx="4720441" cy="2727896"/>
          </a:xfrm>
          <a:prstGeom prst="doubleWav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k-SK" dirty="0">
              <a:solidFill>
                <a:schemeClr val="bg1">
                  <a:lumMod val="85000"/>
                </a:schemeClr>
              </a:solidFill>
            </a:endParaRPr>
          </a:p>
        </p:txBody>
      </p:sp>
      <p:sp>
        <p:nvSpPr>
          <p:cNvPr id="2" name="Nadpis 1">
            <a:extLst>
              <a:ext uri="{FF2B5EF4-FFF2-40B4-BE49-F238E27FC236}">
                <a16:creationId xmlns:a16="http://schemas.microsoft.com/office/drawing/2014/main" id="{2BAB6E66-7619-8BB0-75F5-86805E6D1B10}"/>
              </a:ext>
            </a:extLst>
          </p:cNvPr>
          <p:cNvSpPr>
            <a:spLocks noGrp="1"/>
          </p:cNvSpPr>
          <p:nvPr>
            <p:ph type="title"/>
          </p:nvPr>
        </p:nvSpPr>
        <p:spPr>
          <a:xfrm>
            <a:off x="7893666" y="3338826"/>
            <a:ext cx="8596668" cy="1320800"/>
          </a:xfrm>
        </p:spPr>
        <p:txBody>
          <a:bodyPr>
            <a:normAutofit fontScale="90000"/>
          </a:bodyPr>
          <a:lstStyle/>
          <a:p>
            <a:r>
              <a:rPr lang="en-US" sz="6000" b="1" dirty="0"/>
              <a:t>Raster </a:t>
            </a:r>
            <a:br>
              <a:rPr lang="en-US" sz="6000" b="1" dirty="0"/>
            </a:br>
            <a:r>
              <a:rPr lang="en-US" sz="6000" b="1" dirty="0"/>
              <a:t>screenshots</a:t>
            </a:r>
          </a:p>
        </p:txBody>
      </p:sp>
    </p:spTree>
    <p:extLst>
      <p:ext uri="{BB962C8B-B14F-4D97-AF65-F5344CB8AC3E}">
        <p14:creationId xmlns:p14="http://schemas.microsoft.com/office/powerpoint/2010/main" val="320383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ázok 11">
            <a:extLst>
              <a:ext uri="{FF2B5EF4-FFF2-40B4-BE49-F238E27FC236}">
                <a16:creationId xmlns:a16="http://schemas.microsoft.com/office/drawing/2014/main" id="{F8F50AC9-6400-495C-0F6D-C024B78EF9B8}"/>
              </a:ext>
            </a:extLst>
          </p:cNvPr>
          <p:cNvPicPr>
            <a:picLocks noChangeAspect="1"/>
          </p:cNvPicPr>
          <p:nvPr/>
        </p:nvPicPr>
        <p:blipFill>
          <a:blip r:embed="rId3"/>
          <a:stretch>
            <a:fillRect/>
          </a:stretch>
        </p:blipFill>
        <p:spPr>
          <a:xfrm rot="2164727">
            <a:off x="7485348" y="29688"/>
            <a:ext cx="3793053" cy="3276318"/>
          </a:xfrm>
          <a:prstGeom prst="rect">
            <a:avLst/>
          </a:prstGeom>
        </p:spPr>
      </p:pic>
      <p:sp>
        <p:nvSpPr>
          <p:cNvPr id="2" name="Nadpis 1">
            <a:extLst>
              <a:ext uri="{FF2B5EF4-FFF2-40B4-BE49-F238E27FC236}">
                <a16:creationId xmlns:a16="http://schemas.microsoft.com/office/drawing/2014/main" id="{D7F0A6B7-B590-0900-C7EB-23F6D248BC60}"/>
              </a:ext>
            </a:extLst>
          </p:cNvPr>
          <p:cNvSpPr>
            <a:spLocks noGrp="1"/>
          </p:cNvSpPr>
          <p:nvPr>
            <p:ph type="title"/>
          </p:nvPr>
        </p:nvSpPr>
        <p:spPr>
          <a:xfrm>
            <a:off x="392326" y="211172"/>
            <a:ext cx="8596668" cy="1320800"/>
          </a:xfrm>
        </p:spPr>
        <p:txBody>
          <a:bodyPr>
            <a:noAutofit/>
          </a:bodyPr>
          <a:lstStyle/>
          <a:p>
            <a:r>
              <a:rPr lang="en-US" sz="4800" b="1"/>
              <a:t>Graph data – nodes and								 connections</a:t>
            </a:r>
          </a:p>
        </p:txBody>
      </p:sp>
      <p:pic>
        <p:nvPicPr>
          <p:cNvPr id="6" name="Zástupný objekt pre obsah 5">
            <a:extLst>
              <a:ext uri="{FF2B5EF4-FFF2-40B4-BE49-F238E27FC236}">
                <a16:creationId xmlns:a16="http://schemas.microsoft.com/office/drawing/2014/main" id="{0CEDD71B-486F-77CC-DE77-259EC5EF42C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504" y="2954376"/>
            <a:ext cx="10473140" cy="3803951"/>
          </a:xfrm>
        </p:spPr>
      </p:pic>
      <p:pic>
        <p:nvPicPr>
          <p:cNvPr id="8" name="Obrázok 7">
            <a:extLst>
              <a:ext uri="{FF2B5EF4-FFF2-40B4-BE49-F238E27FC236}">
                <a16:creationId xmlns:a16="http://schemas.microsoft.com/office/drawing/2014/main" id="{0217C0D3-E928-6442-20C0-F6D393FE9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981" y="2616747"/>
            <a:ext cx="1555830" cy="4165814"/>
          </a:xfrm>
          <a:prstGeom prst="rect">
            <a:avLst/>
          </a:prstGeom>
        </p:spPr>
      </p:pic>
      <p:pic>
        <p:nvPicPr>
          <p:cNvPr id="14" name="Obrázok 13">
            <a:extLst>
              <a:ext uri="{FF2B5EF4-FFF2-40B4-BE49-F238E27FC236}">
                <a16:creationId xmlns:a16="http://schemas.microsoft.com/office/drawing/2014/main" id="{4420A0D5-6AD3-2B56-0CDE-E0C0F0BE1675}"/>
              </a:ext>
            </a:extLst>
          </p:cNvPr>
          <p:cNvPicPr>
            <a:picLocks noChangeAspect="1"/>
          </p:cNvPicPr>
          <p:nvPr/>
        </p:nvPicPr>
        <p:blipFill>
          <a:blip r:embed="rId6"/>
          <a:stretch>
            <a:fillRect/>
          </a:stretch>
        </p:blipFill>
        <p:spPr>
          <a:xfrm>
            <a:off x="349376" y="1183825"/>
            <a:ext cx="1909569" cy="1665794"/>
          </a:xfrm>
          <a:prstGeom prst="rect">
            <a:avLst/>
          </a:prstGeom>
        </p:spPr>
      </p:pic>
      <p:sp>
        <p:nvSpPr>
          <p:cNvPr id="15" name="BlokTextu 14">
            <a:extLst>
              <a:ext uri="{FF2B5EF4-FFF2-40B4-BE49-F238E27FC236}">
                <a16:creationId xmlns:a16="http://schemas.microsoft.com/office/drawing/2014/main" id="{C2F4E30B-3AD9-C657-9C3C-396F4E5312A1}"/>
              </a:ext>
            </a:extLst>
          </p:cNvPr>
          <p:cNvSpPr txBox="1"/>
          <p:nvPr/>
        </p:nvSpPr>
        <p:spPr>
          <a:xfrm>
            <a:off x="2235342" y="2360828"/>
            <a:ext cx="1592103" cy="369332"/>
          </a:xfrm>
          <a:prstGeom prst="rect">
            <a:avLst/>
          </a:prstGeom>
          <a:noFill/>
        </p:spPr>
        <p:txBody>
          <a:bodyPr wrap="none" rtlCol="0">
            <a:spAutoFit/>
          </a:bodyPr>
          <a:lstStyle/>
          <a:p>
            <a:r>
              <a:rPr lang="en-US" b="1" dirty="0">
                <a:solidFill>
                  <a:srgbClr val="00B050"/>
                </a:solidFill>
              </a:rPr>
              <a:t>One instance</a:t>
            </a:r>
            <a:endParaRPr lang="sk-SK" b="1" dirty="0">
              <a:solidFill>
                <a:srgbClr val="00B050"/>
              </a:solidFill>
            </a:endParaRPr>
          </a:p>
        </p:txBody>
      </p:sp>
      <p:sp>
        <p:nvSpPr>
          <p:cNvPr id="16" name="BlokTextu 15">
            <a:extLst>
              <a:ext uri="{FF2B5EF4-FFF2-40B4-BE49-F238E27FC236}">
                <a16:creationId xmlns:a16="http://schemas.microsoft.com/office/drawing/2014/main" id="{5433CF00-F520-9E8F-01AF-E80B2EE19AF9}"/>
              </a:ext>
            </a:extLst>
          </p:cNvPr>
          <p:cNvSpPr txBox="1"/>
          <p:nvPr/>
        </p:nvSpPr>
        <p:spPr>
          <a:xfrm>
            <a:off x="5820557" y="2141546"/>
            <a:ext cx="1936749" cy="646331"/>
          </a:xfrm>
          <a:prstGeom prst="rect">
            <a:avLst/>
          </a:prstGeom>
          <a:noFill/>
        </p:spPr>
        <p:txBody>
          <a:bodyPr wrap="none" rtlCol="0">
            <a:spAutoFit/>
          </a:bodyPr>
          <a:lstStyle/>
          <a:p>
            <a:r>
              <a:rPr lang="en-US" b="1" dirty="0">
                <a:solidFill>
                  <a:srgbClr val="00B050"/>
                </a:solidFill>
              </a:rPr>
              <a:t>Aggregation </a:t>
            </a:r>
            <a:endParaRPr lang="sk-SK" b="1" dirty="0">
              <a:solidFill>
                <a:srgbClr val="00B050"/>
              </a:solidFill>
            </a:endParaRPr>
          </a:p>
          <a:p>
            <a:r>
              <a:rPr lang="sk-SK" b="1" dirty="0">
                <a:solidFill>
                  <a:srgbClr val="00B050"/>
                </a:solidFill>
              </a:rPr>
              <a:t>	</a:t>
            </a:r>
            <a:r>
              <a:rPr lang="en-US" b="1" dirty="0">
                <a:solidFill>
                  <a:srgbClr val="00B050"/>
                </a:solidFill>
              </a:rPr>
              <a:t>of instances</a:t>
            </a:r>
            <a:endParaRPr lang="sk-SK" b="1" dirty="0">
              <a:solidFill>
                <a:srgbClr val="00B050"/>
              </a:solidFill>
            </a:endParaRPr>
          </a:p>
        </p:txBody>
      </p:sp>
    </p:spTree>
    <p:extLst>
      <p:ext uri="{BB962C8B-B14F-4D97-AF65-F5344CB8AC3E}">
        <p14:creationId xmlns:p14="http://schemas.microsoft.com/office/powerpoint/2010/main" val="3582457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281AB64-2782-FA49-5A61-CA2BFDB40582}"/>
              </a:ext>
            </a:extLst>
          </p:cNvPr>
          <p:cNvSpPr>
            <a:spLocks noGrp="1"/>
          </p:cNvSpPr>
          <p:nvPr>
            <p:ph type="title"/>
          </p:nvPr>
        </p:nvSpPr>
        <p:spPr/>
        <p:txBody>
          <a:bodyPr/>
          <a:lstStyle/>
          <a:p>
            <a:endParaRPr lang="sk-SK"/>
          </a:p>
        </p:txBody>
      </p:sp>
      <p:pic>
        <p:nvPicPr>
          <p:cNvPr id="6" name="Zástupný objekt pre obsah 5">
            <a:extLst>
              <a:ext uri="{FF2B5EF4-FFF2-40B4-BE49-F238E27FC236}">
                <a16:creationId xmlns:a16="http://schemas.microsoft.com/office/drawing/2014/main" id="{21EBFE2F-1DA7-2AE7-7929-95C65BA5AF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9884" y="209275"/>
            <a:ext cx="10496048" cy="6439450"/>
          </a:xfrm>
        </p:spPr>
      </p:pic>
    </p:spTree>
    <p:extLst>
      <p:ext uri="{BB962C8B-B14F-4D97-AF65-F5344CB8AC3E}">
        <p14:creationId xmlns:p14="http://schemas.microsoft.com/office/powerpoint/2010/main" val="949595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1">
            <a:extLst>
              <a:ext uri="{FF2B5EF4-FFF2-40B4-BE49-F238E27FC236}">
                <a16:creationId xmlns:a16="http://schemas.microsoft.com/office/drawing/2014/main" id="{D377255B-88B2-2BA4-67ED-751D61FBA1C4}"/>
              </a:ext>
            </a:extLst>
          </p:cNvPr>
          <p:cNvSpPr>
            <a:spLocks noGrp="1"/>
          </p:cNvSpPr>
          <p:nvPr>
            <p:ph type="title"/>
          </p:nvPr>
        </p:nvSpPr>
        <p:spPr>
          <a:xfrm>
            <a:off x="565047" y="205839"/>
            <a:ext cx="9707108" cy="1320800"/>
          </a:xfrm>
        </p:spPr>
        <p:txBody>
          <a:bodyPr>
            <a:noAutofit/>
          </a:bodyPr>
          <a:lstStyle/>
          <a:p>
            <a:r>
              <a:rPr lang="en-US" sz="4800" b="1" dirty="0"/>
              <a:t>Semi-structured data – 							variable dependencies</a:t>
            </a:r>
          </a:p>
        </p:txBody>
      </p:sp>
      <p:sp>
        <p:nvSpPr>
          <p:cNvPr id="6" name="BlokTextu 5">
            <a:extLst>
              <a:ext uri="{FF2B5EF4-FFF2-40B4-BE49-F238E27FC236}">
                <a16:creationId xmlns:a16="http://schemas.microsoft.com/office/drawing/2014/main" id="{4F79D4E1-52C9-957D-0DE0-916153CBB65A}"/>
              </a:ext>
            </a:extLst>
          </p:cNvPr>
          <p:cNvSpPr txBox="1"/>
          <p:nvPr/>
        </p:nvSpPr>
        <p:spPr>
          <a:xfrm>
            <a:off x="4260924" y="1780431"/>
            <a:ext cx="5379999" cy="369332"/>
          </a:xfrm>
          <a:prstGeom prst="rect">
            <a:avLst/>
          </a:prstGeom>
          <a:noFill/>
        </p:spPr>
        <p:txBody>
          <a:bodyPr wrap="none" rtlCol="0">
            <a:spAutoFit/>
          </a:bodyPr>
          <a:lstStyle/>
          <a:p>
            <a:r>
              <a:rPr lang="en-US" dirty="0"/>
              <a:t>recursion depth as reusability of the components:</a:t>
            </a:r>
          </a:p>
        </p:txBody>
      </p:sp>
      <p:pic>
        <p:nvPicPr>
          <p:cNvPr id="8" name="Obrázok 7">
            <a:extLst>
              <a:ext uri="{FF2B5EF4-FFF2-40B4-BE49-F238E27FC236}">
                <a16:creationId xmlns:a16="http://schemas.microsoft.com/office/drawing/2014/main" id="{38E7AFEF-30F5-F537-D674-601305DE3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63" y="2772888"/>
            <a:ext cx="7194354" cy="3792372"/>
          </a:xfrm>
          <a:prstGeom prst="rect">
            <a:avLst/>
          </a:prstGeom>
        </p:spPr>
      </p:pic>
      <p:pic>
        <p:nvPicPr>
          <p:cNvPr id="10" name="Obrázok 9">
            <a:extLst>
              <a:ext uri="{FF2B5EF4-FFF2-40B4-BE49-F238E27FC236}">
                <a16:creationId xmlns:a16="http://schemas.microsoft.com/office/drawing/2014/main" id="{43F155E2-3418-7DBB-A1F7-36A888F72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510" y="2358449"/>
            <a:ext cx="4660827" cy="4366370"/>
          </a:xfrm>
          <a:prstGeom prst="rect">
            <a:avLst/>
          </a:prstGeom>
        </p:spPr>
      </p:pic>
    </p:spTree>
    <p:extLst>
      <p:ext uri="{BB962C8B-B14F-4D97-AF65-F5344CB8AC3E}">
        <p14:creationId xmlns:p14="http://schemas.microsoft.com/office/powerpoint/2010/main" val="33888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1680127-1706-91B7-E804-B187B78EBB48}"/>
              </a:ext>
            </a:extLst>
          </p:cNvPr>
          <p:cNvSpPr>
            <a:spLocks noGrp="1"/>
          </p:cNvSpPr>
          <p:nvPr>
            <p:ph type="title"/>
          </p:nvPr>
        </p:nvSpPr>
        <p:spPr>
          <a:xfrm>
            <a:off x="183577" y="211973"/>
            <a:ext cx="9146604" cy="879050"/>
          </a:xfrm>
        </p:spPr>
        <p:txBody>
          <a:bodyPr>
            <a:normAutofit/>
          </a:bodyPr>
          <a:lstStyle/>
          <a:p>
            <a:r>
              <a:rPr lang="en-US" sz="4800" b="1" dirty="0"/>
              <a:t>Software product lines</a:t>
            </a:r>
            <a:endParaRPr lang="en-US" sz="2700" b="1" dirty="0"/>
          </a:p>
        </p:txBody>
      </p:sp>
      <p:sp>
        <p:nvSpPr>
          <p:cNvPr id="3" name="Zástupný objekt pre obsah 2">
            <a:extLst>
              <a:ext uri="{FF2B5EF4-FFF2-40B4-BE49-F238E27FC236}">
                <a16:creationId xmlns:a16="http://schemas.microsoft.com/office/drawing/2014/main" id="{1F82E751-D296-52A8-CE24-89FCEC2BBCAE}"/>
              </a:ext>
            </a:extLst>
          </p:cNvPr>
          <p:cNvSpPr>
            <a:spLocks noGrp="1"/>
          </p:cNvSpPr>
          <p:nvPr>
            <p:ph idx="1"/>
          </p:nvPr>
        </p:nvSpPr>
        <p:spPr>
          <a:xfrm>
            <a:off x="186289" y="1137282"/>
            <a:ext cx="8596668" cy="5567206"/>
          </a:xfrm>
        </p:spPr>
        <p:txBody>
          <a:bodyPr>
            <a:normAutofit fontScale="92500" lnSpcReduction="20000"/>
          </a:bodyPr>
          <a:lstStyle/>
          <a:p>
            <a:r>
              <a:rPr lang="en-US" dirty="0"/>
              <a:t>- well-established form of reuse for given domain</a:t>
            </a:r>
          </a:p>
          <a:p>
            <a:pPr lvl="1"/>
            <a:r>
              <a:rPr lang="en-US" dirty="0"/>
              <a:t>Code, tests, architectural design and other assets</a:t>
            </a:r>
          </a:p>
          <a:p>
            <a:r>
              <a:rPr lang="en-US" dirty="0"/>
              <a:t>- cheaper way of creating products                                                                 according to the customer needs (user model)</a:t>
            </a:r>
          </a:p>
          <a:p>
            <a:r>
              <a:rPr lang="en-US" dirty="0"/>
              <a:t>to enable reuse in large [Nakagawa et al. 2011]</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additive integration of software parts (symmetric AOP)</a:t>
            </a:r>
          </a:p>
          <a:p>
            <a:r>
              <a:rPr lang="en-US" dirty="0"/>
              <a:t>- problematic features are incorporated                                                                        without workarounds, redundancies, tangled, scattered code</a:t>
            </a:r>
          </a:p>
          <a:p>
            <a:endParaRPr lang="en-US" dirty="0"/>
          </a:p>
        </p:txBody>
      </p:sp>
      <p:sp>
        <p:nvSpPr>
          <p:cNvPr id="4" name="BlokTextu 3">
            <a:extLst>
              <a:ext uri="{FF2B5EF4-FFF2-40B4-BE49-F238E27FC236}">
                <a16:creationId xmlns:a16="http://schemas.microsoft.com/office/drawing/2014/main" id="{2348CA78-3371-176C-2FA8-A580029C7D77}"/>
              </a:ext>
            </a:extLst>
          </p:cNvPr>
          <p:cNvSpPr txBox="1"/>
          <p:nvPr/>
        </p:nvSpPr>
        <p:spPr>
          <a:xfrm>
            <a:off x="166211" y="4571321"/>
            <a:ext cx="4984057" cy="1077218"/>
          </a:xfrm>
          <a:prstGeom prst="rect">
            <a:avLst/>
          </a:prstGeom>
          <a:noFill/>
        </p:spPr>
        <p:txBody>
          <a:bodyPr wrap="none" rtlCol="0">
            <a:spAutoFit/>
          </a:bodyPr>
          <a:lstStyle/>
          <a:p>
            <a:r>
              <a:rPr lang="en-US" sz="3200" dirty="0">
                <a:solidFill>
                  <a:srgbClr val="FF0000"/>
                </a:solidFill>
              </a:rPr>
              <a:t>Aspect-oriented software </a:t>
            </a:r>
          </a:p>
          <a:p>
            <a:r>
              <a:rPr lang="en-US" sz="3200" dirty="0">
                <a:solidFill>
                  <a:srgbClr val="FF0000"/>
                </a:solidFill>
              </a:rPr>
              <a:t>product lines</a:t>
            </a:r>
          </a:p>
        </p:txBody>
      </p:sp>
      <p:pic>
        <p:nvPicPr>
          <p:cNvPr id="6" name="Obrázok 5">
            <a:extLst>
              <a:ext uri="{FF2B5EF4-FFF2-40B4-BE49-F238E27FC236}">
                <a16:creationId xmlns:a16="http://schemas.microsoft.com/office/drawing/2014/main" id="{B260CD38-F462-D5B2-8AAC-A0CEDADE40AE}"/>
              </a:ext>
            </a:extLst>
          </p:cNvPr>
          <p:cNvPicPr>
            <a:picLocks noChangeAspect="1"/>
          </p:cNvPicPr>
          <p:nvPr/>
        </p:nvPicPr>
        <p:blipFill>
          <a:blip r:embed="rId3"/>
          <a:stretch>
            <a:fillRect/>
          </a:stretch>
        </p:blipFill>
        <p:spPr>
          <a:xfrm>
            <a:off x="6285264" y="1411771"/>
            <a:ext cx="5438710" cy="3687141"/>
          </a:xfrm>
          <a:prstGeom prst="rect">
            <a:avLst/>
          </a:prstGeom>
        </p:spPr>
      </p:pic>
      <p:sp>
        <p:nvSpPr>
          <p:cNvPr id="7" name="BlokTextu 6">
            <a:extLst>
              <a:ext uri="{FF2B5EF4-FFF2-40B4-BE49-F238E27FC236}">
                <a16:creationId xmlns:a16="http://schemas.microsoft.com/office/drawing/2014/main" id="{DB93E954-0D49-DBDF-B2D8-054F4808E60A}"/>
              </a:ext>
            </a:extLst>
          </p:cNvPr>
          <p:cNvSpPr txBox="1"/>
          <p:nvPr/>
        </p:nvSpPr>
        <p:spPr>
          <a:xfrm>
            <a:off x="7991702" y="5929862"/>
            <a:ext cx="5317242" cy="830997"/>
          </a:xfrm>
          <a:prstGeom prst="rect">
            <a:avLst/>
          </a:prstGeom>
          <a:noFill/>
        </p:spPr>
        <p:txBody>
          <a:bodyPr wrap="square" rtlCol="0">
            <a:spAutoFit/>
          </a:bodyPr>
          <a:lstStyle/>
          <a:p>
            <a:r>
              <a:rPr lang="en-US" sz="1200" b="0" i="1" dirty="0">
                <a:solidFill>
                  <a:srgbClr val="000000"/>
                </a:solidFill>
                <a:effectLst/>
                <a:latin typeface="Times New Roman" panose="02020603050405020304" pitchFamily="18" charset="0"/>
              </a:rPr>
              <a:t>Software product lines and domain engineering:</a:t>
            </a:r>
          </a:p>
          <a:p>
            <a:r>
              <a:rPr lang="en-US" sz="1200" b="0" i="0" dirty="0">
                <a:solidFill>
                  <a:srgbClr val="000000"/>
                </a:solidFill>
                <a:effectLst/>
                <a:latin typeface="Times New Roman" panose="02020603050405020304" pitchFamily="18" charset="0"/>
              </a:rPr>
              <a:t> K. Czarnecki. </a:t>
            </a:r>
            <a:r>
              <a:rPr lang="en-US" sz="1200" b="0" i="0" dirty="0">
                <a:effectLst/>
                <a:latin typeface="Times New Roman" panose="02020603050405020304" pitchFamily="18" charset="0"/>
                <a:hlinkClick r:id="" action="ppaction://noaction">
                  <a:extLst>
                    <a:ext uri="{A12FA001-AC4F-418D-AE19-62706E023703}">
                      <ahyp:hlinkClr xmlns:ahyp="http://schemas.microsoft.com/office/drawing/2018/hyperlinkcolor" val="tx"/>
                    </a:ext>
                  </a:extLst>
                </a:hlinkClick>
              </a:rPr>
              <a:t>Generative Programming: Principles and Techniques </a:t>
            </a:r>
          </a:p>
          <a:p>
            <a:r>
              <a:rPr lang="en-US" sz="1200" b="0" i="0" dirty="0">
                <a:effectLst/>
                <a:latin typeface="Times New Roman" panose="02020603050405020304" pitchFamily="18" charset="0"/>
                <a:hlinkClick r:id="" action="ppaction://noaction">
                  <a:extLst>
                    <a:ext uri="{A12FA001-AC4F-418D-AE19-62706E023703}">
                      <ahyp:hlinkClr xmlns:ahyp="http://schemas.microsoft.com/office/drawing/2018/hyperlinkcolor" val="tx"/>
                    </a:ext>
                  </a:extLst>
                </a:hlinkClick>
              </a:rPr>
              <a:t>of Software Engineering Based on Automated Configuration and</a:t>
            </a:r>
          </a:p>
          <a:p>
            <a:r>
              <a:rPr lang="en-US" sz="1200" b="0" i="0" dirty="0">
                <a:effectLst/>
                <a:latin typeface="Times New Roman" panose="02020603050405020304" pitchFamily="18" charset="0"/>
                <a:hlinkClick r:id="" action="ppaction://noaction">
                  <a:extLst>
                    <a:ext uri="{A12FA001-AC4F-418D-AE19-62706E023703}">
                      <ahyp:hlinkClr xmlns:ahyp="http://schemas.microsoft.com/office/drawing/2018/hyperlinkcolor" val="tx"/>
                    </a:ext>
                  </a:extLst>
                </a:hlinkClick>
              </a:rPr>
              <a:t> Fragment-Based Component Models</a:t>
            </a:r>
            <a:r>
              <a:rPr lang="en-US" sz="1200" b="0" i="0" dirty="0">
                <a:solidFill>
                  <a:srgbClr val="3FCDE7"/>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a:t>
            </a:r>
            <a:r>
              <a:rPr lang="en-US" sz="1200" b="0" i="0" dirty="0">
                <a:solidFill>
                  <a:srgbClr val="000000"/>
                </a:solidFill>
                <a:effectLst/>
                <a:latin typeface="Times New Roman" panose="02020603050405020304" pitchFamily="18" charset="0"/>
              </a:rPr>
              <a:t> Ph.D. Thesis,</a:t>
            </a:r>
            <a:endParaRPr lang="en-US" sz="1200" dirty="0"/>
          </a:p>
        </p:txBody>
      </p:sp>
      <p:sp>
        <p:nvSpPr>
          <p:cNvPr id="8" name="BlokTextu 7">
            <a:extLst>
              <a:ext uri="{FF2B5EF4-FFF2-40B4-BE49-F238E27FC236}">
                <a16:creationId xmlns:a16="http://schemas.microsoft.com/office/drawing/2014/main" id="{D9703D91-0688-3517-70E4-CEFE26DDB9DF}"/>
              </a:ext>
            </a:extLst>
          </p:cNvPr>
          <p:cNvSpPr txBox="1"/>
          <p:nvPr/>
        </p:nvSpPr>
        <p:spPr>
          <a:xfrm>
            <a:off x="17117" y="2709813"/>
            <a:ext cx="3158196" cy="646331"/>
          </a:xfrm>
          <a:prstGeom prst="rect">
            <a:avLst/>
          </a:prstGeom>
          <a:noFill/>
        </p:spPr>
        <p:txBody>
          <a:bodyPr wrap="square" rtlCol="0">
            <a:spAutoFit/>
          </a:bodyPr>
          <a:lstStyle/>
          <a:p>
            <a:r>
              <a:rPr lang="en-US" b="1" i="1" dirty="0">
                <a:solidFill>
                  <a:srgbClr val="FFC000"/>
                </a:solidFill>
              </a:rPr>
              <a:t>Not repeating domain analysis for each product </a:t>
            </a:r>
          </a:p>
        </p:txBody>
      </p:sp>
      <p:sp>
        <p:nvSpPr>
          <p:cNvPr id="9" name="BlokTextu 8">
            <a:extLst>
              <a:ext uri="{FF2B5EF4-FFF2-40B4-BE49-F238E27FC236}">
                <a16:creationId xmlns:a16="http://schemas.microsoft.com/office/drawing/2014/main" id="{9E54BFA0-E182-E05F-C4E8-0F91FF5ACD3B}"/>
              </a:ext>
            </a:extLst>
          </p:cNvPr>
          <p:cNvSpPr txBox="1"/>
          <p:nvPr/>
        </p:nvSpPr>
        <p:spPr>
          <a:xfrm>
            <a:off x="1636465" y="3402020"/>
            <a:ext cx="2981072" cy="954107"/>
          </a:xfrm>
          <a:prstGeom prst="rect">
            <a:avLst/>
          </a:prstGeom>
          <a:noFill/>
        </p:spPr>
        <p:txBody>
          <a:bodyPr wrap="none" rtlCol="0">
            <a:spAutoFit/>
          </a:bodyPr>
          <a:lstStyle/>
          <a:p>
            <a:r>
              <a:rPr lang="en-US" sz="2800" b="1" dirty="0">
                <a:solidFill>
                  <a:srgbClr val="C00000"/>
                </a:solidFill>
              </a:rPr>
              <a:t>Products in </a:t>
            </a:r>
          </a:p>
          <a:p>
            <a:r>
              <a:rPr lang="en-US" sz="2800" b="1" dirty="0">
                <a:solidFill>
                  <a:srgbClr val="C00000"/>
                </a:solidFill>
              </a:rPr>
              <a:t>Product Families</a:t>
            </a:r>
          </a:p>
        </p:txBody>
      </p:sp>
      <p:sp>
        <p:nvSpPr>
          <p:cNvPr id="10" name="Šípka: doprava 9">
            <a:extLst>
              <a:ext uri="{FF2B5EF4-FFF2-40B4-BE49-F238E27FC236}">
                <a16:creationId xmlns:a16="http://schemas.microsoft.com/office/drawing/2014/main" id="{338EE8B8-C67C-F4F0-7A2D-5532484C15EB}"/>
              </a:ext>
            </a:extLst>
          </p:cNvPr>
          <p:cNvSpPr/>
          <p:nvPr/>
        </p:nvSpPr>
        <p:spPr>
          <a:xfrm rot="20437752">
            <a:off x="3880172" y="2954679"/>
            <a:ext cx="2599263" cy="232720"/>
          </a:xfrm>
          <a:prstGeom prst="rightArrow">
            <a:avLst>
              <a:gd name="adj1" fmla="val 50000"/>
              <a:gd name="adj2" fmla="val 463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BlokTextu 10">
            <a:extLst>
              <a:ext uri="{FF2B5EF4-FFF2-40B4-BE49-F238E27FC236}">
                <a16:creationId xmlns:a16="http://schemas.microsoft.com/office/drawing/2014/main" id="{58857743-8AA9-F6DD-679A-F6D10469E439}"/>
              </a:ext>
            </a:extLst>
          </p:cNvPr>
          <p:cNvSpPr txBox="1"/>
          <p:nvPr/>
        </p:nvSpPr>
        <p:spPr>
          <a:xfrm rot="20872135">
            <a:off x="4128055" y="2609766"/>
            <a:ext cx="1824538" cy="369332"/>
          </a:xfrm>
          <a:prstGeom prst="rect">
            <a:avLst/>
          </a:prstGeom>
          <a:noFill/>
        </p:spPr>
        <p:txBody>
          <a:bodyPr wrap="none" rtlCol="0">
            <a:spAutoFit/>
          </a:bodyPr>
          <a:lstStyle/>
          <a:p>
            <a:r>
              <a:rPr lang="en-US" dirty="0"/>
              <a:t>Evolve in stages</a:t>
            </a:r>
          </a:p>
        </p:txBody>
      </p:sp>
      <p:sp>
        <p:nvSpPr>
          <p:cNvPr id="12" name="Šípka: doprava 11">
            <a:extLst>
              <a:ext uri="{FF2B5EF4-FFF2-40B4-BE49-F238E27FC236}">
                <a16:creationId xmlns:a16="http://schemas.microsoft.com/office/drawing/2014/main" id="{404272CB-4018-8EE0-8772-7E22950089B6}"/>
              </a:ext>
            </a:extLst>
          </p:cNvPr>
          <p:cNvSpPr/>
          <p:nvPr/>
        </p:nvSpPr>
        <p:spPr>
          <a:xfrm rot="241159">
            <a:off x="4643620" y="3893730"/>
            <a:ext cx="1712163" cy="231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kTextu 12">
            <a:extLst>
              <a:ext uri="{FF2B5EF4-FFF2-40B4-BE49-F238E27FC236}">
                <a16:creationId xmlns:a16="http://schemas.microsoft.com/office/drawing/2014/main" id="{7957147C-F1D3-839C-4F08-8EA0F849F321}"/>
              </a:ext>
            </a:extLst>
          </p:cNvPr>
          <p:cNvSpPr txBox="1"/>
          <p:nvPr/>
        </p:nvSpPr>
        <p:spPr>
          <a:xfrm>
            <a:off x="4733190" y="4085975"/>
            <a:ext cx="1237839" cy="369332"/>
          </a:xfrm>
          <a:prstGeom prst="rect">
            <a:avLst/>
          </a:prstGeom>
          <a:noFill/>
        </p:spPr>
        <p:txBody>
          <a:bodyPr wrap="none" rtlCol="0">
            <a:spAutoFit/>
          </a:bodyPr>
          <a:lstStyle/>
          <a:p>
            <a:r>
              <a:rPr lang="en-US" dirty="0"/>
              <a:t>Derived in</a:t>
            </a:r>
          </a:p>
        </p:txBody>
      </p:sp>
      <p:sp>
        <p:nvSpPr>
          <p:cNvPr id="14" name="BlokTextu 13">
            <a:extLst>
              <a:ext uri="{FF2B5EF4-FFF2-40B4-BE49-F238E27FC236}">
                <a16:creationId xmlns:a16="http://schemas.microsoft.com/office/drawing/2014/main" id="{80CAB49A-D7F1-FAB0-131D-26F16977164A}"/>
              </a:ext>
            </a:extLst>
          </p:cNvPr>
          <p:cNvSpPr txBox="1"/>
          <p:nvPr/>
        </p:nvSpPr>
        <p:spPr>
          <a:xfrm>
            <a:off x="6855760" y="897207"/>
            <a:ext cx="5257337" cy="646331"/>
          </a:xfrm>
          <a:prstGeom prst="rect">
            <a:avLst/>
          </a:prstGeom>
          <a:noFill/>
        </p:spPr>
        <p:txBody>
          <a:bodyPr wrap="none" rtlCol="0">
            <a:spAutoFit/>
          </a:bodyPr>
          <a:lstStyle/>
          <a:p>
            <a:r>
              <a:rPr lang="en-US" dirty="0"/>
              <a:t>Development of components - </a:t>
            </a:r>
            <a:r>
              <a:rPr lang="en-US" sz="3600" b="1" dirty="0"/>
              <a:t>For</a:t>
            </a:r>
            <a:r>
              <a:rPr lang="en-US" sz="3200" b="1" dirty="0"/>
              <a:t> reuse</a:t>
            </a:r>
          </a:p>
        </p:txBody>
      </p:sp>
      <p:sp>
        <p:nvSpPr>
          <p:cNvPr id="15" name="BlokTextu 14">
            <a:extLst>
              <a:ext uri="{FF2B5EF4-FFF2-40B4-BE49-F238E27FC236}">
                <a16:creationId xmlns:a16="http://schemas.microsoft.com/office/drawing/2014/main" id="{90F97980-CC5A-542A-F896-762F7A4BE34B}"/>
              </a:ext>
            </a:extLst>
          </p:cNvPr>
          <p:cNvSpPr txBox="1"/>
          <p:nvPr/>
        </p:nvSpPr>
        <p:spPr>
          <a:xfrm>
            <a:off x="6361788" y="4973053"/>
            <a:ext cx="4769639" cy="646331"/>
          </a:xfrm>
          <a:prstGeom prst="rect">
            <a:avLst/>
          </a:prstGeom>
          <a:noFill/>
        </p:spPr>
        <p:txBody>
          <a:bodyPr wrap="none" rtlCol="0">
            <a:spAutoFit/>
          </a:bodyPr>
          <a:lstStyle/>
          <a:p>
            <a:r>
              <a:rPr lang="en-US" dirty="0"/>
              <a:t>Product instantiation - </a:t>
            </a:r>
            <a:r>
              <a:rPr lang="en-US" sz="3600" b="1" dirty="0"/>
              <a:t>With</a:t>
            </a:r>
            <a:r>
              <a:rPr lang="en-US" sz="3200" b="1" dirty="0"/>
              <a:t> reuse</a:t>
            </a:r>
          </a:p>
        </p:txBody>
      </p:sp>
      <p:sp>
        <p:nvSpPr>
          <p:cNvPr id="16" name="BlokTextu 15">
            <a:extLst>
              <a:ext uri="{FF2B5EF4-FFF2-40B4-BE49-F238E27FC236}">
                <a16:creationId xmlns:a16="http://schemas.microsoft.com/office/drawing/2014/main" id="{114D3751-8381-848E-8752-50CF7E230463}"/>
              </a:ext>
            </a:extLst>
          </p:cNvPr>
          <p:cNvSpPr txBox="1"/>
          <p:nvPr/>
        </p:nvSpPr>
        <p:spPr>
          <a:xfrm>
            <a:off x="6855760" y="257568"/>
            <a:ext cx="3573414" cy="830997"/>
          </a:xfrm>
          <a:prstGeom prst="rect">
            <a:avLst/>
          </a:prstGeom>
          <a:noFill/>
        </p:spPr>
        <p:txBody>
          <a:bodyPr wrap="none" rtlCol="0">
            <a:spAutoFit/>
          </a:bodyPr>
          <a:lstStyle/>
          <a:p>
            <a:r>
              <a:rPr lang="en-US" sz="2400" dirty="0">
                <a:solidFill>
                  <a:srgbClr val="00B050"/>
                </a:solidFill>
              </a:rPr>
              <a:t>NEEDS </a:t>
            </a:r>
            <a:r>
              <a:rPr lang="en-US" sz="2400" b="1" dirty="0">
                <a:solidFill>
                  <a:srgbClr val="00B050"/>
                </a:solidFill>
              </a:rPr>
              <a:t>DECOMPOSITION </a:t>
            </a:r>
          </a:p>
          <a:p>
            <a:r>
              <a:rPr lang="en-US" sz="2400" dirty="0">
                <a:solidFill>
                  <a:srgbClr val="00B050"/>
                </a:solidFill>
              </a:rPr>
              <a:t>AND</a:t>
            </a:r>
            <a:r>
              <a:rPr lang="en-US" sz="2400" b="1" dirty="0">
                <a:solidFill>
                  <a:srgbClr val="00B050"/>
                </a:solidFill>
              </a:rPr>
              <a:t> GENERALIZATION</a:t>
            </a:r>
          </a:p>
        </p:txBody>
      </p:sp>
      <p:sp>
        <p:nvSpPr>
          <p:cNvPr id="17" name="BlokTextu 16">
            <a:extLst>
              <a:ext uri="{FF2B5EF4-FFF2-40B4-BE49-F238E27FC236}">
                <a16:creationId xmlns:a16="http://schemas.microsoft.com/office/drawing/2014/main" id="{B7A45D7E-AD6A-117C-1A00-53B5AA3A3BD8}"/>
              </a:ext>
            </a:extLst>
          </p:cNvPr>
          <p:cNvSpPr txBox="1"/>
          <p:nvPr/>
        </p:nvSpPr>
        <p:spPr>
          <a:xfrm>
            <a:off x="6261407" y="5568484"/>
            <a:ext cx="5617222" cy="830997"/>
          </a:xfrm>
          <a:prstGeom prst="rect">
            <a:avLst/>
          </a:prstGeom>
          <a:noFill/>
        </p:spPr>
        <p:txBody>
          <a:bodyPr wrap="square" rtlCol="0">
            <a:spAutoFit/>
          </a:bodyPr>
          <a:lstStyle/>
          <a:p>
            <a:r>
              <a:rPr lang="en-US" sz="2400" dirty="0">
                <a:solidFill>
                  <a:srgbClr val="00B050"/>
                </a:solidFill>
              </a:rPr>
              <a:t>TRANSFORMATION </a:t>
            </a:r>
            <a:r>
              <a:rPr lang="en-US" sz="2400" b="1" dirty="0">
                <a:solidFill>
                  <a:srgbClr val="00B050"/>
                </a:solidFill>
              </a:rPr>
              <a:t>TO REUSABLE </a:t>
            </a:r>
          </a:p>
          <a:p>
            <a:r>
              <a:rPr lang="en-US" sz="2400" dirty="0">
                <a:solidFill>
                  <a:srgbClr val="00B050"/>
                </a:solidFill>
              </a:rPr>
              <a:t>components</a:t>
            </a:r>
            <a:r>
              <a:rPr lang="en-US" sz="2400" b="1" dirty="0">
                <a:solidFill>
                  <a:srgbClr val="00B050"/>
                </a:solidFill>
              </a:rPr>
              <a:t> </a:t>
            </a:r>
          </a:p>
        </p:txBody>
      </p:sp>
      <p:sp>
        <p:nvSpPr>
          <p:cNvPr id="18" name="BlokTextu 17">
            <a:extLst>
              <a:ext uri="{FF2B5EF4-FFF2-40B4-BE49-F238E27FC236}">
                <a16:creationId xmlns:a16="http://schemas.microsoft.com/office/drawing/2014/main" id="{3989408F-49B5-32AE-7367-DDCBEFED6CA3}"/>
              </a:ext>
            </a:extLst>
          </p:cNvPr>
          <p:cNvSpPr txBox="1"/>
          <p:nvPr/>
        </p:nvSpPr>
        <p:spPr>
          <a:xfrm>
            <a:off x="10142256" y="566574"/>
            <a:ext cx="1736373" cy="523220"/>
          </a:xfrm>
          <a:prstGeom prst="rect">
            <a:avLst/>
          </a:prstGeom>
          <a:noFill/>
        </p:spPr>
        <p:txBody>
          <a:bodyPr wrap="none" rtlCol="0">
            <a:spAutoFit/>
          </a:bodyPr>
          <a:lstStyle/>
          <a:p>
            <a:r>
              <a:rPr lang="en-US" sz="1400" b="1" u="sng" dirty="0">
                <a:solidFill>
                  <a:srgbClr val="FFFF00"/>
                </a:solidFill>
              </a:rPr>
              <a:t>-to cover as much </a:t>
            </a:r>
          </a:p>
          <a:p>
            <a:r>
              <a:rPr lang="en-US" sz="1400" b="1" u="sng" dirty="0">
                <a:solidFill>
                  <a:srgbClr val="FFFF00"/>
                </a:solidFill>
              </a:rPr>
              <a:t>variation</a:t>
            </a:r>
          </a:p>
        </p:txBody>
      </p:sp>
      <p:sp>
        <p:nvSpPr>
          <p:cNvPr id="19" name="BlokTextu 18">
            <a:extLst>
              <a:ext uri="{FF2B5EF4-FFF2-40B4-BE49-F238E27FC236}">
                <a16:creationId xmlns:a16="http://schemas.microsoft.com/office/drawing/2014/main" id="{F37D5080-4373-F08B-7EEF-F4F9DC7304F6}"/>
              </a:ext>
            </a:extLst>
          </p:cNvPr>
          <p:cNvSpPr txBox="1"/>
          <p:nvPr/>
        </p:nvSpPr>
        <p:spPr>
          <a:xfrm>
            <a:off x="10347831" y="162694"/>
            <a:ext cx="2012859" cy="523220"/>
          </a:xfrm>
          <a:prstGeom prst="rect">
            <a:avLst/>
          </a:prstGeom>
          <a:noFill/>
        </p:spPr>
        <p:txBody>
          <a:bodyPr wrap="none" rtlCol="0">
            <a:spAutoFit/>
          </a:bodyPr>
          <a:lstStyle/>
          <a:p>
            <a:r>
              <a:rPr lang="en-US" sz="1400" b="1" u="sng" dirty="0">
                <a:solidFill>
                  <a:srgbClr val="FFFF00"/>
                </a:solidFill>
              </a:rPr>
              <a:t>-to separate common </a:t>
            </a:r>
          </a:p>
          <a:p>
            <a:r>
              <a:rPr lang="en-US" sz="1400" b="1" u="sng" dirty="0">
                <a:solidFill>
                  <a:srgbClr val="FFFF00"/>
                </a:solidFill>
              </a:rPr>
              <a:t>and variable</a:t>
            </a:r>
          </a:p>
        </p:txBody>
      </p:sp>
    </p:spTree>
    <p:extLst>
      <p:ext uri="{BB962C8B-B14F-4D97-AF65-F5344CB8AC3E}">
        <p14:creationId xmlns:p14="http://schemas.microsoft.com/office/powerpoint/2010/main" val="2979487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62B1A71-8110-A4BB-18D4-2145440DA9CC}"/>
              </a:ext>
            </a:extLst>
          </p:cNvPr>
          <p:cNvSpPr>
            <a:spLocks noGrp="1"/>
          </p:cNvSpPr>
          <p:nvPr>
            <p:ph type="title"/>
          </p:nvPr>
        </p:nvSpPr>
        <p:spPr>
          <a:xfrm>
            <a:off x="631326" y="285161"/>
            <a:ext cx="8596668" cy="1320800"/>
          </a:xfrm>
        </p:spPr>
        <p:txBody>
          <a:bodyPr>
            <a:normAutofit fontScale="90000"/>
          </a:bodyPr>
          <a:lstStyle/>
          <a:p>
            <a:r>
              <a:rPr lang="en-US" sz="6000" b="1" dirty="0"/>
              <a:t>Results after SPL </a:t>
            </a:r>
            <a:br>
              <a:rPr lang="en-US" sz="6000" b="1" dirty="0"/>
            </a:br>
            <a:r>
              <a:rPr lang="en-US" sz="6000" b="1" dirty="0"/>
              <a:t>creation</a:t>
            </a:r>
            <a:endParaRPr lang="en-US" b="1" dirty="0"/>
          </a:p>
        </p:txBody>
      </p:sp>
      <p:sp>
        <p:nvSpPr>
          <p:cNvPr id="4" name="BlokTextu 3">
            <a:extLst>
              <a:ext uri="{FF2B5EF4-FFF2-40B4-BE49-F238E27FC236}">
                <a16:creationId xmlns:a16="http://schemas.microsoft.com/office/drawing/2014/main" id="{1FE322CC-E0BA-ACE3-490C-DF671A95328D}"/>
              </a:ext>
            </a:extLst>
          </p:cNvPr>
          <p:cNvSpPr txBox="1"/>
          <p:nvPr/>
        </p:nvSpPr>
        <p:spPr>
          <a:xfrm>
            <a:off x="643615" y="2490672"/>
            <a:ext cx="6326412" cy="461665"/>
          </a:xfrm>
          <a:prstGeom prst="rect">
            <a:avLst/>
          </a:prstGeom>
          <a:noFill/>
        </p:spPr>
        <p:txBody>
          <a:bodyPr wrap="none" rtlCol="0">
            <a:spAutoFit/>
          </a:bodyPr>
          <a:lstStyle/>
          <a:p>
            <a:r>
              <a:rPr lang="en-US" sz="2400" b="1" dirty="0">
                <a:solidFill>
                  <a:srgbClr val="00B050"/>
                </a:solidFill>
              </a:rPr>
              <a:t>- THE RESULT SHOULD REMAIN A FRACTAL</a:t>
            </a:r>
          </a:p>
        </p:txBody>
      </p:sp>
      <p:sp>
        <p:nvSpPr>
          <p:cNvPr id="5" name="BlokTextu 4">
            <a:extLst>
              <a:ext uri="{FF2B5EF4-FFF2-40B4-BE49-F238E27FC236}">
                <a16:creationId xmlns:a16="http://schemas.microsoft.com/office/drawing/2014/main" id="{E765C2EC-FA6A-65FD-5C84-FEEDB539EC85}"/>
              </a:ext>
            </a:extLst>
          </p:cNvPr>
          <p:cNvSpPr txBox="1"/>
          <p:nvPr/>
        </p:nvSpPr>
        <p:spPr>
          <a:xfrm>
            <a:off x="643614" y="2952337"/>
            <a:ext cx="3699987" cy="461665"/>
          </a:xfrm>
          <a:prstGeom prst="rect">
            <a:avLst/>
          </a:prstGeom>
          <a:noFill/>
        </p:spPr>
        <p:txBody>
          <a:bodyPr wrap="none" rtlCol="0">
            <a:spAutoFit/>
          </a:bodyPr>
          <a:lstStyle/>
          <a:p>
            <a:r>
              <a:rPr lang="en-US" sz="2400" b="1" dirty="0">
                <a:solidFill>
                  <a:srgbClr val="00B050"/>
                </a:solidFill>
              </a:rPr>
              <a:t>- SYMMETRY IS THE BEST</a:t>
            </a:r>
          </a:p>
        </p:txBody>
      </p:sp>
      <p:sp>
        <p:nvSpPr>
          <p:cNvPr id="6" name="BlokTextu 5">
            <a:extLst>
              <a:ext uri="{FF2B5EF4-FFF2-40B4-BE49-F238E27FC236}">
                <a16:creationId xmlns:a16="http://schemas.microsoft.com/office/drawing/2014/main" id="{7C8987AE-1C65-D1CF-4849-E2B304C72FFE}"/>
              </a:ext>
            </a:extLst>
          </p:cNvPr>
          <p:cNvSpPr txBox="1"/>
          <p:nvPr/>
        </p:nvSpPr>
        <p:spPr>
          <a:xfrm>
            <a:off x="643614" y="3414002"/>
            <a:ext cx="6962740" cy="461665"/>
          </a:xfrm>
          <a:prstGeom prst="rect">
            <a:avLst/>
          </a:prstGeom>
          <a:noFill/>
        </p:spPr>
        <p:txBody>
          <a:bodyPr wrap="none" rtlCol="0">
            <a:spAutoFit/>
          </a:bodyPr>
          <a:lstStyle/>
          <a:p>
            <a:r>
              <a:rPr lang="en-US" sz="2400" b="1" dirty="0">
                <a:solidFill>
                  <a:srgbClr val="00B050"/>
                </a:solidFill>
              </a:rPr>
              <a:t>- ASYM</a:t>
            </a:r>
            <a:r>
              <a:rPr lang="sk-SK" sz="2400" b="1" dirty="0">
                <a:solidFill>
                  <a:srgbClr val="00B050"/>
                </a:solidFill>
              </a:rPr>
              <a:t>M</a:t>
            </a:r>
            <a:r>
              <a:rPr lang="en-US" sz="2400" b="1" dirty="0">
                <a:solidFill>
                  <a:srgbClr val="00B050"/>
                </a:solidFill>
              </a:rPr>
              <a:t>ETRY OFTEN DOES NOT LOOK SO GOOD</a:t>
            </a:r>
          </a:p>
        </p:txBody>
      </p:sp>
      <p:sp>
        <p:nvSpPr>
          <p:cNvPr id="7" name="BlokTextu 6">
            <a:extLst>
              <a:ext uri="{FF2B5EF4-FFF2-40B4-BE49-F238E27FC236}">
                <a16:creationId xmlns:a16="http://schemas.microsoft.com/office/drawing/2014/main" id="{B1B7F328-15A0-9D0D-3965-2A98A598BB1E}"/>
              </a:ext>
            </a:extLst>
          </p:cNvPr>
          <p:cNvSpPr txBox="1"/>
          <p:nvPr/>
        </p:nvSpPr>
        <p:spPr>
          <a:xfrm>
            <a:off x="643613" y="4484058"/>
            <a:ext cx="7462812" cy="830997"/>
          </a:xfrm>
          <a:prstGeom prst="rect">
            <a:avLst/>
          </a:prstGeom>
          <a:noFill/>
        </p:spPr>
        <p:txBody>
          <a:bodyPr wrap="none" rtlCol="0">
            <a:spAutoFit/>
          </a:bodyPr>
          <a:lstStyle/>
          <a:p>
            <a:r>
              <a:rPr lang="en-US" sz="2400" b="1" dirty="0">
                <a:solidFill>
                  <a:srgbClr val="00B050"/>
                </a:solidFill>
              </a:rPr>
              <a:t>- MAKING MORE INSTANCES OFTEN RESULTS </a:t>
            </a:r>
          </a:p>
          <a:p>
            <a:r>
              <a:rPr lang="en-US" sz="2400" b="1" dirty="0">
                <a:solidFill>
                  <a:srgbClr val="00B050"/>
                </a:solidFill>
              </a:rPr>
              <a:t>			IN CHAOS IN A FEW PLACES IN THE IMAGE</a:t>
            </a:r>
          </a:p>
        </p:txBody>
      </p:sp>
      <p:sp>
        <p:nvSpPr>
          <p:cNvPr id="8" name="BlokTextu 7">
            <a:extLst>
              <a:ext uri="{FF2B5EF4-FFF2-40B4-BE49-F238E27FC236}">
                <a16:creationId xmlns:a16="http://schemas.microsoft.com/office/drawing/2014/main" id="{17D16327-9F6E-6CBA-2FC1-D8AAA92D015E}"/>
              </a:ext>
            </a:extLst>
          </p:cNvPr>
          <p:cNvSpPr txBox="1"/>
          <p:nvPr/>
        </p:nvSpPr>
        <p:spPr>
          <a:xfrm>
            <a:off x="1703135" y="3779712"/>
            <a:ext cx="5208477" cy="646331"/>
          </a:xfrm>
          <a:prstGeom prst="rect">
            <a:avLst/>
          </a:prstGeom>
          <a:noFill/>
        </p:spPr>
        <p:txBody>
          <a:bodyPr wrap="none" rtlCol="0">
            <a:spAutoFit/>
          </a:bodyPr>
          <a:lstStyle/>
          <a:p>
            <a:r>
              <a:rPr lang="en-US" dirty="0"/>
              <a:t>Some results are enhanced, </a:t>
            </a:r>
          </a:p>
          <a:p>
            <a:r>
              <a:rPr lang="en-US" dirty="0"/>
              <a:t>if another recursion functionality depends on it</a:t>
            </a:r>
          </a:p>
        </p:txBody>
      </p:sp>
      <p:pic>
        <p:nvPicPr>
          <p:cNvPr id="10" name="Obrázok 9">
            <a:extLst>
              <a:ext uri="{FF2B5EF4-FFF2-40B4-BE49-F238E27FC236}">
                <a16:creationId xmlns:a16="http://schemas.microsoft.com/office/drawing/2014/main" id="{E5ACEBEE-6BED-9822-3664-C106745D51D0}"/>
              </a:ext>
            </a:extLst>
          </p:cNvPr>
          <p:cNvPicPr>
            <a:picLocks noChangeAspect="1"/>
          </p:cNvPicPr>
          <p:nvPr/>
        </p:nvPicPr>
        <p:blipFill rotWithShape="1">
          <a:blip r:embed="rId3">
            <a:extLst>
              <a:ext uri="{28A0092B-C50C-407E-A947-70E740481C1C}">
                <a14:useLocalDpi xmlns:a14="http://schemas.microsoft.com/office/drawing/2010/main" val="0"/>
              </a:ext>
            </a:extLst>
          </a:blip>
          <a:srcRect l="16188" t="14699" r="21751" b="21767"/>
          <a:stretch/>
        </p:blipFill>
        <p:spPr>
          <a:xfrm>
            <a:off x="9538218" y="263056"/>
            <a:ext cx="2088877" cy="2138475"/>
          </a:xfrm>
          <a:prstGeom prst="rect">
            <a:avLst/>
          </a:prstGeom>
        </p:spPr>
      </p:pic>
      <p:pic>
        <p:nvPicPr>
          <p:cNvPr id="12" name="Obrázok 11">
            <a:extLst>
              <a:ext uri="{FF2B5EF4-FFF2-40B4-BE49-F238E27FC236}">
                <a16:creationId xmlns:a16="http://schemas.microsoft.com/office/drawing/2014/main" id="{C0DD3D32-2351-3762-248A-3D84CE7B7CFB}"/>
              </a:ext>
            </a:extLst>
          </p:cNvPr>
          <p:cNvPicPr>
            <a:picLocks noChangeAspect="1"/>
          </p:cNvPicPr>
          <p:nvPr/>
        </p:nvPicPr>
        <p:blipFill rotWithShape="1">
          <a:blip r:embed="rId4">
            <a:extLst>
              <a:ext uri="{28A0092B-C50C-407E-A947-70E740481C1C}">
                <a14:useLocalDpi xmlns:a14="http://schemas.microsoft.com/office/drawing/2010/main" val="0"/>
              </a:ext>
            </a:extLst>
          </a:blip>
          <a:srcRect l="15722" t="15321" r="21752" b="21146"/>
          <a:stretch/>
        </p:blipFill>
        <p:spPr>
          <a:xfrm>
            <a:off x="8353376" y="2963976"/>
            <a:ext cx="3573387" cy="3630967"/>
          </a:xfrm>
          <a:prstGeom prst="rect">
            <a:avLst/>
          </a:prstGeom>
        </p:spPr>
      </p:pic>
      <p:pic>
        <p:nvPicPr>
          <p:cNvPr id="14" name="Obrázok 13">
            <a:extLst>
              <a:ext uri="{FF2B5EF4-FFF2-40B4-BE49-F238E27FC236}">
                <a16:creationId xmlns:a16="http://schemas.microsoft.com/office/drawing/2014/main" id="{30BED4D0-BC2B-EBC1-D9FB-EB8D39705CDE}"/>
              </a:ext>
            </a:extLst>
          </p:cNvPr>
          <p:cNvPicPr>
            <a:picLocks noChangeAspect="1"/>
          </p:cNvPicPr>
          <p:nvPr/>
        </p:nvPicPr>
        <p:blipFill rotWithShape="1">
          <a:blip r:embed="rId5">
            <a:extLst>
              <a:ext uri="{28A0092B-C50C-407E-A947-70E740481C1C}">
                <a14:useLocalDpi xmlns:a14="http://schemas.microsoft.com/office/drawing/2010/main" val="0"/>
              </a:ext>
            </a:extLst>
          </a:blip>
          <a:srcRect l="15722" t="14389" r="21752" b="19903"/>
          <a:stretch/>
        </p:blipFill>
        <p:spPr>
          <a:xfrm>
            <a:off x="7323647" y="263057"/>
            <a:ext cx="2059459" cy="2164276"/>
          </a:xfrm>
          <a:prstGeom prst="rect">
            <a:avLst/>
          </a:prstGeom>
        </p:spPr>
      </p:pic>
      <p:sp>
        <p:nvSpPr>
          <p:cNvPr id="17" name="BlokTextu 16">
            <a:extLst>
              <a:ext uri="{FF2B5EF4-FFF2-40B4-BE49-F238E27FC236}">
                <a16:creationId xmlns:a16="http://schemas.microsoft.com/office/drawing/2014/main" id="{1C11FA07-2929-C43A-46C3-7824C1788985}"/>
              </a:ext>
            </a:extLst>
          </p:cNvPr>
          <p:cNvSpPr txBox="1"/>
          <p:nvPr/>
        </p:nvSpPr>
        <p:spPr>
          <a:xfrm>
            <a:off x="3640678" y="1527206"/>
            <a:ext cx="3193503" cy="523220"/>
          </a:xfrm>
          <a:prstGeom prst="rect">
            <a:avLst/>
          </a:prstGeom>
          <a:noFill/>
        </p:spPr>
        <p:txBody>
          <a:bodyPr wrap="none" rtlCol="0">
            <a:spAutoFit/>
          </a:bodyPr>
          <a:lstStyle/>
          <a:p>
            <a:r>
              <a:rPr lang="en-US" sz="2800" b="1" dirty="0"/>
              <a:t>doubled W-curves</a:t>
            </a:r>
            <a:endParaRPr lang="en-US" sz="2800" dirty="0"/>
          </a:p>
        </p:txBody>
      </p:sp>
      <p:sp>
        <p:nvSpPr>
          <p:cNvPr id="18" name="BlokTextu 17">
            <a:extLst>
              <a:ext uri="{FF2B5EF4-FFF2-40B4-BE49-F238E27FC236}">
                <a16:creationId xmlns:a16="http://schemas.microsoft.com/office/drawing/2014/main" id="{3A765888-9930-282C-0043-ACFB391F6165}"/>
              </a:ext>
            </a:extLst>
          </p:cNvPr>
          <p:cNvSpPr txBox="1"/>
          <p:nvPr/>
        </p:nvSpPr>
        <p:spPr>
          <a:xfrm>
            <a:off x="631326" y="5361900"/>
            <a:ext cx="7227556" cy="1200329"/>
          </a:xfrm>
          <a:prstGeom prst="rect">
            <a:avLst/>
          </a:prstGeom>
          <a:noFill/>
        </p:spPr>
        <p:txBody>
          <a:bodyPr wrap="none" rtlCol="0">
            <a:spAutoFit/>
          </a:bodyPr>
          <a:lstStyle/>
          <a:p>
            <a:pPr marL="342900" indent="-342900">
              <a:buFontTx/>
              <a:buChar char="-"/>
            </a:pPr>
            <a:r>
              <a:rPr lang="en-US" sz="2400" b="1" dirty="0">
                <a:solidFill>
                  <a:srgbClr val="00B050"/>
                </a:solidFill>
              </a:rPr>
              <a:t>LOGGING CAN PROVIDE „FACTORIALS“ OF DATA</a:t>
            </a:r>
          </a:p>
          <a:p>
            <a:pPr marL="342900" indent="-342900">
              <a:buFontTx/>
              <a:buChar char="-"/>
            </a:pPr>
            <a:r>
              <a:rPr lang="en-US" sz="2400" b="1" dirty="0">
                <a:solidFill>
                  <a:srgbClr val="00B050"/>
                </a:solidFill>
              </a:rPr>
              <a:t>GENERATED DATA ARE ONLY IN </a:t>
            </a:r>
          </a:p>
          <a:p>
            <a:r>
              <a:rPr lang="en-US" sz="2400" b="1" dirty="0">
                <a:solidFill>
                  <a:srgbClr val="00B050"/>
                </a:solidFill>
              </a:rPr>
              <a:t>					FORM OF KEY-VALUE PAIRS</a:t>
            </a:r>
          </a:p>
        </p:txBody>
      </p:sp>
      <p:sp>
        <p:nvSpPr>
          <p:cNvPr id="19" name="Ovál 18">
            <a:extLst>
              <a:ext uri="{FF2B5EF4-FFF2-40B4-BE49-F238E27FC236}">
                <a16:creationId xmlns:a16="http://schemas.microsoft.com/office/drawing/2014/main" id="{958A6813-69F1-80DC-7CA1-B56EB9BD2954}"/>
              </a:ext>
            </a:extLst>
          </p:cNvPr>
          <p:cNvSpPr/>
          <p:nvPr/>
        </p:nvSpPr>
        <p:spPr>
          <a:xfrm>
            <a:off x="7142163" y="1830852"/>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353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Zástupný objekt pre obsah 5">
            <a:extLst>
              <a:ext uri="{FF2B5EF4-FFF2-40B4-BE49-F238E27FC236}">
                <a16:creationId xmlns:a16="http://schemas.microsoft.com/office/drawing/2014/main" id="{CF731BD3-C824-6157-D206-C9E56689B84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08341" y="2600869"/>
            <a:ext cx="3881437" cy="3881437"/>
          </a:xfrm>
        </p:spPr>
      </p:pic>
      <p:pic>
        <p:nvPicPr>
          <p:cNvPr id="4" name="Obrázok 3">
            <a:extLst>
              <a:ext uri="{FF2B5EF4-FFF2-40B4-BE49-F238E27FC236}">
                <a16:creationId xmlns:a16="http://schemas.microsoft.com/office/drawing/2014/main" id="{B6040E66-ADAE-0F4B-0F31-2DB76743BAD8}"/>
              </a:ext>
            </a:extLst>
          </p:cNvPr>
          <p:cNvPicPr>
            <a:picLocks noChangeAspect="1"/>
          </p:cNvPicPr>
          <p:nvPr/>
        </p:nvPicPr>
        <p:blipFill rotWithShape="1">
          <a:blip r:embed="rId4">
            <a:extLst>
              <a:ext uri="{28A0092B-C50C-407E-A947-70E740481C1C}">
                <a14:useLocalDpi xmlns:a14="http://schemas.microsoft.com/office/drawing/2010/main" val="0"/>
              </a:ext>
            </a:extLst>
          </a:blip>
          <a:srcRect l="14251" t="14754" r="21007" b="20080"/>
          <a:stretch/>
        </p:blipFill>
        <p:spPr>
          <a:xfrm>
            <a:off x="8226158" y="2826013"/>
            <a:ext cx="3699988" cy="3724218"/>
          </a:xfrm>
          <a:prstGeom prst="rect">
            <a:avLst/>
          </a:prstGeom>
        </p:spPr>
      </p:pic>
      <p:pic>
        <p:nvPicPr>
          <p:cNvPr id="7" name="Zástupný objekt pre obsah 5">
            <a:extLst>
              <a:ext uri="{FF2B5EF4-FFF2-40B4-BE49-F238E27FC236}">
                <a16:creationId xmlns:a16="http://schemas.microsoft.com/office/drawing/2014/main" id="{FAAE76DD-8163-A034-4A5F-028656BFCF1F}"/>
              </a:ext>
            </a:extLst>
          </p:cNvPr>
          <p:cNvPicPr>
            <a:picLocks noChangeAspect="1"/>
          </p:cNvPicPr>
          <p:nvPr/>
        </p:nvPicPr>
        <p:blipFill rotWithShape="1">
          <a:blip r:embed="rId3">
            <a:extLst>
              <a:ext uri="{28A0092B-C50C-407E-A947-70E740481C1C}">
                <a14:useLocalDpi xmlns:a14="http://schemas.microsoft.com/office/drawing/2010/main" val="0"/>
              </a:ext>
            </a:extLst>
          </a:blip>
          <a:srcRect l="23351" t="22787" r="21146" b="21634"/>
          <a:stretch/>
        </p:blipFill>
        <p:spPr>
          <a:xfrm>
            <a:off x="789583" y="3527863"/>
            <a:ext cx="56237" cy="56314"/>
          </a:xfrm>
          <a:prstGeom prst="rect">
            <a:avLst/>
          </a:prstGeom>
        </p:spPr>
      </p:pic>
      <p:pic>
        <p:nvPicPr>
          <p:cNvPr id="11" name="Obrázok 10">
            <a:extLst>
              <a:ext uri="{FF2B5EF4-FFF2-40B4-BE49-F238E27FC236}">
                <a16:creationId xmlns:a16="http://schemas.microsoft.com/office/drawing/2014/main" id="{AB4C2E1F-7BE3-7842-38B8-F29B00E1D293}"/>
              </a:ext>
            </a:extLst>
          </p:cNvPr>
          <p:cNvPicPr>
            <a:picLocks noChangeAspect="1"/>
          </p:cNvPicPr>
          <p:nvPr/>
        </p:nvPicPr>
        <p:blipFill rotWithShape="1">
          <a:blip r:embed="rId5">
            <a:extLst>
              <a:ext uri="{28A0092B-C50C-407E-A947-70E740481C1C}">
                <a14:useLocalDpi xmlns:a14="http://schemas.microsoft.com/office/drawing/2010/main" val="0"/>
              </a:ext>
            </a:extLst>
          </a:blip>
          <a:srcRect l="32933" t="32385" r="32467" b="32400"/>
          <a:stretch/>
        </p:blipFill>
        <p:spPr>
          <a:xfrm>
            <a:off x="9537276" y="365691"/>
            <a:ext cx="1977390" cy="2012516"/>
          </a:xfrm>
          <a:prstGeom prst="rect">
            <a:avLst/>
          </a:prstGeom>
        </p:spPr>
      </p:pic>
      <p:pic>
        <p:nvPicPr>
          <p:cNvPr id="13" name="Obrázok 12">
            <a:extLst>
              <a:ext uri="{FF2B5EF4-FFF2-40B4-BE49-F238E27FC236}">
                <a16:creationId xmlns:a16="http://schemas.microsoft.com/office/drawing/2014/main" id="{CEAAAD47-DE69-D29D-7A1D-063C948808FE}"/>
              </a:ext>
            </a:extLst>
          </p:cNvPr>
          <p:cNvPicPr>
            <a:picLocks noChangeAspect="1"/>
          </p:cNvPicPr>
          <p:nvPr/>
        </p:nvPicPr>
        <p:blipFill rotWithShape="1">
          <a:blip r:embed="rId6">
            <a:extLst>
              <a:ext uri="{28A0092B-C50C-407E-A947-70E740481C1C}">
                <a14:useLocalDpi xmlns:a14="http://schemas.microsoft.com/office/drawing/2010/main" val="0"/>
              </a:ext>
            </a:extLst>
          </a:blip>
          <a:srcRect l="33334" t="32599" r="33066" b="32800"/>
          <a:stretch/>
        </p:blipFill>
        <p:spPr>
          <a:xfrm>
            <a:off x="3129658" y="375694"/>
            <a:ext cx="1920240" cy="1977460"/>
          </a:xfrm>
          <a:prstGeom prst="rect">
            <a:avLst/>
          </a:prstGeom>
        </p:spPr>
      </p:pic>
      <p:pic>
        <p:nvPicPr>
          <p:cNvPr id="15" name="Obrázok 14">
            <a:extLst>
              <a:ext uri="{FF2B5EF4-FFF2-40B4-BE49-F238E27FC236}">
                <a16:creationId xmlns:a16="http://schemas.microsoft.com/office/drawing/2014/main" id="{D9780542-A48B-9B5C-81C6-3DB14040761E}"/>
              </a:ext>
            </a:extLst>
          </p:cNvPr>
          <p:cNvPicPr>
            <a:picLocks noChangeAspect="1"/>
          </p:cNvPicPr>
          <p:nvPr/>
        </p:nvPicPr>
        <p:blipFill rotWithShape="1">
          <a:blip r:embed="rId7">
            <a:extLst>
              <a:ext uri="{28A0092B-C50C-407E-A947-70E740481C1C}">
                <a14:useLocalDpi xmlns:a14="http://schemas.microsoft.com/office/drawing/2010/main" val="0"/>
              </a:ext>
            </a:extLst>
          </a:blip>
          <a:srcRect l="33133" t="32490" r="32867" b="32600"/>
          <a:stretch/>
        </p:blipFill>
        <p:spPr>
          <a:xfrm>
            <a:off x="789583" y="383109"/>
            <a:ext cx="1943100" cy="1995098"/>
          </a:xfrm>
          <a:prstGeom prst="rect">
            <a:avLst/>
          </a:prstGeom>
        </p:spPr>
      </p:pic>
      <p:sp>
        <p:nvSpPr>
          <p:cNvPr id="16" name="Ovál 15">
            <a:extLst>
              <a:ext uri="{FF2B5EF4-FFF2-40B4-BE49-F238E27FC236}">
                <a16:creationId xmlns:a16="http://schemas.microsoft.com/office/drawing/2014/main" id="{146753D5-2AC2-C8C4-74C1-6C182B1A0B76}"/>
              </a:ext>
            </a:extLst>
          </p:cNvPr>
          <p:cNvSpPr/>
          <p:nvPr/>
        </p:nvSpPr>
        <p:spPr>
          <a:xfrm>
            <a:off x="1521470" y="1905347"/>
            <a:ext cx="1211213" cy="6742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Ovál 16">
            <a:extLst>
              <a:ext uri="{FF2B5EF4-FFF2-40B4-BE49-F238E27FC236}">
                <a16:creationId xmlns:a16="http://schemas.microsoft.com/office/drawing/2014/main" id="{3FEDA0D7-62C8-CF3B-0282-84D3A637632E}"/>
              </a:ext>
            </a:extLst>
          </p:cNvPr>
          <p:cNvSpPr/>
          <p:nvPr/>
        </p:nvSpPr>
        <p:spPr>
          <a:xfrm>
            <a:off x="620775" y="729327"/>
            <a:ext cx="700072" cy="11760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Šípka: obojsmerná vodorovná 17">
            <a:extLst>
              <a:ext uri="{FF2B5EF4-FFF2-40B4-BE49-F238E27FC236}">
                <a16:creationId xmlns:a16="http://schemas.microsoft.com/office/drawing/2014/main" id="{4F3EBC7E-B5DA-ABF2-8A6B-FA56D5FE1DA0}"/>
              </a:ext>
            </a:extLst>
          </p:cNvPr>
          <p:cNvSpPr/>
          <p:nvPr/>
        </p:nvSpPr>
        <p:spPr>
          <a:xfrm rot="5586225">
            <a:off x="2008244" y="1109437"/>
            <a:ext cx="1880374" cy="599139"/>
          </a:xfrm>
          <a:prstGeom prst="leftRightArrow">
            <a:avLst/>
          </a:prstGeom>
          <a:solidFill>
            <a:srgbClr val="FFC000"/>
          </a:solid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pic>
        <p:nvPicPr>
          <p:cNvPr id="20" name="Obrázok 19">
            <a:extLst>
              <a:ext uri="{FF2B5EF4-FFF2-40B4-BE49-F238E27FC236}">
                <a16:creationId xmlns:a16="http://schemas.microsoft.com/office/drawing/2014/main" id="{43CEE4D2-B92E-64D6-E178-4727E664AD80}"/>
              </a:ext>
            </a:extLst>
          </p:cNvPr>
          <p:cNvPicPr>
            <a:picLocks noChangeAspect="1"/>
          </p:cNvPicPr>
          <p:nvPr/>
        </p:nvPicPr>
        <p:blipFill rotWithShape="1">
          <a:blip r:embed="rId8">
            <a:extLst>
              <a:ext uri="{28A0092B-C50C-407E-A947-70E740481C1C}">
                <a14:useLocalDpi xmlns:a14="http://schemas.microsoft.com/office/drawing/2010/main" val="0"/>
              </a:ext>
            </a:extLst>
          </a:blip>
          <a:srcRect l="33133" t="34088" r="33267" b="32400"/>
          <a:stretch/>
        </p:blipFill>
        <p:spPr>
          <a:xfrm>
            <a:off x="5313172" y="397162"/>
            <a:ext cx="1920240" cy="1915184"/>
          </a:xfrm>
          <a:prstGeom prst="rect">
            <a:avLst/>
          </a:prstGeom>
        </p:spPr>
      </p:pic>
      <p:pic>
        <p:nvPicPr>
          <p:cNvPr id="22" name="Obrázok 21">
            <a:extLst>
              <a:ext uri="{FF2B5EF4-FFF2-40B4-BE49-F238E27FC236}">
                <a16:creationId xmlns:a16="http://schemas.microsoft.com/office/drawing/2014/main" id="{F2BADDD2-2A69-8526-CF9E-1304861E55A6}"/>
              </a:ext>
            </a:extLst>
          </p:cNvPr>
          <p:cNvPicPr>
            <a:picLocks noChangeAspect="1"/>
          </p:cNvPicPr>
          <p:nvPr/>
        </p:nvPicPr>
        <p:blipFill rotWithShape="1">
          <a:blip r:embed="rId9">
            <a:extLst>
              <a:ext uri="{28A0092B-C50C-407E-A947-70E740481C1C}">
                <a14:useLocalDpi xmlns:a14="http://schemas.microsoft.com/office/drawing/2010/main" val="0"/>
              </a:ext>
            </a:extLst>
          </a:blip>
          <a:srcRect l="32933" t="33184" r="33467" b="33305"/>
          <a:stretch/>
        </p:blipFill>
        <p:spPr>
          <a:xfrm>
            <a:off x="7425224" y="406832"/>
            <a:ext cx="1920240" cy="1915184"/>
          </a:xfrm>
          <a:prstGeom prst="rect">
            <a:avLst/>
          </a:prstGeom>
        </p:spPr>
      </p:pic>
      <p:sp>
        <p:nvSpPr>
          <p:cNvPr id="2" name="BlokTextu 1">
            <a:extLst>
              <a:ext uri="{FF2B5EF4-FFF2-40B4-BE49-F238E27FC236}">
                <a16:creationId xmlns:a16="http://schemas.microsoft.com/office/drawing/2014/main" id="{64B5ACED-F83C-092B-4310-46A13DD00652}"/>
              </a:ext>
            </a:extLst>
          </p:cNvPr>
          <p:cNvSpPr txBox="1"/>
          <p:nvPr/>
        </p:nvSpPr>
        <p:spPr>
          <a:xfrm>
            <a:off x="3870483" y="4716987"/>
            <a:ext cx="3986925" cy="1569660"/>
          </a:xfrm>
          <a:prstGeom prst="rect">
            <a:avLst/>
          </a:prstGeom>
          <a:noFill/>
        </p:spPr>
        <p:txBody>
          <a:bodyPr wrap="none" rtlCol="0">
            <a:spAutoFit/>
          </a:bodyPr>
          <a:lstStyle/>
          <a:p>
            <a:r>
              <a:rPr lang="en-US" sz="2400" b="1" dirty="0"/>
              <a:t>EASY TO EXECUTE AND </a:t>
            </a:r>
          </a:p>
          <a:p>
            <a:r>
              <a:rPr lang="en-US" sz="2400" b="1" dirty="0"/>
              <a:t>ANALYZE FRACTAL SCRIPT </a:t>
            </a:r>
          </a:p>
          <a:p>
            <a:r>
              <a:rPr lang="en-US" sz="2400" b="1" dirty="0"/>
              <a:t>IN MANY PROGRAMMING </a:t>
            </a:r>
          </a:p>
          <a:p>
            <a:r>
              <a:rPr lang="en-US" sz="2400" b="1" dirty="0"/>
              <a:t>LANGUAGES</a:t>
            </a:r>
          </a:p>
        </p:txBody>
      </p:sp>
      <p:sp>
        <p:nvSpPr>
          <p:cNvPr id="3" name="BlokTextu 2">
            <a:extLst>
              <a:ext uri="{FF2B5EF4-FFF2-40B4-BE49-F238E27FC236}">
                <a16:creationId xmlns:a16="http://schemas.microsoft.com/office/drawing/2014/main" id="{B1F32BBF-0A96-6BFD-4599-3857CC880A14}"/>
              </a:ext>
            </a:extLst>
          </p:cNvPr>
          <p:cNvSpPr txBox="1"/>
          <p:nvPr/>
        </p:nvSpPr>
        <p:spPr>
          <a:xfrm>
            <a:off x="5863945" y="5856757"/>
            <a:ext cx="3021981" cy="523220"/>
          </a:xfrm>
          <a:prstGeom prst="rect">
            <a:avLst/>
          </a:prstGeom>
          <a:noFill/>
        </p:spPr>
        <p:txBody>
          <a:bodyPr wrap="none" rtlCol="0">
            <a:spAutoFit/>
          </a:bodyPr>
          <a:lstStyle/>
          <a:p>
            <a:r>
              <a:rPr lang="en-US" sz="2800" b="1" i="1" u="sng" dirty="0"/>
              <a:t>js2py</a:t>
            </a:r>
            <a:r>
              <a:rPr lang="en-US" sz="2800" b="1" i="1" dirty="0"/>
              <a:t> for Python</a:t>
            </a:r>
          </a:p>
        </p:txBody>
      </p:sp>
      <p:sp>
        <p:nvSpPr>
          <p:cNvPr id="5" name="BlokTextu 4">
            <a:extLst>
              <a:ext uri="{FF2B5EF4-FFF2-40B4-BE49-F238E27FC236}">
                <a16:creationId xmlns:a16="http://schemas.microsoft.com/office/drawing/2014/main" id="{32061720-4A9F-60EA-2150-935B59893A42}"/>
              </a:ext>
            </a:extLst>
          </p:cNvPr>
          <p:cNvSpPr txBox="1"/>
          <p:nvPr/>
        </p:nvSpPr>
        <p:spPr>
          <a:xfrm>
            <a:off x="2987776" y="2552910"/>
            <a:ext cx="5397568" cy="646331"/>
          </a:xfrm>
          <a:prstGeom prst="rect">
            <a:avLst/>
          </a:prstGeom>
          <a:noFill/>
        </p:spPr>
        <p:txBody>
          <a:bodyPr wrap="none" rtlCol="0">
            <a:spAutoFit/>
          </a:bodyPr>
          <a:lstStyle/>
          <a:p>
            <a:r>
              <a:rPr lang="en-US" b="1" dirty="0"/>
              <a:t>Already </a:t>
            </a:r>
            <a:r>
              <a:rPr lang="en-US" sz="3600" b="1" dirty="0"/>
              <a:t>378</a:t>
            </a:r>
            <a:r>
              <a:rPr lang="en-US" b="1" dirty="0"/>
              <a:t> fractals generated from one file</a:t>
            </a:r>
          </a:p>
        </p:txBody>
      </p:sp>
      <p:sp>
        <p:nvSpPr>
          <p:cNvPr id="8" name="BlokTextu 7">
            <a:extLst>
              <a:ext uri="{FF2B5EF4-FFF2-40B4-BE49-F238E27FC236}">
                <a16:creationId xmlns:a16="http://schemas.microsoft.com/office/drawing/2014/main" id="{BEA9912C-09DC-B548-85A7-D317096341BC}"/>
              </a:ext>
            </a:extLst>
          </p:cNvPr>
          <p:cNvSpPr txBox="1"/>
          <p:nvPr/>
        </p:nvSpPr>
        <p:spPr>
          <a:xfrm rot="21413803">
            <a:off x="4274648" y="3259257"/>
            <a:ext cx="3036409" cy="461665"/>
          </a:xfrm>
          <a:prstGeom prst="rect">
            <a:avLst/>
          </a:prstGeom>
          <a:noFill/>
        </p:spPr>
        <p:txBody>
          <a:bodyPr wrap="none" rtlCol="0">
            <a:spAutoFit/>
          </a:bodyPr>
          <a:lstStyle/>
          <a:p>
            <a:r>
              <a:rPr lang="en-US" sz="2400" b="1" dirty="0">
                <a:solidFill>
                  <a:srgbClr val="FF0000"/>
                </a:solidFill>
              </a:rPr>
              <a:t>Can be more, but...</a:t>
            </a:r>
          </a:p>
        </p:txBody>
      </p:sp>
      <p:sp>
        <p:nvSpPr>
          <p:cNvPr id="10" name="BlokTextu 9">
            <a:extLst>
              <a:ext uri="{FF2B5EF4-FFF2-40B4-BE49-F238E27FC236}">
                <a16:creationId xmlns:a16="http://schemas.microsoft.com/office/drawing/2014/main" id="{E5D5F4D2-C0AF-90E6-DA40-F3F3AB3AA02C}"/>
              </a:ext>
            </a:extLst>
          </p:cNvPr>
          <p:cNvSpPr txBox="1"/>
          <p:nvPr/>
        </p:nvSpPr>
        <p:spPr>
          <a:xfrm>
            <a:off x="4521964" y="3700327"/>
            <a:ext cx="4475969" cy="923330"/>
          </a:xfrm>
          <a:prstGeom prst="rect">
            <a:avLst/>
          </a:prstGeom>
          <a:noFill/>
        </p:spPr>
        <p:txBody>
          <a:bodyPr wrap="none" rtlCol="0">
            <a:spAutoFit/>
          </a:bodyPr>
          <a:lstStyle/>
          <a:p>
            <a:r>
              <a:rPr lang="en-US" dirty="0"/>
              <a:t>we bring: </a:t>
            </a:r>
          </a:p>
          <a:p>
            <a:r>
              <a:rPr lang="en-US" dirty="0"/>
              <a:t>	</a:t>
            </a:r>
            <a:r>
              <a:rPr lang="en-US" b="1" dirty="0">
                <a:solidFill>
                  <a:srgbClr val="00B050"/>
                </a:solidFill>
              </a:rPr>
              <a:t>asymmetry, chaos, standalone lines</a:t>
            </a:r>
          </a:p>
          <a:p>
            <a:r>
              <a:rPr lang="en-US" b="1" dirty="0">
                <a:solidFill>
                  <a:srgbClr val="00B050"/>
                </a:solidFill>
              </a:rPr>
              <a:t>	creating non-fractal shape</a:t>
            </a:r>
          </a:p>
        </p:txBody>
      </p:sp>
    </p:spTree>
    <p:extLst>
      <p:ext uri="{BB962C8B-B14F-4D97-AF65-F5344CB8AC3E}">
        <p14:creationId xmlns:p14="http://schemas.microsoft.com/office/powerpoint/2010/main" val="747665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64563-57D9-8873-55E8-8B8828C5E8C8}"/>
              </a:ext>
            </a:extLst>
          </p:cNvPr>
          <p:cNvSpPr>
            <a:spLocks noGrp="1"/>
          </p:cNvSpPr>
          <p:nvPr>
            <p:ph type="title"/>
          </p:nvPr>
        </p:nvSpPr>
        <p:spPr>
          <a:xfrm>
            <a:off x="677334" y="451513"/>
            <a:ext cx="8596668" cy="1320800"/>
          </a:xfrm>
        </p:spPr>
        <p:txBody>
          <a:bodyPr>
            <a:normAutofit fontScale="90000"/>
          </a:bodyPr>
          <a:lstStyle/>
          <a:p>
            <a:r>
              <a:rPr lang="en-US" sz="5400" b="1" dirty="0"/>
              <a:t>Step wise logistic regression</a:t>
            </a:r>
          </a:p>
        </p:txBody>
      </p:sp>
      <p:sp>
        <p:nvSpPr>
          <p:cNvPr id="6" name="BlokTextu 5">
            <a:extLst>
              <a:ext uri="{FF2B5EF4-FFF2-40B4-BE49-F238E27FC236}">
                <a16:creationId xmlns:a16="http://schemas.microsoft.com/office/drawing/2014/main" id="{C15AAE50-D2FB-4E85-7142-8D4E6F2BF5D6}"/>
              </a:ext>
            </a:extLst>
          </p:cNvPr>
          <p:cNvSpPr txBox="1"/>
          <p:nvPr/>
        </p:nvSpPr>
        <p:spPr>
          <a:xfrm>
            <a:off x="1460665" y="1402981"/>
            <a:ext cx="9749785" cy="369332"/>
          </a:xfrm>
          <a:prstGeom prst="rect">
            <a:avLst/>
          </a:prstGeom>
          <a:noFill/>
        </p:spPr>
        <p:txBody>
          <a:bodyPr wrap="none" rtlCol="0">
            <a:spAutoFit/>
          </a:bodyPr>
          <a:lstStyle/>
          <a:p>
            <a:r>
              <a:rPr lang="en-US" b="1" u="sng" dirty="0"/>
              <a:t>Without images</a:t>
            </a:r>
            <a:r>
              <a:rPr lang="en-US" dirty="0"/>
              <a:t>, on structured data – dependencies on recursion depth as separate columns</a:t>
            </a:r>
          </a:p>
        </p:txBody>
      </p:sp>
      <p:sp>
        <p:nvSpPr>
          <p:cNvPr id="12" name="BlokTextu 11">
            <a:extLst>
              <a:ext uri="{FF2B5EF4-FFF2-40B4-BE49-F238E27FC236}">
                <a16:creationId xmlns:a16="http://schemas.microsoft.com/office/drawing/2014/main" id="{26D55D1A-8263-8149-CE93-2E39B73C3BFE}"/>
              </a:ext>
            </a:extLst>
          </p:cNvPr>
          <p:cNvSpPr txBox="1"/>
          <p:nvPr/>
        </p:nvSpPr>
        <p:spPr>
          <a:xfrm>
            <a:off x="5770903" y="6173061"/>
            <a:ext cx="2594172" cy="369332"/>
          </a:xfrm>
          <a:prstGeom prst="rect">
            <a:avLst/>
          </a:prstGeom>
          <a:noFill/>
        </p:spPr>
        <p:txBody>
          <a:bodyPr wrap="none" rtlCol="0">
            <a:spAutoFit/>
          </a:bodyPr>
          <a:lstStyle/>
          <a:p>
            <a:r>
              <a:rPr lang="en-US" dirty="0"/>
              <a:t>Test ACC: 0.3421 </a:t>
            </a:r>
            <a:r>
              <a:rPr lang="en-US" dirty="0">
                <a:solidFill>
                  <a:srgbClr val="FF0000"/>
                </a:solidFill>
              </a:rPr>
              <a:t>GOOD</a:t>
            </a:r>
          </a:p>
        </p:txBody>
      </p:sp>
      <p:sp>
        <p:nvSpPr>
          <p:cNvPr id="3" name="BlokTextu 2">
            <a:extLst>
              <a:ext uri="{FF2B5EF4-FFF2-40B4-BE49-F238E27FC236}">
                <a16:creationId xmlns:a16="http://schemas.microsoft.com/office/drawing/2014/main" id="{9946C674-F55F-3FC8-F6D5-42C3F1BDD6F0}"/>
              </a:ext>
            </a:extLst>
          </p:cNvPr>
          <p:cNvSpPr txBox="1"/>
          <p:nvPr/>
        </p:nvSpPr>
        <p:spPr>
          <a:xfrm>
            <a:off x="403761" y="2400615"/>
            <a:ext cx="10734285" cy="646331"/>
          </a:xfrm>
          <a:prstGeom prst="rect">
            <a:avLst/>
          </a:prstGeom>
          <a:noFill/>
        </p:spPr>
        <p:txBody>
          <a:bodyPr wrap="none" rtlCol="0">
            <a:spAutoFit/>
          </a:bodyPr>
          <a:lstStyle/>
          <a:p>
            <a:r>
              <a:rPr lang="en-US" dirty="0" err="1"/>
              <a:t>multinom</a:t>
            </a:r>
            <a:r>
              <a:rPr lang="en-US" dirty="0"/>
              <a:t>(</a:t>
            </a:r>
            <a:r>
              <a:rPr lang="en-US" dirty="0" err="1"/>
              <a:t>perceivedAesthetics</a:t>
            </a:r>
            <a:r>
              <a:rPr lang="en-US" dirty="0"/>
              <a:t> ~ ., family=multinomial, </a:t>
            </a:r>
          </a:p>
          <a:p>
            <a:r>
              <a:rPr lang="en-US" dirty="0"/>
              <a:t>		  data = </a:t>
            </a:r>
            <a:r>
              <a:rPr lang="en-US" dirty="0" err="1"/>
              <a:t>variablePointDataTrain</a:t>
            </a:r>
            <a:r>
              <a:rPr lang="en-US" dirty="0"/>
              <a:t>[</a:t>
            </a:r>
            <a:r>
              <a:rPr lang="en-US" dirty="0" err="1"/>
              <a:t>usedColnames</a:t>
            </a:r>
            <a:r>
              <a:rPr lang="en-US" dirty="0"/>
              <a:t>]) %&gt;% </a:t>
            </a:r>
            <a:r>
              <a:rPr lang="en-US" dirty="0" err="1">
                <a:solidFill>
                  <a:srgbClr val="FF0000"/>
                </a:solidFill>
              </a:rPr>
              <a:t>stepAIC</a:t>
            </a:r>
            <a:r>
              <a:rPr lang="en-US" dirty="0"/>
              <a:t>(trace = FALSE, direction="both")</a:t>
            </a:r>
          </a:p>
        </p:txBody>
      </p:sp>
      <p:sp>
        <p:nvSpPr>
          <p:cNvPr id="4" name="BlokTextu 3">
            <a:extLst>
              <a:ext uri="{FF2B5EF4-FFF2-40B4-BE49-F238E27FC236}">
                <a16:creationId xmlns:a16="http://schemas.microsoft.com/office/drawing/2014/main" id="{8A3E0BB9-936D-0ACF-31B1-63B4F2CFECC4}"/>
              </a:ext>
            </a:extLst>
          </p:cNvPr>
          <p:cNvSpPr txBox="1"/>
          <p:nvPr/>
        </p:nvSpPr>
        <p:spPr>
          <a:xfrm>
            <a:off x="825335" y="4245429"/>
            <a:ext cx="5210657" cy="369332"/>
          </a:xfrm>
          <a:prstGeom prst="rect">
            <a:avLst/>
          </a:prstGeom>
          <a:noFill/>
        </p:spPr>
        <p:txBody>
          <a:bodyPr wrap="none" rtlCol="0">
            <a:spAutoFit/>
          </a:bodyPr>
          <a:lstStyle/>
          <a:p>
            <a:r>
              <a:rPr lang="en-US" dirty="0"/>
              <a:t>print(mean(</a:t>
            </a:r>
            <a:r>
              <a:rPr lang="en-US" dirty="0" err="1"/>
              <a:t>predictedValues</a:t>
            </a:r>
            <a:r>
              <a:rPr lang="en-US" dirty="0"/>
              <a:t> == </a:t>
            </a:r>
            <a:r>
              <a:rPr lang="en-US" dirty="0" err="1"/>
              <a:t>observedValues</a:t>
            </a:r>
            <a:r>
              <a:rPr lang="en-US" dirty="0"/>
              <a:t>))</a:t>
            </a:r>
          </a:p>
        </p:txBody>
      </p:sp>
      <p:sp>
        <p:nvSpPr>
          <p:cNvPr id="5" name="BlokTextu 4">
            <a:extLst>
              <a:ext uri="{FF2B5EF4-FFF2-40B4-BE49-F238E27FC236}">
                <a16:creationId xmlns:a16="http://schemas.microsoft.com/office/drawing/2014/main" id="{971D9B63-9212-574E-8BA9-FC9ECC96B81D}"/>
              </a:ext>
            </a:extLst>
          </p:cNvPr>
          <p:cNvSpPr txBox="1"/>
          <p:nvPr/>
        </p:nvSpPr>
        <p:spPr>
          <a:xfrm>
            <a:off x="403761" y="3660654"/>
            <a:ext cx="4132863" cy="584775"/>
          </a:xfrm>
          <a:prstGeom prst="rect">
            <a:avLst/>
          </a:prstGeom>
          <a:noFill/>
        </p:spPr>
        <p:txBody>
          <a:bodyPr wrap="none" rtlCol="0">
            <a:spAutoFit/>
          </a:bodyPr>
          <a:lstStyle/>
          <a:p>
            <a:r>
              <a:rPr lang="en-US" sz="3200" b="1" dirty="0"/>
              <a:t>Evaluating accuracy:</a:t>
            </a:r>
          </a:p>
        </p:txBody>
      </p:sp>
      <p:sp>
        <p:nvSpPr>
          <p:cNvPr id="7" name="BlokTextu 6">
            <a:extLst>
              <a:ext uri="{FF2B5EF4-FFF2-40B4-BE49-F238E27FC236}">
                <a16:creationId xmlns:a16="http://schemas.microsoft.com/office/drawing/2014/main" id="{1322410A-A420-5AB6-969E-67EF05F0BAAB}"/>
              </a:ext>
            </a:extLst>
          </p:cNvPr>
          <p:cNvSpPr txBox="1"/>
          <p:nvPr/>
        </p:nvSpPr>
        <p:spPr>
          <a:xfrm>
            <a:off x="3380122" y="5367009"/>
            <a:ext cx="4931799" cy="774507"/>
          </a:xfrm>
          <a:prstGeom prst="rect">
            <a:avLst/>
          </a:prstGeom>
          <a:noFill/>
        </p:spPr>
        <p:txBody>
          <a:bodyPr wrap="none" rtlCol="0">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Restricted to the maximal number of 110 columns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this small evaluated dataset … </a:t>
            </a:r>
            <a:r>
              <a:rPr lang="en-US"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NOT ENOUGH</a:t>
            </a:r>
            <a:endPar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0484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ok 3">
            <a:extLst>
              <a:ext uri="{FF2B5EF4-FFF2-40B4-BE49-F238E27FC236}">
                <a16:creationId xmlns:a16="http://schemas.microsoft.com/office/drawing/2014/main" id="{14973DFF-9C09-EC6B-D779-3DA92CA03227}"/>
              </a:ext>
            </a:extLst>
          </p:cNvPr>
          <p:cNvPicPr>
            <a:picLocks noChangeAspect="1"/>
          </p:cNvPicPr>
          <p:nvPr/>
        </p:nvPicPr>
        <p:blipFill>
          <a:blip r:embed="rId3"/>
          <a:stretch>
            <a:fillRect/>
          </a:stretch>
        </p:blipFill>
        <p:spPr>
          <a:xfrm>
            <a:off x="6021231" y="1356657"/>
            <a:ext cx="5046572" cy="4359068"/>
          </a:xfrm>
          <a:prstGeom prst="rect">
            <a:avLst/>
          </a:prstGeom>
        </p:spPr>
      </p:pic>
      <p:sp>
        <p:nvSpPr>
          <p:cNvPr id="2" name="Nadpis 1">
            <a:extLst>
              <a:ext uri="{FF2B5EF4-FFF2-40B4-BE49-F238E27FC236}">
                <a16:creationId xmlns:a16="http://schemas.microsoft.com/office/drawing/2014/main" id="{3E064563-57D9-8873-55E8-8B8828C5E8C8}"/>
              </a:ext>
            </a:extLst>
          </p:cNvPr>
          <p:cNvSpPr>
            <a:spLocks noGrp="1"/>
          </p:cNvSpPr>
          <p:nvPr>
            <p:ph type="title"/>
          </p:nvPr>
        </p:nvSpPr>
        <p:spPr>
          <a:xfrm>
            <a:off x="677334" y="451513"/>
            <a:ext cx="8596668" cy="1320800"/>
          </a:xfrm>
        </p:spPr>
        <p:txBody>
          <a:bodyPr>
            <a:normAutofit/>
          </a:bodyPr>
          <a:lstStyle/>
          <a:p>
            <a:r>
              <a:rPr lang="en-US" sz="5400" b="1" dirty="0"/>
              <a:t>GNN – accuracy and loss</a:t>
            </a:r>
            <a:endParaRPr lang="sk-SK" sz="5400" b="1" dirty="0"/>
          </a:p>
        </p:txBody>
      </p:sp>
      <p:sp>
        <p:nvSpPr>
          <p:cNvPr id="3" name="Zástupný objekt pre obsah 2">
            <a:extLst>
              <a:ext uri="{FF2B5EF4-FFF2-40B4-BE49-F238E27FC236}">
                <a16:creationId xmlns:a16="http://schemas.microsoft.com/office/drawing/2014/main" id="{B446311E-B8E4-CD8D-4F74-8DC1F5430C97}"/>
              </a:ext>
            </a:extLst>
          </p:cNvPr>
          <p:cNvSpPr>
            <a:spLocks noGrp="1"/>
          </p:cNvSpPr>
          <p:nvPr>
            <p:ph idx="1"/>
          </p:nvPr>
        </p:nvSpPr>
        <p:spPr>
          <a:xfrm>
            <a:off x="6288425" y="5758813"/>
            <a:ext cx="8596668" cy="3880773"/>
          </a:xfrm>
        </p:spPr>
        <p:txBody>
          <a:bodyPr>
            <a:normAutofit/>
          </a:bodyPr>
          <a:lstStyle/>
          <a:p>
            <a:r>
              <a:rPr lang="sk-SK" sz="3200" b="1" dirty="0">
                <a:solidFill>
                  <a:srgbClr val="FF0000"/>
                </a:solidFill>
              </a:rPr>
              <a:t>Test ACC: 0.71</a:t>
            </a:r>
            <a:r>
              <a:rPr lang="en-US" sz="3200" b="1" dirty="0">
                <a:solidFill>
                  <a:srgbClr val="FF0000"/>
                </a:solidFill>
              </a:rPr>
              <a:t>33</a:t>
            </a:r>
            <a:endParaRPr lang="sk-SK" sz="3200" b="1" dirty="0">
              <a:solidFill>
                <a:srgbClr val="FF0000"/>
              </a:solidFill>
            </a:endParaRPr>
          </a:p>
        </p:txBody>
      </p:sp>
      <p:sp>
        <p:nvSpPr>
          <p:cNvPr id="5" name="BlokTextu 4">
            <a:extLst>
              <a:ext uri="{FF2B5EF4-FFF2-40B4-BE49-F238E27FC236}">
                <a16:creationId xmlns:a16="http://schemas.microsoft.com/office/drawing/2014/main" id="{DABDCCE8-9DC7-FB58-39CC-186A64B159E6}"/>
              </a:ext>
            </a:extLst>
          </p:cNvPr>
          <p:cNvSpPr txBox="1"/>
          <p:nvPr/>
        </p:nvSpPr>
        <p:spPr>
          <a:xfrm>
            <a:off x="381550" y="2179124"/>
            <a:ext cx="5714450" cy="3970318"/>
          </a:xfrm>
          <a:prstGeom prst="rect">
            <a:avLst/>
          </a:prstGeom>
          <a:noFill/>
        </p:spPr>
        <p:txBody>
          <a:bodyPr wrap="square" rtlCol="0">
            <a:spAutoFit/>
          </a:bodyPr>
          <a:lstStyle/>
          <a:p>
            <a:r>
              <a:rPr lang="en-US" sz="1200" dirty="0"/>
              <a:t>Model: "</a:t>
            </a:r>
            <a:r>
              <a:rPr lang="en-US" sz="1200" dirty="0" err="1"/>
              <a:t>gnn_model</a:t>
            </a:r>
            <a:r>
              <a:rPr lang="en-US" sz="1200" dirty="0"/>
              <a:t>"</a:t>
            </a:r>
          </a:p>
          <a:p>
            <a:r>
              <a:rPr lang="en-US" sz="1200" dirty="0"/>
              <a:t>_________________________________________________________________</a:t>
            </a:r>
          </a:p>
          <a:p>
            <a:r>
              <a:rPr lang="en-US" sz="1200" dirty="0"/>
              <a:t> Layer (type)                Output Shape              Param #   </a:t>
            </a:r>
          </a:p>
          <a:p>
            <a:r>
              <a:rPr lang="en-US" sz="1200" dirty="0"/>
              <a:t>=================================================================</a:t>
            </a:r>
          </a:p>
          <a:p>
            <a:r>
              <a:rPr lang="en-US" sz="1200" dirty="0"/>
              <a:t> preprocess (Sequential)     (38376, 32)               1396      </a:t>
            </a:r>
          </a:p>
          <a:p>
            <a:r>
              <a:rPr lang="en-US" sz="1200" dirty="0"/>
              <a:t>                                                                 </a:t>
            </a:r>
          </a:p>
          <a:p>
            <a:r>
              <a:rPr lang="en-US" sz="1200" dirty="0"/>
              <a:t> graph_conv1 (</a:t>
            </a:r>
            <a:r>
              <a:rPr lang="en-US" sz="1200" dirty="0" err="1"/>
              <a:t>GraphConvLayer</a:t>
            </a:r>
            <a:r>
              <a:rPr lang="en-US" sz="1200" dirty="0"/>
              <a:t>  multiple                 5888      </a:t>
            </a:r>
          </a:p>
          <a:p>
            <a:r>
              <a:rPr lang="en-US" sz="1200" dirty="0"/>
              <a:t> )                                                               </a:t>
            </a:r>
          </a:p>
          <a:p>
            <a:r>
              <a:rPr lang="en-US" sz="1200" dirty="0"/>
              <a:t>                                                                 </a:t>
            </a:r>
          </a:p>
          <a:p>
            <a:r>
              <a:rPr lang="en-US" sz="1200" dirty="0"/>
              <a:t> graph_conv2 (</a:t>
            </a:r>
            <a:r>
              <a:rPr lang="en-US" sz="1200" dirty="0" err="1"/>
              <a:t>GraphConvLayer</a:t>
            </a:r>
            <a:r>
              <a:rPr lang="en-US" sz="1200" dirty="0"/>
              <a:t>  multiple                 5888      </a:t>
            </a:r>
          </a:p>
          <a:p>
            <a:r>
              <a:rPr lang="en-US" sz="1200" dirty="0"/>
              <a:t> )                                                               </a:t>
            </a:r>
          </a:p>
          <a:p>
            <a:r>
              <a:rPr lang="en-US" sz="1200" dirty="0"/>
              <a:t>                                                                 </a:t>
            </a:r>
          </a:p>
          <a:p>
            <a:r>
              <a:rPr lang="en-US" sz="1200" dirty="0"/>
              <a:t> postprocess (Sequential)    (38376, 32)               2368      </a:t>
            </a:r>
          </a:p>
          <a:p>
            <a:r>
              <a:rPr lang="en-US" sz="1200" dirty="0"/>
              <a:t>                                                                 </a:t>
            </a:r>
          </a:p>
          <a:p>
            <a:r>
              <a:rPr lang="en-US" sz="1200" dirty="0"/>
              <a:t> logits (Dense)              multiple                  330       </a:t>
            </a:r>
          </a:p>
          <a:p>
            <a:r>
              <a:rPr lang="en-US" sz="1200" dirty="0"/>
              <a:t>                                                                 </a:t>
            </a:r>
          </a:p>
          <a:p>
            <a:r>
              <a:rPr lang="en-US" sz="1200" dirty="0"/>
              <a:t>=================================================================</a:t>
            </a:r>
          </a:p>
          <a:p>
            <a:r>
              <a:rPr lang="en-US" sz="1200" dirty="0"/>
              <a:t>Total params: 15,870</a:t>
            </a:r>
          </a:p>
          <a:p>
            <a:r>
              <a:rPr lang="en-US" sz="1200" dirty="0"/>
              <a:t>Trainable params: 15,028</a:t>
            </a:r>
          </a:p>
          <a:p>
            <a:r>
              <a:rPr lang="en-US" sz="1200" dirty="0"/>
              <a:t>Non-trainable params: 842</a:t>
            </a:r>
          </a:p>
          <a:p>
            <a:r>
              <a:rPr lang="en-US" sz="1200" dirty="0"/>
              <a:t>_________________________________________________________________</a:t>
            </a:r>
          </a:p>
        </p:txBody>
      </p:sp>
      <p:sp>
        <p:nvSpPr>
          <p:cNvPr id="6" name="BlokTextu 5">
            <a:extLst>
              <a:ext uri="{FF2B5EF4-FFF2-40B4-BE49-F238E27FC236}">
                <a16:creationId xmlns:a16="http://schemas.microsoft.com/office/drawing/2014/main" id="{C15AAE50-D2FB-4E85-7142-8D4E6F2BF5D6}"/>
              </a:ext>
            </a:extLst>
          </p:cNvPr>
          <p:cNvSpPr txBox="1"/>
          <p:nvPr/>
        </p:nvSpPr>
        <p:spPr>
          <a:xfrm>
            <a:off x="2584072" y="1478190"/>
            <a:ext cx="3437159" cy="369332"/>
          </a:xfrm>
          <a:prstGeom prst="rect">
            <a:avLst/>
          </a:prstGeom>
          <a:noFill/>
        </p:spPr>
        <p:txBody>
          <a:bodyPr wrap="none" rtlCol="0">
            <a:spAutoFit/>
          </a:bodyPr>
          <a:lstStyle/>
          <a:p>
            <a:r>
              <a:rPr lang="en-US" b="1" u="sng" dirty="0">
                <a:solidFill>
                  <a:srgbClr val="00B050"/>
                </a:solidFill>
              </a:rPr>
              <a:t>Without images</a:t>
            </a:r>
            <a:r>
              <a:rPr lang="en-US" dirty="0">
                <a:solidFill>
                  <a:srgbClr val="00B050"/>
                </a:solidFill>
              </a:rPr>
              <a:t>, on graph data</a:t>
            </a:r>
          </a:p>
        </p:txBody>
      </p:sp>
      <p:sp>
        <p:nvSpPr>
          <p:cNvPr id="7" name="BlokTextu 6">
            <a:extLst>
              <a:ext uri="{FF2B5EF4-FFF2-40B4-BE49-F238E27FC236}">
                <a16:creationId xmlns:a16="http://schemas.microsoft.com/office/drawing/2014/main" id="{FCE3299A-BBCE-69BF-F48F-3C262DA2E416}"/>
              </a:ext>
            </a:extLst>
          </p:cNvPr>
          <p:cNvSpPr txBox="1"/>
          <p:nvPr/>
        </p:nvSpPr>
        <p:spPr>
          <a:xfrm>
            <a:off x="2945081" y="6299860"/>
            <a:ext cx="7754815" cy="523220"/>
          </a:xfrm>
          <a:prstGeom prst="rect">
            <a:avLst/>
          </a:prstGeom>
          <a:noFill/>
        </p:spPr>
        <p:txBody>
          <a:bodyPr wrap="none" rtlCol="0">
            <a:spAutoFit/>
          </a:bodyPr>
          <a:lstStyle/>
          <a:p>
            <a:r>
              <a:rPr lang="en-US" sz="2800" b="1" dirty="0">
                <a:solidFill>
                  <a:srgbClr val="00B050"/>
                </a:solidFill>
              </a:rPr>
              <a:t>Formatted data according domain knowledge</a:t>
            </a:r>
            <a:endParaRPr lang="sk-SK" sz="2800" b="1" dirty="0">
              <a:solidFill>
                <a:srgbClr val="00B050"/>
              </a:solidFill>
            </a:endParaRPr>
          </a:p>
        </p:txBody>
      </p:sp>
    </p:spTree>
    <p:extLst>
      <p:ext uri="{BB962C8B-B14F-4D97-AF65-F5344CB8AC3E}">
        <p14:creationId xmlns:p14="http://schemas.microsoft.com/office/powerpoint/2010/main" val="1690693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1">
            <a:extLst>
              <a:ext uri="{FF2B5EF4-FFF2-40B4-BE49-F238E27FC236}">
                <a16:creationId xmlns:a16="http://schemas.microsoft.com/office/drawing/2014/main" id="{4DDB44F9-2CDF-28AF-3F29-8ADC8425113F}"/>
              </a:ext>
            </a:extLst>
          </p:cNvPr>
          <p:cNvSpPr txBox="1">
            <a:spLocks/>
          </p:cNvSpPr>
          <p:nvPr/>
        </p:nvSpPr>
        <p:spPr>
          <a:xfrm>
            <a:off x="417138" y="481248"/>
            <a:ext cx="8823505" cy="1369853"/>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a:t>Finding the best model for aesthetics assignment</a:t>
            </a:r>
          </a:p>
        </p:txBody>
      </p:sp>
      <p:graphicFrame>
        <p:nvGraphicFramePr>
          <p:cNvPr id="8" name="Tabuľka 8">
            <a:extLst>
              <a:ext uri="{FF2B5EF4-FFF2-40B4-BE49-F238E27FC236}">
                <a16:creationId xmlns:a16="http://schemas.microsoft.com/office/drawing/2014/main" id="{2380D4DD-9F86-CF71-A2AC-5F4A4FC8BF0A}"/>
              </a:ext>
            </a:extLst>
          </p:cNvPr>
          <p:cNvGraphicFramePr>
            <a:graphicFrameLocks noGrp="1"/>
          </p:cNvGraphicFramePr>
          <p:nvPr>
            <p:ph idx="1"/>
            <p:extLst>
              <p:ext uri="{D42A27DB-BD31-4B8C-83A1-F6EECF244321}">
                <p14:modId xmlns:p14="http://schemas.microsoft.com/office/powerpoint/2010/main" val="2304115517"/>
              </p:ext>
            </p:extLst>
          </p:nvPr>
        </p:nvGraphicFramePr>
        <p:xfrm>
          <a:off x="677333" y="2405915"/>
          <a:ext cx="10414678" cy="3601720"/>
        </p:xfrm>
        <a:graphic>
          <a:graphicData uri="http://schemas.openxmlformats.org/drawingml/2006/table">
            <a:tbl>
              <a:tblPr firstRow="1" bandRow="1">
                <a:tableStyleId>{5C22544A-7EE6-4342-B048-85BDC9FD1C3A}</a:tableStyleId>
              </a:tblPr>
              <a:tblGrid>
                <a:gridCol w="7284108">
                  <a:extLst>
                    <a:ext uri="{9D8B030D-6E8A-4147-A177-3AD203B41FA5}">
                      <a16:colId xmlns:a16="http://schemas.microsoft.com/office/drawing/2014/main" val="2329093330"/>
                    </a:ext>
                  </a:extLst>
                </a:gridCol>
                <a:gridCol w="1464527">
                  <a:extLst>
                    <a:ext uri="{9D8B030D-6E8A-4147-A177-3AD203B41FA5}">
                      <a16:colId xmlns:a16="http://schemas.microsoft.com/office/drawing/2014/main" val="2089133593"/>
                    </a:ext>
                  </a:extLst>
                </a:gridCol>
                <a:gridCol w="1666043">
                  <a:extLst>
                    <a:ext uri="{9D8B030D-6E8A-4147-A177-3AD203B41FA5}">
                      <a16:colId xmlns:a16="http://schemas.microsoft.com/office/drawing/2014/main" val="920118686"/>
                    </a:ext>
                  </a:extLst>
                </a:gridCol>
              </a:tblGrid>
              <a:tr h="370840">
                <a:tc>
                  <a:txBody>
                    <a:bodyPr/>
                    <a:lstStyle/>
                    <a:p>
                      <a:pPr algn="ctr"/>
                      <a:r>
                        <a:rPr lang="sk-SK" sz="1800" b="1" i="0" kern="1200" dirty="0" err="1">
                          <a:solidFill>
                            <a:schemeClr val="lt1"/>
                          </a:solidFill>
                          <a:effectLst/>
                          <a:latin typeface="+mn-lt"/>
                          <a:ea typeface="+mn-ea"/>
                          <a:cs typeface="+mn-cs"/>
                        </a:rPr>
                        <a:t>Used</a:t>
                      </a:r>
                      <a:r>
                        <a:rPr lang="sk-SK" sz="1800" b="1" i="0" kern="1200" dirty="0">
                          <a:solidFill>
                            <a:schemeClr val="lt1"/>
                          </a:solidFill>
                          <a:effectLst/>
                          <a:latin typeface="+mn-lt"/>
                          <a:ea typeface="+mn-ea"/>
                          <a:cs typeface="+mn-cs"/>
                        </a:rPr>
                        <a:t> model</a:t>
                      </a:r>
                      <a:endParaRPr lang="sk-SK" b="1" dirty="0"/>
                    </a:p>
                  </a:txBody>
                  <a:tcPr anchor="ctr"/>
                </a:tc>
                <a:tc>
                  <a:txBody>
                    <a:bodyPr/>
                    <a:lstStyle/>
                    <a:p>
                      <a:pPr algn="ctr"/>
                      <a:r>
                        <a:rPr lang="sk-SK" sz="1800" b="1" i="0" kern="1200" dirty="0" err="1">
                          <a:solidFill>
                            <a:schemeClr val="lt1"/>
                          </a:solidFill>
                          <a:effectLst/>
                          <a:latin typeface="+mn-lt"/>
                          <a:ea typeface="+mn-ea"/>
                          <a:cs typeface="+mn-cs"/>
                        </a:rPr>
                        <a:t>Accuracy</a:t>
                      </a:r>
                      <a:br>
                        <a:rPr lang="sk-SK" b="1" dirty="0"/>
                      </a:br>
                      <a:r>
                        <a:rPr lang="sk-SK" sz="1800" b="1" i="0" kern="1200" dirty="0" err="1">
                          <a:solidFill>
                            <a:schemeClr val="lt1"/>
                          </a:solidFill>
                          <a:effectLst/>
                          <a:latin typeface="+mn-lt"/>
                          <a:ea typeface="+mn-ea"/>
                          <a:cs typeface="+mn-cs"/>
                        </a:rPr>
                        <a:t>one</a:t>
                      </a:r>
                      <a:r>
                        <a:rPr lang="sk-SK" sz="1800" b="1" i="0" kern="1200" dirty="0">
                          <a:solidFill>
                            <a:schemeClr val="lt1"/>
                          </a:solidFill>
                          <a:effectLst/>
                          <a:latin typeface="+mn-lt"/>
                          <a:ea typeface="+mn-ea"/>
                          <a:cs typeface="+mn-cs"/>
                        </a:rPr>
                        <a:t> user</a:t>
                      </a:r>
                      <a:endParaRPr lang="sk-SK" b="1" dirty="0"/>
                    </a:p>
                  </a:txBody>
                  <a:tcPr/>
                </a:tc>
                <a:tc>
                  <a:txBody>
                    <a:bodyPr/>
                    <a:lstStyle/>
                    <a:p>
                      <a:pPr algn="ctr"/>
                      <a:r>
                        <a:rPr lang="sk-SK" sz="1800" b="1" i="0" kern="1200" dirty="0" err="1">
                          <a:solidFill>
                            <a:schemeClr val="lt1"/>
                          </a:solidFill>
                          <a:effectLst/>
                          <a:latin typeface="+mn-lt"/>
                          <a:ea typeface="+mn-ea"/>
                          <a:cs typeface="+mn-cs"/>
                        </a:rPr>
                        <a:t>Accuracy</a:t>
                      </a:r>
                      <a:r>
                        <a:rPr lang="sk-SK" sz="1800" b="1" i="0" kern="1200" dirty="0">
                          <a:solidFill>
                            <a:schemeClr val="lt1"/>
                          </a:solidFill>
                          <a:effectLst/>
                          <a:latin typeface="+mn-lt"/>
                          <a:ea typeface="+mn-ea"/>
                          <a:cs typeface="+mn-cs"/>
                        </a:rPr>
                        <a:t> AI</a:t>
                      </a:r>
                      <a:br>
                        <a:rPr lang="sk-SK" b="1" dirty="0"/>
                      </a:br>
                      <a:r>
                        <a:rPr lang="sk-SK" sz="1800" b="1" i="0" kern="1200" dirty="0" err="1">
                          <a:solidFill>
                            <a:schemeClr val="lt1"/>
                          </a:solidFill>
                          <a:effectLst/>
                          <a:latin typeface="+mn-lt"/>
                          <a:ea typeface="+mn-ea"/>
                          <a:cs typeface="+mn-cs"/>
                        </a:rPr>
                        <a:t>LeNet</a:t>
                      </a:r>
                      <a:r>
                        <a:rPr lang="sk-SK" sz="1800" b="1" i="0" kern="1200" dirty="0">
                          <a:solidFill>
                            <a:schemeClr val="lt1"/>
                          </a:solidFill>
                          <a:effectLst/>
                          <a:latin typeface="+mn-lt"/>
                          <a:ea typeface="+mn-ea"/>
                          <a:cs typeface="+mn-cs"/>
                        </a:rPr>
                        <a:t> </a:t>
                      </a:r>
                      <a:r>
                        <a:rPr lang="sk-SK" sz="1800" b="1" i="0" kern="1200" dirty="0" err="1">
                          <a:solidFill>
                            <a:schemeClr val="lt1"/>
                          </a:solidFill>
                          <a:effectLst/>
                          <a:latin typeface="+mn-lt"/>
                          <a:ea typeface="+mn-ea"/>
                          <a:cs typeface="+mn-cs"/>
                        </a:rPr>
                        <a:t>mode</a:t>
                      </a:r>
                      <a:r>
                        <a:rPr lang="en-US" sz="1800" b="1" i="0" kern="1200" dirty="0">
                          <a:solidFill>
                            <a:schemeClr val="lt1"/>
                          </a:solidFill>
                          <a:effectLst/>
                          <a:latin typeface="+mn-lt"/>
                          <a:ea typeface="+mn-ea"/>
                          <a:cs typeface="+mn-cs"/>
                        </a:rPr>
                        <a:t>l</a:t>
                      </a:r>
                      <a:endParaRPr lang="sk-SK" b="1" dirty="0"/>
                    </a:p>
                  </a:txBody>
                  <a:tcPr/>
                </a:tc>
                <a:extLst>
                  <a:ext uri="{0D108BD9-81ED-4DB2-BD59-A6C34878D82A}">
                    <a16:rowId xmlns:a16="http://schemas.microsoft.com/office/drawing/2014/main" val="3347263844"/>
                  </a:ext>
                </a:extLst>
              </a:tr>
              <a:tr h="358844">
                <a:tc>
                  <a:txBody>
                    <a:bodyPr/>
                    <a:lstStyle/>
                    <a:p>
                      <a:r>
                        <a:rPr lang="sk-SK" sz="1800" b="0" i="0" kern="1200" dirty="0" err="1">
                          <a:solidFill>
                            <a:schemeClr val="dk1"/>
                          </a:solidFill>
                          <a:effectLst/>
                          <a:latin typeface="+mn-lt"/>
                          <a:ea typeface="+mn-ea"/>
                          <a:cs typeface="+mn-cs"/>
                        </a:rPr>
                        <a:t>LeNet</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input</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size</a:t>
                      </a:r>
                      <a:r>
                        <a:rPr lang="sk-SK" sz="1800" b="0" i="0" kern="1200" dirty="0">
                          <a:solidFill>
                            <a:schemeClr val="dk1"/>
                          </a:solidFill>
                          <a:effectLst/>
                          <a:latin typeface="+mn-lt"/>
                          <a:ea typeface="+mn-ea"/>
                          <a:cs typeface="+mn-cs"/>
                        </a:rPr>
                        <a:t> 28x28)</a:t>
                      </a:r>
                      <a:endParaRPr lang="sk-SK" dirty="0"/>
                    </a:p>
                  </a:txBody>
                  <a:tcPr/>
                </a:tc>
                <a:tc>
                  <a:txBody>
                    <a:bodyPr/>
                    <a:lstStyle/>
                    <a:p>
                      <a:pPr algn="ctr"/>
                      <a:r>
                        <a:rPr lang="sk-SK" sz="1800" b="0" i="0" kern="1200" dirty="0">
                          <a:solidFill>
                            <a:schemeClr val="dk1"/>
                          </a:solidFill>
                          <a:effectLst/>
                          <a:latin typeface="+mn-lt"/>
                          <a:ea typeface="+mn-ea"/>
                          <a:cs typeface="+mn-cs"/>
                        </a:rPr>
                        <a:t>0,3158</a:t>
                      </a:r>
                      <a:endParaRPr lang="sk-SK" dirty="0"/>
                    </a:p>
                  </a:txBody>
                  <a:tcPr/>
                </a:tc>
                <a:tc>
                  <a:txBody>
                    <a:bodyPr/>
                    <a:lstStyle/>
                    <a:p>
                      <a:pPr algn="ctr"/>
                      <a:r>
                        <a:rPr lang="sk-SK" sz="1800" b="0" i="0" kern="1200" dirty="0">
                          <a:solidFill>
                            <a:schemeClr val="dk1"/>
                          </a:solidFill>
                          <a:effectLst/>
                          <a:latin typeface="+mn-lt"/>
                          <a:ea typeface="+mn-ea"/>
                          <a:cs typeface="+mn-cs"/>
                        </a:rPr>
                        <a:t>0,8487</a:t>
                      </a:r>
                      <a:endParaRPr lang="sk-SK" dirty="0"/>
                    </a:p>
                  </a:txBody>
                  <a:tcPr/>
                </a:tc>
                <a:extLst>
                  <a:ext uri="{0D108BD9-81ED-4DB2-BD59-A6C34878D82A}">
                    <a16:rowId xmlns:a16="http://schemas.microsoft.com/office/drawing/2014/main" val="2027347305"/>
                  </a:ext>
                </a:extLst>
              </a:tr>
              <a:tr h="370840">
                <a:tc>
                  <a:txBody>
                    <a:bodyPr/>
                    <a:lstStyle/>
                    <a:p>
                      <a:r>
                        <a:rPr lang="sk-SK" sz="1800" b="0" i="0" kern="1200" dirty="0" err="1">
                          <a:solidFill>
                            <a:schemeClr val="dk1"/>
                          </a:solidFill>
                          <a:effectLst/>
                          <a:latin typeface="+mn-lt"/>
                          <a:ea typeface="+mn-ea"/>
                          <a:cs typeface="+mn-cs"/>
                        </a:rPr>
                        <a:t>LeNet</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input</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size</a:t>
                      </a:r>
                      <a:r>
                        <a:rPr lang="sk-SK" sz="1800" b="0" i="0" kern="1200" dirty="0">
                          <a:solidFill>
                            <a:schemeClr val="dk1"/>
                          </a:solidFill>
                          <a:effectLst/>
                          <a:latin typeface="+mn-lt"/>
                          <a:ea typeface="+mn-ea"/>
                          <a:cs typeface="+mn-cs"/>
                        </a:rPr>
                        <a:t> 600x600)</a:t>
                      </a:r>
                      <a:endParaRPr lang="sk-SK" dirty="0"/>
                    </a:p>
                  </a:txBody>
                  <a:tcPr/>
                </a:tc>
                <a:tc>
                  <a:txBody>
                    <a:bodyPr/>
                    <a:lstStyle/>
                    <a:p>
                      <a:pPr algn="ctr"/>
                      <a:r>
                        <a:rPr lang="sk-SK" sz="1800" b="0" i="0" kern="1200" dirty="0">
                          <a:solidFill>
                            <a:schemeClr val="dk1"/>
                          </a:solidFill>
                          <a:effectLst/>
                          <a:latin typeface="+mn-lt"/>
                          <a:ea typeface="+mn-ea"/>
                          <a:cs typeface="+mn-cs"/>
                        </a:rPr>
                        <a:t>0,3421</a:t>
                      </a:r>
                      <a:endParaRPr lang="sk-SK" dirty="0"/>
                    </a:p>
                  </a:txBody>
                  <a:tcPr/>
                </a:tc>
                <a:tc>
                  <a:txBody>
                    <a:bodyPr/>
                    <a:lstStyle/>
                    <a:p>
                      <a:pPr algn="ctr"/>
                      <a:r>
                        <a:rPr lang="sk-SK" sz="1800" b="0" i="0" kern="1200" dirty="0">
                          <a:solidFill>
                            <a:schemeClr val="dk1"/>
                          </a:solidFill>
                          <a:effectLst/>
                          <a:latin typeface="+mn-lt"/>
                          <a:ea typeface="+mn-ea"/>
                          <a:cs typeface="+mn-cs"/>
                        </a:rPr>
                        <a:t>0,8618</a:t>
                      </a:r>
                      <a:endParaRPr lang="sk-SK" dirty="0"/>
                    </a:p>
                  </a:txBody>
                  <a:tcPr/>
                </a:tc>
                <a:extLst>
                  <a:ext uri="{0D108BD9-81ED-4DB2-BD59-A6C34878D82A}">
                    <a16:rowId xmlns:a16="http://schemas.microsoft.com/office/drawing/2014/main" val="1510131296"/>
                  </a:ext>
                </a:extLst>
              </a:tr>
              <a:tr h="370840">
                <a:tc>
                  <a:txBody>
                    <a:bodyPr/>
                    <a:lstStyle/>
                    <a:p>
                      <a:r>
                        <a:rPr lang="en-US" sz="1800" b="0" i="0" kern="1200" dirty="0" err="1">
                          <a:solidFill>
                            <a:schemeClr val="dk1"/>
                          </a:solidFill>
                          <a:effectLst/>
                          <a:latin typeface="+mn-lt"/>
                          <a:ea typeface="+mn-ea"/>
                          <a:cs typeface="+mn-cs"/>
                        </a:rPr>
                        <a:t>LeNet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multimodel</a:t>
                      </a:r>
                      <a:r>
                        <a:rPr lang="en-US" sz="1800" b="0" i="0" kern="1200" dirty="0">
                          <a:solidFill>
                            <a:schemeClr val="dk1"/>
                          </a:solidFill>
                          <a:effectLst/>
                          <a:latin typeface="+mn-lt"/>
                          <a:ea typeface="+mn-ea"/>
                          <a:cs typeface="+mn-cs"/>
                        </a:rPr>
                        <a:t> for image with coordinates (input size 600x600)</a:t>
                      </a:r>
                      <a:endParaRPr lang="sk-SK" dirty="0"/>
                    </a:p>
                  </a:txBody>
                  <a:tcPr/>
                </a:tc>
                <a:tc>
                  <a:txBody>
                    <a:bodyPr/>
                    <a:lstStyle/>
                    <a:p>
                      <a:pPr algn="ctr"/>
                      <a:r>
                        <a:rPr lang="sk-SK" sz="1800" b="0" i="0" kern="1200" dirty="0">
                          <a:solidFill>
                            <a:schemeClr val="dk1"/>
                          </a:solidFill>
                          <a:effectLst/>
                          <a:latin typeface="+mn-lt"/>
                          <a:ea typeface="+mn-ea"/>
                          <a:cs typeface="+mn-cs"/>
                        </a:rPr>
                        <a:t>0,2697</a:t>
                      </a:r>
                      <a:endParaRPr lang="sk-SK" dirty="0"/>
                    </a:p>
                  </a:txBody>
                  <a:tcPr/>
                </a:tc>
                <a:tc>
                  <a:txBody>
                    <a:bodyPr/>
                    <a:lstStyle/>
                    <a:p>
                      <a:pPr algn="ctr"/>
                      <a:r>
                        <a:rPr lang="sk-SK" sz="1800" b="0" i="0" kern="1200" dirty="0">
                          <a:solidFill>
                            <a:schemeClr val="dk1"/>
                          </a:solidFill>
                          <a:effectLst/>
                          <a:latin typeface="+mn-lt"/>
                          <a:ea typeface="+mn-ea"/>
                          <a:cs typeface="+mn-cs"/>
                        </a:rPr>
                        <a:t>0,7961</a:t>
                      </a:r>
                      <a:endParaRPr lang="sk-SK" dirty="0"/>
                    </a:p>
                  </a:txBody>
                  <a:tcPr/>
                </a:tc>
                <a:extLst>
                  <a:ext uri="{0D108BD9-81ED-4DB2-BD59-A6C34878D82A}">
                    <a16:rowId xmlns:a16="http://schemas.microsoft.com/office/drawing/2014/main" val="3868504039"/>
                  </a:ext>
                </a:extLst>
              </a:tr>
              <a:tr h="370840">
                <a:tc>
                  <a:txBody>
                    <a:bodyPr/>
                    <a:lstStyle/>
                    <a:p>
                      <a:r>
                        <a:rPr lang="en-US" sz="1800" b="0" i="0" kern="1200" dirty="0">
                          <a:solidFill>
                            <a:schemeClr val="dk1"/>
                          </a:solidFill>
                          <a:effectLst/>
                          <a:latin typeface="+mn-lt"/>
                          <a:ea typeface="+mn-ea"/>
                          <a:cs typeface="+mn-cs"/>
                        </a:rPr>
                        <a:t>Multinomial logistic regression based on coordinates</a:t>
                      </a:r>
                      <a:endParaRPr lang="sk-SK" dirty="0"/>
                    </a:p>
                  </a:txBody>
                  <a:tcPr/>
                </a:tc>
                <a:tc>
                  <a:txBody>
                    <a:bodyPr/>
                    <a:lstStyle/>
                    <a:p>
                      <a:pPr algn="ctr"/>
                      <a:r>
                        <a:rPr lang="sk-SK" sz="1800" b="0" i="0" kern="1200" dirty="0">
                          <a:solidFill>
                            <a:schemeClr val="dk1"/>
                          </a:solidFill>
                          <a:effectLst/>
                          <a:latin typeface="+mn-lt"/>
                          <a:ea typeface="+mn-ea"/>
                          <a:cs typeface="+mn-cs"/>
                        </a:rPr>
                        <a:t>0,3618</a:t>
                      </a:r>
                      <a:endParaRPr lang="sk-SK" dirty="0"/>
                    </a:p>
                  </a:txBody>
                  <a:tcPr/>
                </a:tc>
                <a:tc>
                  <a:txBody>
                    <a:bodyPr/>
                    <a:lstStyle/>
                    <a:p>
                      <a:pPr algn="ctr"/>
                      <a:r>
                        <a:rPr lang="sk-SK" sz="1800" b="0" i="0" kern="1200" dirty="0">
                          <a:solidFill>
                            <a:schemeClr val="dk1"/>
                          </a:solidFill>
                          <a:effectLst/>
                          <a:latin typeface="+mn-lt"/>
                          <a:ea typeface="+mn-ea"/>
                          <a:cs typeface="+mn-cs"/>
                        </a:rPr>
                        <a:t>0,8092</a:t>
                      </a:r>
                      <a:endParaRPr lang="sk-SK" dirty="0"/>
                    </a:p>
                  </a:txBody>
                  <a:tcPr/>
                </a:tc>
                <a:extLst>
                  <a:ext uri="{0D108BD9-81ED-4DB2-BD59-A6C34878D82A}">
                    <a16:rowId xmlns:a16="http://schemas.microsoft.com/office/drawing/2014/main" val="2884776075"/>
                  </a:ext>
                </a:extLst>
              </a:tr>
              <a:tr h="370840">
                <a:tc>
                  <a:txBody>
                    <a:bodyPr/>
                    <a:lstStyle/>
                    <a:p>
                      <a:r>
                        <a:rPr lang="en-US" sz="1800" b="0" i="0" kern="1200" dirty="0">
                          <a:solidFill>
                            <a:schemeClr val="dk1"/>
                          </a:solidFill>
                          <a:effectLst/>
                          <a:latin typeface="+mn-lt"/>
                          <a:ea typeface="+mn-ea"/>
                          <a:cs typeface="+mn-cs"/>
                        </a:rPr>
                        <a:t>Stepwise logistic regression based on coordinates (backward)</a:t>
                      </a:r>
                      <a:endParaRPr lang="sk-SK" dirty="0"/>
                    </a:p>
                  </a:txBody>
                  <a:tcPr/>
                </a:tc>
                <a:tc>
                  <a:txBody>
                    <a:bodyPr/>
                    <a:lstStyle/>
                    <a:p>
                      <a:pPr algn="ctr"/>
                      <a:r>
                        <a:rPr lang="sk-SK" sz="1800" b="0" i="0" kern="1200" dirty="0">
                          <a:solidFill>
                            <a:schemeClr val="dk1"/>
                          </a:solidFill>
                          <a:effectLst/>
                          <a:latin typeface="+mn-lt"/>
                          <a:ea typeface="+mn-ea"/>
                          <a:cs typeface="+mn-cs"/>
                        </a:rPr>
                        <a:t>0,3421</a:t>
                      </a:r>
                      <a:endParaRPr lang="sk-SK" dirty="0"/>
                    </a:p>
                  </a:txBody>
                  <a:tcPr/>
                </a:tc>
                <a:tc>
                  <a:txBody>
                    <a:bodyPr/>
                    <a:lstStyle/>
                    <a:p>
                      <a:pPr algn="ctr"/>
                      <a:r>
                        <a:rPr lang="sk-SK" sz="1800" b="0" i="0" kern="1200" dirty="0">
                          <a:solidFill>
                            <a:schemeClr val="dk1"/>
                          </a:solidFill>
                          <a:effectLst/>
                          <a:latin typeface="+mn-lt"/>
                          <a:ea typeface="+mn-ea"/>
                          <a:cs typeface="+mn-cs"/>
                        </a:rPr>
                        <a:t>0,7894</a:t>
                      </a:r>
                      <a:endParaRPr lang="sk-SK" dirty="0"/>
                    </a:p>
                  </a:txBody>
                  <a:tcPr/>
                </a:tc>
                <a:extLst>
                  <a:ext uri="{0D108BD9-81ED-4DB2-BD59-A6C34878D82A}">
                    <a16:rowId xmlns:a16="http://schemas.microsoft.com/office/drawing/2014/main" val="496158219"/>
                  </a:ext>
                </a:extLst>
              </a:tr>
              <a:tr h="370840">
                <a:tc>
                  <a:txBody>
                    <a:bodyPr/>
                    <a:lstStyle/>
                    <a:p>
                      <a:r>
                        <a:rPr lang="en-US" sz="1800" b="0" i="0" kern="1200" dirty="0">
                          <a:solidFill>
                            <a:schemeClr val="dk1"/>
                          </a:solidFill>
                          <a:effectLst/>
                          <a:latin typeface="+mn-lt"/>
                          <a:ea typeface="+mn-ea"/>
                          <a:cs typeface="+mn-cs"/>
                        </a:rPr>
                        <a:t>Stepwise logistic regression based on coordinates (forward)</a:t>
                      </a:r>
                      <a:endParaRPr lang="sk-SK" dirty="0"/>
                    </a:p>
                  </a:txBody>
                  <a:tcPr/>
                </a:tc>
                <a:tc>
                  <a:txBody>
                    <a:bodyPr/>
                    <a:lstStyle/>
                    <a:p>
                      <a:pPr algn="ctr"/>
                      <a:r>
                        <a:rPr lang="sk-SK" sz="1800" b="0" i="0" kern="1200" dirty="0">
                          <a:solidFill>
                            <a:schemeClr val="dk1"/>
                          </a:solidFill>
                          <a:effectLst/>
                          <a:latin typeface="+mn-lt"/>
                          <a:ea typeface="+mn-ea"/>
                          <a:cs typeface="+mn-cs"/>
                        </a:rPr>
                        <a:t>0,4539</a:t>
                      </a:r>
                      <a:endParaRPr lang="sk-SK" dirty="0"/>
                    </a:p>
                  </a:txBody>
                  <a:tcPr/>
                </a:tc>
                <a:tc>
                  <a:txBody>
                    <a:bodyPr/>
                    <a:lstStyle/>
                    <a:p>
                      <a:pPr algn="ctr"/>
                      <a:r>
                        <a:rPr lang="sk-SK" sz="1800" b="0" i="0" kern="1200" dirty="0">
                          <a:solidFill>
                            <a:schemeClr val="dk1"/>
                          </a:solidFill>
                          <a:effectLst/>
                          <a:latin typeface="+mn-lt"/>
                          <a:ea typeface="+mn-ea"/>
                          <a:cs typeface="+mn-cs"/>
                        </a:rPr>
                        <a:t>0,7960</a:t>
                      </a:r>
                      <a:endParaRPr lang="sk-SK" dirty="0"/>
                    </a:p>
                  </a:txBody>
                  <a:tcPr/>
                </a:tc>
                <a:extLst>
                  <a:ext uri="{0D108BD9-81ED-4DB2-BD59-A6C34878D82A}">
                    <a16:rowId xmlns:a16="http://schemas.microsoft.com/office/drawing/2014/main" val="1783310776"/>
                  </a:ext>
                </a:extLst>
              </a:tr>
              <a:tr h="370840">
                <a:tc>
                  <a:txBody>
                    <a:bodyPr/>
                    <a:lstStyle/>
                    <a:p>
                      <a:r>
                        <a:rPr lang="en-US" sz="1800" b="0" i="0" kern="1200" dirty="0">
                          <a:solidFill>
                            <a:schemeClr val="dk1"/>
                          </a:solidFill>
                          <a:effectLst/>
                          <a:latin typeface="+mn-lt"/>
                          <a:ea typeface="+mn-ea"/>
                          <a:cs typeface="+mn-cs"/>
                        </a:rPr>
                        <a:t>Stepwise logistic regression based on coordinates (both)</a:t>
                      </a:r>
                      <a:endParaRPr lang="sk-SK" dirty="0"/>
                    </a:p>
                  </a:txBody>
                  <a:tcPr/>
                </a:tc>
                <a:tc>
                  <a:txBody>
                    <a:bodyPr/>
                    <a:lstStyle/>
                    <a:p>
                      <a:pPr algn="ctr"/>
                      <a:r>
                        <a:rPr lang="sk-SK" sz="1800" b="0" i="0" kern="1200" dirty="0">
                          <a:solidFill>
                            <a:schemeClr val="dk1"/>
                          </a:solidFill>
                          <a:effectLst/>
                          <a:latin typeface="+mn-lt"/>
                          <a:ea typeface="+mn-ea"/>
                          <a:cs typeface="+mn-cs"/>
                        </a:rPr>
                        <a:t>0,4539</a:t>
                      </a:r>
                      <a:endParaRPr lang="sk-SK" dirty="0"/>
                    </a:p>
                  </a:txBody>
                  <a:tcPr/>
                </a:tc>
                <a:tc>
                  <a:txBody>
                    <a:bodyPr/>
                    <a:lstStyle/>
                    <a:p>
                      <a:pPr algn="ctr"/>
                      <a:r>
                        <a:rPr lang="sk-SK" sz="1800" b="0" i="0" kern="1200" dirty="0">
                          <a:solidFill>
                            <a:schemeClr val="dk1"/>
                          </a:solidFill>
                          <a:effectLst/>
                          <a:latin typeface="+mn-lt"/>
                          <a:ea typeface="+mn-ea"/>
                          <a:cs typeface="+mn-cs"/>
                        </a:rPr>
                        <a:t>0,7961</a:t>
                      </a:r>
                      <a:endParaRPr lang="sk-SK" dirty="0"/>
                    </a:p>
                  </a:txBody>
                  <a:tcPr/>
                </a:tc>
                <a:extLst>
                  <a:ext uri="{0D108BD9-81ED-4DB2-BD59-A6C34878D82A}">
                    <a16:rowId xmlns:a16="http://schemas.microsoft.com/office/drawing/2014/main" val="3252049433"/>
                  </a:ext>
                </a:extLst>
              </a:tr>
              <a:tr h="370840">
                <a:tc>
                  <a:txBody>
                    <a:bodyPr/>
                    <a:lstStyle/>
                    <a:p>
                      <a:r>
                        <a:rPr lang="sk-SK" sz="1800" b="0" i="0" kern="1200" dirty="0" err="1">
                          <a:solidFill>
                            <a:schemeClr val="dk1"/>
                          </a:solidFill>
                          <a:effectLst/>
                          <a:latin typeface="+mn-lt"/>
                          <a:ea typeface="+mn-ea"/>
                          <a:cs typeface="+mn-cs"/>
                        </a:rPr>
                        <a:t>Graph</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neural</a:t>
                      </a:r>
                      <a:r>
                        <a:rPr lang="sk-SK" sz="1800" b="0" i="0" kern="1200" dirty="0">
                          <a:solidFill>
                            <a:schemeClr val="dk1"/>
                          </a:solidFill>
                          <a:effectLst/>
                          <a:latin typeface="+mn-lt"/>
                          <a:ea typeface="+mn-ea"/>
                          <a:cs typeface="+mn-cs"/>
                        </a:rPr>
                        <a:t> </a:t>
                      </a:r>
                      <a:r>
                        <a:rPr lang="sk-SK" sz="1800" b="0" i="0" kern="1200" dirty="0" err="1">
                          <a:solidFill>
                            <a:schemeClr val="dk1"/>
                          </a:solidFill>
                          <a:effectLst/>
                          <a:latin typeface="+mn-lt"/>
                          <a:ea typeface="+mn-ea"/>
                          <a:cs typeface="+mn-cs"/>
                        </a:rPr>
                        <a:t>network</a:t>
                      </a:r>
                      <a:r>
                        <a:rPr lang="sk-SK" sz="1800" b="0" i="0" kern="1200" dirty="0">
                          <a:solidFill>
                            <a:schemeClr val="dk1"/>
                          </a:solidFill>
                          <a:effectLst/>
                          <a:latin typeface="+mn-lt"/>
                          <a:ea typeface="+mn-ea"/>
                          <a:cs typeface="+mn-cs"/>
                        </a:rPr>
                        <a:t> + </a:t>
                      </a:r>
                      <a:r>
                        <a:rPr lang="sk-SK" sz="1800" b="0" i="0" kern="1200" dirty="0" err="1">
                          <a:solidFill>
                            <a:schemeClr val="dk1"/>
                          </a:solidFill>
                          <a:effectLst/>
                          <a:latin typeface="+mn-lt"/>
                          <a:ea typeface="+mn-ea"/>
                          <a:cs typeface="+mn-cs"/>
                        </a:rPr>
                        <a:t>coordinates</a:t>
                      </a:r>
                      <a:endParaRPr lang="sk-SK" dirty="0"/>
                    </a:p>
                  </a:txBody>
                  <a:tcPr/>
                </a:tc>
                <a:tc>
                  <a:txBody>
                    <a:bodyPr/>
                    <a:lstStyle/>
                    <a:p>
                      <a:pPr algn="ctr"/>
                      <a:r>
                        <a:rPr lang="sk-SK" sz="1800" b="0" i="0" kern="1200" dirty="0">
                          <a:solidFill>
                            <a:schemeClr val="dk1"/>
                          </a:solidFill>
                          <a:effectLst/>
                          <a:latin typeface="+mn-lt"/>
                          <a:ea typeface="+mn-ea"/>
                          <a:cs typeface="+mn-cs"/>
                        </a:rPr>
                        <a:t>0,7133</a:t>
                      </a:r>
                      <a:endParaRPr lang="sk-SK" dirty="0"/>
                    </a:p>
                  </a:txBody>
                  <a:tcPr/>
                </a:tc>
                <a:tc>
                  <a:txBody>
                    <a:bodyPr/>
                    <a:lstStyle/>
                    <a:p>
                      <a:pPr algn="ctr"/>
                      <a:r>
                        <a:rPr lang="sk-SK" sz="1800" b="0" i="0" kern="1200" dirty="0">
                          <a:solidFill>
                            <a:schemeClr val="dk1"/>
                          </a:solidFill>
                          <a:effectLst/>
                          <a:latin typeface="+mn-lt"/>
                          <a:ea typeface="+mn-ea"/>
                          <a:cs typeface="+mn-cs"/>
                        </a:rPr>
                        <a:t>0,6999</a:t>
                      </a:r>
                      <a:endParaRPr lang="sk-SK" dirty="0"/>
                    </a:p>
                  </a:txBody>
                  <a:tcPr/>
                </a:tc>
                <a:extLst>
                  <a:ext uri="{0D108BD9-81ED-4DB2-BD59-A6C34878D82A}">
                    <a16:rowId xmlns:a16="http://schemas.microsoft.com/office/drawing/2014/main" val="4233751749"/>
                  </a:ext>
                </a:extLst>
              </a:tr>
            </a:tbl>
          </a:graphicData>
        </a:graphic>
      </p:graphicFrame>
    </p:spTree>
    <p:extLst>
      <p:ext uri="{BB962C8B-B14F-4D97-AF65-F5344CB8AC3E}">
        <p14:creationId xmlns:p14="http://schemas.microsoft.com/office/powerpoint/2010/main" val="2974098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BF874C-F3CD-7FDA-107D-684866CBD703}"/>
              </a:ext>
            </a:extLst>
          </p:cNvPr>
          <p:cNvSpPr>
            <a:spLocks noGrp="1"/>
          </p:cNvSpPr>
          <p:nvPr>
            <p:ph type="title"/>
          </p:nvPr>
        </p:nvSpPr>
        <p:spPr>
          <a:xfrm>
            <a:off x="284872" y="177798"/>
            <a:ext cx="8596668" cy="1320800"/>
          </a:xfrm>
        </p:spPr>
        <p:txBody>
          <a:bodyPr>
            <a:normAutofit/>
          </a:bodyPr>
          <a:lstStyle/>
          <a:p>
            <a:r>
              <a:rPr lang="en-US" sz="5400" b="1" dirty="0"/>
              <a:t>Results</a:t>
            </a:r>
          </a:p>
        </p:txBody>
      </p:sp>
      <p:sp>
        <p:nvSpPr>
          <p:cNvPr id="8" name="Zástupný objekt pre obsah 2">
            <a:extLst>
              <a:ext uri="{FF2B5EF4-FFF2-40B4-BE49-F238E27FC236}">
                <a16:creationId xmlns:a16="http://schemas.microsoft.com/office/drawing/2014/main" id="{839ED708-51E0-49B6-FD9B-4624DCE29B01}"/>
              </a:ext>
            </a:extLst>
          </p:cNvPr>
          <p:cNvSpPr txBox="1">
            <a:spLocks/>
          </p:cNvSpPr>
          <p:nvPr/>
        </p:nvSpPr>
        <p:spPr>
          <a:xfrm>
            <a:off x="2775877" y="6905918"/>
            <a:ext cx="9410803" cy="608995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3200" i="1" dirty="0"/>
              <a:t>The </a:t>
            </a:r>
            <a:r>
              <a:rPr lang="en-US" sz="3600" b="1" i="1" dirty="0">
                <a:solidFill>
                  <a:srgbClr val="00B0F0"/>
                </a:solidFill>
              </a:rPr>
              <a:t>proper representation </a:t>
            </a:r>
            <a:r>
              <a:rPr lang="en-US" sz="3200" i="1" dirty="0"/>
              <a:t>of </a:t>
            </a:r>
            <a:r>
              <a:rPr lang="en-US" sz="3600" b="1" i="1" dirty="0">
                <a:solidFill>
                  <a:srgbClr val="FFFF00"/>
                </a:solidFill>
              </a:rPr>
              <a:t>software knowledge</a:t>
            </a:r>
            <a:r>
              <a:rPr lang="en-US" sz="3200" i="1" dirty="0"/>
              <a:t> </a:t>
            </a:r>
            <a:r>
              <a:rPr lang="en-US" sz="3600" b="1" i="1" dirty="0">
                <a:solidFill>
                  <a:srgbClr val="FFC000"/>
                </a:solidFill>
              </a:rPr>
              <a:t>in place of variation points </a:t>
            </a:r>
            <a:r>
              <a:rPr lang="en-US" sz="3200" i="1" dirty="0"/>
              <a:t>drives the </a:t>
            </a:r>
            <a:r>
              <a:rPr lang="en-US" sz="3600" b="1" i="1" dirty="0">
                <a:solidFill>
                  <a:srgbClr val="92D050"/>
                </a:solidFill>
              </a:rPr>
              <a:t>effective modularization and reuse</a:t>
            </a:r>
            <a:r>
              <a:rPr lang="en-US" sz="3600" i="1" dirty="0">
                <a:solidFill>
                  <a:srgbClr val="92D050"/>
                </a:solidFill>
              </a:rPr>
              <a:t> </a:t>
            </a:r>
            <a:r>
              <a:rPr lang="en-US" sz="3200" i="1" dirty="0"/>
              <a:t>of software parts in the form of </a:t>
            </a:r>
            <a:r>
              <a:rPr lang="en-US" sz="3600" b="1" i="1" dirty="0">
                <a:solidFill>
                  <a:srgbClr val="0070C0"/>
                </a:solidFill>
              </a:rPr>
              <a:t>automatically derived </a:t>
            </a:r>
            <a:r>
              <a:rPr lang="en-US" sz="3200" i="1" dirty="0"/>
              <a:t>resulting </a:t>
            </a:r>
            <a:r>
              <a:rPr lang="en-US" sz="3600" b="1" i="1" dirty="0">
                <a:solidFill>
                  <a:srgbClr val="0070C0"/>
                </a:solidFill>
              </a:rPr>
              <a:t>products</a:t>
            </a:r>
            <a:r>
              <a:rPr lang="en-US" sz="3200" i="1" dirty="0"/>
              <a:t>, while the </a:t>
            </a:r>
            <a:r>
              <a:rPr lang="en-US" sz="3600" b="1" i="1" dirty="0">
                <a:solidFill>
                  <a:schemeClr val="bg2">
                    <a:lumMod val="50000"/>
                    <a:lumOff val="50000"/>
                  </a:schemeClr>
                </a:solidFill>
              </a:rPr>
              <a:t>subsequent extraction with optional aggregation </a:t>
            </a:r>
            <a:r>
              <a:rPr lang="en-US" sz="3200" i="1" dirty="0"/>
              <a:t>of this </a:t>
            </a:r>
            <a:r>
              <a:rPr lang="en-US" sz="3600" b="1" i="1" dirty="0">
                <a:solidFill>
                  <a:srgbClr val="FFC000"/>
                </a:solidFill>
              </a:rPr>
              <a:t>knowledge and associated information</a:t>
            </a:r>
            <a:r>
              <a:rPr lang="en-US" sz="3200" i="1" dirty="0"/>
              <a:t> </a:t>
            </a:r>
            <a:r>
              <a:rPr lang="en-US" sz="3600" b="1" i="1" dirty="0">
                <a:solidFill>
                  <a:srgbClr val="FF0000"/>
                </a:solidFill>
              </a:rPr>
              <a:t>supports decision-making </a:t>
            </a:r>
            <a:r>
              <a:rPr lang="en-US" sz="3600" b="1" i="1" dirty="0">
                <a:solidFill>
                  <a:srgbClr val="00B050"/>
                </a:solidFill>
              </a:rPr>
              <a:t>about the evolution </a:t>
            </a:r>
            <a:r>
              <a:rPr lang="en-US" sz="3200" i="1" dirty="0"/>
              <a:t>of the software product line mainly based on </a:t>
            </a:r>
            <a:r>
              <a:rPr lang="en-US" sz="3600" b="1" dirty="0">
                <a:solidFill>
                  <a:srgbClr val="FF0000"/>
                </a:solidFill>
              </a:rPr>
              <a:t>differences between variants</a:t>
            </a:r>
            <a:r>
              <a:rPr lang="en-US" sz="3200" i="1" dirty="0"/>
              <a:t>.</a:t>
            </a:r>
            <a:endParaRPr lang="sk-SK" sz="3200" i="1" dirty="0"/>
          </a:p>
        </p:txBody>
      </p:sp>
      <p:sp>
        <p:nvSpPr>
          <p:cNvPr id="16" name="BlokTextu 15">
            <a:extLst>
              <a:ext uri="{FF2B5EF4-FFF2-40B4-BE49-F238E27FC236}">
                <a16:creationId xmlns:a16="http://schemas.microsoft.com/office/drawing/2014/main" id="{4E78D563-6B90-A615-E352-4C99E11CD9AF}"/>
              </a:ext>
            </a:extLst>
          </p:cNvPr>
          <p:cNvSpPr txBox="1"/>
          <p:nvPr/>
        </p:nvSpPr>
        <p:spPr>
          <a:xfrm>
            <a:off x="3918894" y="470702"/>
            <a:ext cx="8201284" cy="369332"/>
          </a:xfrm>
          <a:prstGeom prst="rect">
            <a:avLst/>
          </a:prstGeom>
          <a:noFill/>
        </p:spPr>
        <p:txBody>
          <a:bodyPr wrap="none" rtlCol="0">
            <a:spAutoFit/>
          </a:bodyPr>
          <a:lstStyle/>
          <a:p>
            <a:r>
              <a:rPr lang="en-US" sz="1800" b="1" i="1" dirty="0">
                <a:solidFill>
                  <a:srgbClr val="00B0F0"/>
                </a:solidFill>
              </a:rPr>
              <a:t>proper representation </a:t>
            </a:r>
            <a:r>
              <a:rPr lang="en-US" sz="1600" i="1" dirty="0"/>
              <a:t>of </a:t>
            </a:r>
            <a:r>
              <a:rPr lang="en-US" sz="1800" b="1" i="1" dirty="0">
                <a:solidFill>
                  <a:srgbClr val="FFFF00"/>
                </a:solidFill>
              </a:rPr>
              <a:t>software knowledge</a:t>
            </a:r>
            <a:r>
              <a:rPr lang="en-US" sz="1600" i="1" dirty="0"/>
              <a:t> </a:t>
            </a:r>
            <a:r>
              <a:rPr lang="en-US" sz="1800" b="1" i="1" dirty="0">
                <a:solidFill>
                  <a:srgbClr val="FFC000"/>
                </a:solidFill>
              </a:rPr>
              <a:t>in place of variation points</a:t>
            </a:r>
            <a:endParaRPr lang="en-US" dirty="0"/>
          </a:p>
        </p:txBody>
      </p:sp>
      <p:sp>
        <p:nvSpPr>
          <p:cNvPr id="17" name="BlokTextu 16">
            <a:extLst>
              <a:ext uri="{FF2B5EF4-FFF2-40B4-BE49-F238E27FC236}">
                <a16:creationId xmlns:a16="http://schemas.microsoft.com/office/drawing/2014/main" id="{A49748E4-6EE3-CCB1-B944-CFAC104F0601}"/>
              </a:ext>
            </a:extLst>
          </p:cNvPr>
          <p:cNvSpPr txBox="1"/>
          <p:nvPr/>
        </p:nvSpPr>
        <p:spPr>
          <a:xfrm>
            <a:off x="8990324" y="1072091"/>
            <a:ext cx="3257623" cy="369332"/>
          </a:xfrm>
          <a:prstGeom prst="rect">
            <a:avLst/>
          </a:prstGeom>
          <a:noFill/>
        </p:spPr>
        <p:txBody>
          <a:bodyPr wrap="none" rtlCol="0">
            <a:spAutoFit/>
          </a:bodyPr>
          <a:lstStyle/>
          <a:p>
            <a:r>
              <a:rPr lang="en-US" dirty="0"/>
              <a:t>Annotated by our annotations</a:t>
            </a:r>
          </a:p>
        </p:txBody>
      </p:sp>
      <p:sp>
        <p:nvSpPr>
          <p:cNvPr id="18" name="BlokTextu 17">
            <a:extLst>
              <a:ext uri="{FF2B5EF4-FFF2-40B4-BE49-F238E27FC236}">
                <a16:creationId xmlns:a16="http://schemas.microsoft.com/office/drawing/2014/main" id="{7AC9D9F8-9705-2164-8D40-58D9AAE6A486}"/>
              </a:ext>
            </a:extLst>
          </p:cNvPr>
          <p:cNvSpPr txBox="1"/>
          <p:nvPr/>
        </p:nvSpPr>
        <p:spPr>
          <a:xfrm>
            <a:off x="1516565" y="1154454"/>
            <a:ext cx="6616581" cy="646331"/>
          </a:xfrm>
          <a:prstGeom prst="rect">
            <a:avLst/>
          </a:prstGeom>
          <a:noFill/>
        </p:spPr>
        <p:txBody>
          <a:bodyPr wrap="square" rtlCol="0">
            <a:spAutoFit/>
          </a:bodyPr>
          <a:lstStyle/>
          <a:p>
            <a:r>
              <a:rPr lang="en-US" dirty="0"/>
              <a:t>essential information (knowledge) about software put inside annotation or found in their place (a form of tracing from lit.)</a:t>
            </a:r>
          </a:p>
        </p:txBody>
      </p:sp>
      <p:sp>
        <p:nvSpPr>
          <p:cNvPr id="20" name="Pravá zložená zátvorka 19">
            <a:extLst>
              <a:ext uri="{FF2B5EF4-FFF2-40B4-BE49-F238E27FC236}">
                <a16:creationId xmlns:a16="http://schemas.microsoft.com/office/drawing/2014/main" id="{023D804A-DF5B-7DBF-DD8A-CD11C68CB7B5}"/>
              </a:ext>
            </a:extLst>
          </p:cNvPr>
          <p:cNvSpPr/>
          <p:nvPr/>
        </p:nvSpPr>
        <p:spPr>
          <a:xfrm rot="5400000">
            <a:off x="6410333" y="-1314401"/>
            <a:ext cx="335280" cy="46120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BlokTextu 20">
            <a:extLst>
              <a:ext uri="{FF2B5EF4-FFF2-40B4-BE49-F238E27FC236}">
                <a16:creationId xmlns:a16="http://schemas.microsoft.com/office/drawing/2014/main" id="{8EF637B9-ADE2-AD0D-7874-D39349A9A560}"/>
              </a:ext>
            </a:extLst>
          </p:cNvPr>
          <p:cNvSpPr txBox="1"/>
          <p:nvPr/>
        </p:nvSpPr>
        <p:spPr>
          <a:xfrm>
            <a:off x="533771" y="1987154"/>
            <a:ext cx="4034566" cy="369332"/>
          </a:xfrm>
          <a:prstGeom prst="rect">
            <a:avLst/>
          </a:prstGeom>
          <a:noFill/>
        </p:spPr>
        <p:txBody>
          <a:bodyPr wrap="none" rtlCol="0">
            <a:spAutoFit/>
          </a:bodyPr>
          <a:lstStyle/>
          <a:p>
            <a:r>
              <a:rPr lang="en-US" sz="1800" b="1" i="1" dirty="0">
                <a:solidFill>
                  <a:srgbClr val="92D050"/>
                </a:solidFill>
              </a:rPr>
              <a:t>effective modularization and reuse</a:t>
            </a:r>
            <a:endParaRPr lang="en-US" dirty="0"/>
          </a:p>
        </p:txBody>
      </p:sp>
      <p:sp>
        <p:nvSpPr>
          <p:cNvPr id="22" name="BlokTextu 21">
            <a:extLst>
              <a:ext uri="{FF2B5EF4-FFF2-40B4-BE49-F238E27FC236}">
                <a16:creationId xmlns:a16="http://schemas.microsoft.com/office/drawing/2014/main" id="{BA2E41F9-214C-112D-3969-0B3EB9159103}"/>
              </a:ext>
            </a:extLst>
          </p:cNvPr>
          <p:cNvSpPr txBox="1"/>
          <p:nvPr/>
        </p:nvSpPr>
        <p:spPr>
          <a:xfrm>
            <a:off x="376749" y="2603102"/>
            <a:ext cx="6426759" cy="923330"/>
          </a:xfrm>
          <a:prstGeom prst="rect">
            <a:avLst/>
          </a:prstGeom>
          <a:noFill/>
        </p:spPr>
        <p:txBody>
          <a:bodyPr wrap="none" rtlCol="0">
            <a:spAutoFit/>
          </a:bodyPr>
          <a:lstStyle/>
          <a:p>
            <a:r>
              <a:rPr lang="en-US" dirty="0"/>
              <a:t>Restricted use of our annotations (their actions from lit.) </a:t>
            </a:r>
          </a:p>
          <a:p>
            <a:r>
              <a:rPr lang="en-US" dirty="0"/>
              <a:t>to force organize variable code in a native and modular way</a:t>
            </a:r>
          </a:p>
          <a:p>
            <a:r>
              <a:rPr lang="en-US" dirty="0"/>
              <a:t> in parallel with the help of the aspects</a:t>
            </a:r>
          </a:p>
        </p:txBody>
      </p:sp>
      <p:sp>
        <p:nvSpPr>
          <p:cNvPr id="23" name="BlokTextu 22">
            <a:extLst>
              <a:ext uri="{FF2B5EF4-FFF2-40B4-BE49-F238E27FC236}">
                <a16:creationId xmlns:a16="http://schemas.microsoft.com/office/drawing/2014/main" id="{BBC5AE03-73E5-6DC9-1858-508E93BF06A5}"/>
              </a:ext>
            </a:extLst>
          </p:cNvPr>
          <p:cNvSpPr txBox="1"/>
          <p:nvPr/>
        </p:nvSpPr>
        <p:spPr>
          <a:xfrm>
            <a:off x="8367554" y="1761881"/>
            <a:ext cx="2683748" cy="646331"/>
          </a:xfrm>
          <a:prstGeom prst="rect">
            <a:avLst/>
          </a:prstGeom>
          <a:noFill/>
        </p:spPr>
        <p:txBody>
          <a:bodyPr wrap="none" rtlCol="0">
            <a:spAutoFit/>
          </a:bodyPr>
          <a:lstStyle/>
          <a:p>
            <a:r>
              <a:rPr lang="en-US" sz="1800" b="1" i="1" dirty="0">
                <a:solidFill>
                  <a:srgbClr val="0070C0"/>
                </a:solidFill>
              </a:rPr>
              <a:t>automatically derived </a:t>
            </a:r>
          </a:p>
          <a:p>
            <a:r>
              <a:rPr lang="en-US" sz="1600" i="1" dirty="0">
                <a:solidFill>
                  <a:schemeClr val="tx1">
                    <a:lumMod val="65000"/>
                  </a:schemeClr>
                </a:solidFill>
              </a:rPr>
              <a:t>resulting</a:t>
            </a:r>
            <a:r>
              <a:rPr lang="en-US" sz="1600" i="1" dirty="0"/>
              <a:t> </a:t>
            </a:r>
            <a:r>
              <a:rPr lang="en-US" sz="1800" b="1" i="1" dirty="0">
                <a:solidFill>
                  <a:srgbClr val="0070C0"/>
                </a:solidFill>
              </a:rPr>
              <a:t>products</a:t>
            </a:r>
            <a:endParaRPr lang="en-US" dirty="0"/>
          </a:p>
        </p:txBody>
      </p:sp>
      <p:sp>
        <p:nvSpPr>
          <p:cNvPr id="24" name="BlokTextu 23">
            <a:extLst>
              <a:ext uri="{FF2B5EF4-FFF2-40B4-BE49-F238E27FC236}">
                <a16:creationId xmlns:a16="http://schemas.microsoft.com/office/drawing/2014/main" id="{52B69D62-E076-5A4A-1564-4CCB5BA6F9C5}"/>
              </a:ext>
            </a:extLst>
          </p:cNvPr>
          <p:cNvSpPr txBox="1"/>
          <p:nvPr/>
        </p:nvSpPr>
        <p:spPr>
          <a:xfrm>
            <a:off x="7631125" y="2704931"/>
            <a:ext cx="3951723" cy="369332"/>
          </a:xfrm>
          <a:prstGeom prst="rect">
            <a:avLst/>
          </a:prstGeom>
          <a:noFill/>
        </p:spPr>
        <p:txBody>
          <a:bodyPr wrap="none" rtlCol="0">
            <a:spAutoFit/>
          </a:bodyPr>
          <a:lstStyle/>
          <a:p>
            <a:r>
              <a:rPr lang="en-US" dirty="0"/>
              <a:t>The derivation process is automated</a:t>
            </a:r>
          </a:p>
        </p:txBody>
      </p:sp>
      <p:sp>
        <p:nvSpPr>
          <p:cNvPr id="25" name="BlokTextu 24">
            <a:extLst>
              <a:ext uri="{FF2B5EF4-FFF2-40B4-BE49-F238E27FC236}">
                <a16:creationId xmlns:a16="http://schemas.microsoft.com/office/drawing/2014/main" id="{FAD0190B-3EE5-2EEB-9184-7A99DB474493}"/>
              </a:ext>
            </a:extLst>
          </p:cNvPr>
          <p:cNvSpPr txBox="1"/>
          <p:nvPr/>
        </p:nvSpPr>
        <p:spPr>
          <a:xfrm>
            <a:off x="2526122" y="3594250"/>
            <a:ext cx="2630848" cy="369332"/>
          </a:xfrm>
          <a:prstGeom prst="rect">
            <a:avLst/>
          </a:prstGeom>
          <a:noFill/>
        </p:spPr>
        <p:txBody>
          <a:bodyPr wrap="none" rtlCol="0">
            <a:spAutoFit/>
          </a:bodyPr>
          <a:lstStyle/>
          <a:p>
            <a:r>
              <a:rPr lang="en-US" sz="1800" b="1" i="1" dirty="0">
                <a:solidFill>
                  <a:schemeClr val="bg2">
                    <a:lumMod val="50000"/>
                    <a:lumOff val="50000"/>
                  </a:schemeClr>
                </a:solidFill>
              </a:rPr>
              <a:t>subsequent extraction</a:t>
            </a:r>
            <a:endParaRPr lang="en-US" dirty="0"/>
          </a:p>
        </p:txBody>
      </p:sp>
      <p:sp>
        <p:nvSpPr>
          <p:cNvPr id="26" name="Pravá zložená zátvorka 25">
            <a:extLst>
              <a:ext uri="{FF2B5EF4-FFF2-40B4-BE49-F238E27FC236}">
                <a16:creationId xmlns:a16="http://schemas.microsoft.com/office/drawing/2014/main" id="{1D40B376-1715-B5D8-2BAA-8132B102F9BD}"/>
              </a:ext>
            </a:extLst>
          </p:cNvPr>
          <p:cNvSpPr/>
          <p:nvPr/>
        </p:nvSpPr>
        <p:spPr>
          <a:xfrm rot="5400000">
            <a:off x="9439347" y="1294690"/>
            <a:ext cx="335280" cy="2478866"/>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Pravá zložená zátvorka 26">
            <a:extLst>
              <a:ext uri="{FF2B5EF4-FFF2-40B4-BE49-F238E27FC236}">
                <a16:creationId xmlns:a16="http://schemas.microsoft.com/office/drawing/2014/main" id="{E7C8EE80-4641-1EDB-AADF-6E0740BA45AD}"/>
              </a:ext>
            </a:extLst>
          </p:cNvPr>
          <p:cNvSpPr/>
          <p:nvPr/>
        </p:nvSpPr>
        <p:spPr>
          <a:xfrm rot="5400000">
            <a:off x="2369157" y="366988"/>
            <a:ext cx="335280" cy="4124998"/>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Pravá zložená zátvorka 27">
            <a:extLst>
              <a:ext uri="{FF2B5EF4-FFF2-40B4-BE49-F238E27FC236}">
                <a16:creationId xmlns:a16="http://schemas.microsoft.com/office/drawing/2014/main" id="{9E3AB0AB-7F45-3455-0323-3E375F1CAD10}"/>
              </a:ext>
            </a:extLst>
          </p:cNvPr>
          <p:cNvSpPr/>
          <p:nvPr/>
        </p:nvSpPr>
        <p:spPr>
          <a:xfrm rot="5400000">
            <a:off x="3681034" y="2743220"/>
            <a:ext cx="335280" cy="2616590"/>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BlokTextu 28">
            <a:extLst>
              <a:ext uri="{FF2B5EF4-FFF2-40B4-BE49-F238E27FC236}">
                <a16:creationId xmlns:a16="http://schemas.microsoft.com/office/drawing/2014/main" id="{5FF315F0-6131-345E-BAAE-9EC77E19D5C7}"/>
              </a:ext>
            </a:extLst>
          </p:cNvPr>
          <p:cNvSpPr txBox="1"/>
          <p:nvPr/>
        </p:nvSpPr>
        <p:spPr>
          <a:xfrm>
            <a:off x="466864" y="4279276"/>
            <a:ext cx="5556329" cy="646331"/>
          </a:xfrm>
          <a:prstGeom prst="rect">
            <a:avLst/>
          </a:prstGeom>
          <a:noFill/>
        </p:spPr>
        <p:txBody>
          <a:bodyPr wrap="none" rtlCol="0">
            <a:spAutoFit/>
          </a:bodyPr>
          <a:lstStyle/>
          <a:p>
            <a:r>
              <a:rPr lang="en-US" dirty="0"/>
              <a:t>The mechanism is adapted to extract given </a:t>
            </a:r>
          </a:p>
          <a:p>
            <a:r>
              <a:rPr lang="en-US" dirty="0"/>
              <a:t>information from code fragment (also dynamic one)</a:t>
            </a:r>
          </a:p>
        </p:txBody>
      </p:sp>
      <p:sp>
        <p:nvSpPr>
          <p:cNvPr id="30" name="BlokTextu 29">
            <a:extLst>
              <a:ext uri="{FF2B5EF4-FFF2-40B4-BE49-F238E27FC236}">
                <a16:creationId xmlns:a16="http://schemas.microsoft.com/office/drawing/2014/main" id="{FBF50A2F-1274-F7BD-5B8E-6A587EDEFD59}"/>
              </a:ext>
            </a:extLst>
          </p:cNvPr>
          <p:cNvSpPr txBox="1"/>
          <p:nvPr/>
        </p:nvSpPr>
        <p:spPr>
          <a:xfrm>
            <a:off x="5512402" y="3589219"/>
            <a:ext cx="3033203" cy="369332"/>
          </a:xfrm>
          <a:prstGeom prst="rect">
            <a:avLst/>
          </a:prstGeom>
          <a:noFill/>
        </p:spPr>
        <p:txBody>
          <a:bodyPr wrap="none" rtlCol="0">
            <a:spAutoFit/>
          </a:bodyPr>
          <a:lstStyle/>
          <a:p>
            <a:r>
              <a:rPr lang="en-US" sz="1800" b="1" i="1" dirty="0">
                <a:solidFill>
                  <a:schemeClr val="bg2">
                    <a:lumMod val="50000"/>
                    <a:lumOff val="50000"/>
                  </a:schemeClr>
                </a:solidFill>
              </a:rPr>
              <a:t>with optional aggregation</a:t>
            </a:r>
            <a:endParaRPr lang="en-US" dirty="0"/>
          </a:p>
        </p:txBody>
      </p:sp>
      <p:sp>
        <p:nvSpPr>
          <p:cNvPr id="31" name="BlokTextu 30">
            <a:extLst>
              <a:ext uri="{FF2B5EF4-FFF2-40B4-BE49-F238E27FC236}">
                <a16:creationId xmlns:a16="http://schemas.microsoft.com/office/drawing/2014/main" id="{653686E1-7D18-5852-3DDC-AB731E6C74C5}"/>
              </a:ext>
            </a:extLst>
          </p:cNvPr>
          <p:cNvSpPr txBox="1"/>
          <p:nvPr/>
        </p:nvSpPr>
        <p:spPr>
          <a:xfrm>
            <a:off x="6298133" y="4237813"/>
            <a:ext cx="5639685" cy="646331"/>
          </a:xfrm>
          <a:prstGeom prst="rect">
            <a:avLst/>
          </a:prstGeom>
          <a:noFill/>
        </p:spPr>
        <p:txBody>
          <a:bodyPr wrap="none" rtlCol="0">
            <a:spAutoFit/>
          </a:bodyPr>
          <a:lstStyle/>
          <a:p>
            <a:r>
              <a:rPr lang="en-US" dirty="0"/>
              <a:t>Also knowledge from heterogeneous applications </a:t>
            </a:r>
          </a:p>
          <a:p>
            <a:r>
              <a:rPr lang="en-US" dirty="0"/>
              <a:t>can be analyzed with the rest of the software family</a:t>
            </a:r>
          </a:p>
        </p:txBody>
      </p:sp>
      <p:sp>
        <p:nvSpPr>
          <p:cNvPr id="32" name="Pravá zložená zátvorka 31">
            <a:extLst>
              <a:ext uri="{FF2B5EF4-FFF2-40B4-BE49-F238E27FC236}">
                <a16:creationId xmlns:a16="http://schemas.microsoft.com/office/drawing/2014/main" id="{A0634C50-E56F-150F-8AAB-5B93ACDB4E5E}"/>
              </a:ext>
            </a:extLst>
          </p:cNvPr>
          <p:cNvSpPr/>
          <p:nvPr/>
        </p:nvSpPr>
        <p:spPr>
          <a:xfrm rot="5400000">
            <a:off x="6882175" y="2542308"/>
            <a:ext cx="335280" cy="2991580"/>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BlokTextu 32">
            <a:extLst>
              <a:ext uri="{FF2B5EF4-FFF2-40B4-BE49-F238E27FC236}">
                <a16:creationId xmlns:a16="http://schemas.microsoft.com/office/drawing/2014/main" id="{2C1F7611-CC96-16C1-C67F-C5A3C5777CAE}"/>
              </a:ext>
            </a:extLst>
          </p:cNvPr>
          <p:cNvSpPr txBox="1"/>
          <p:nvPr/>
        </p:nvSpPr>
        <p:spPr>
          <a:xfrm>
            <a:off x="862362" y="5408898"/>
            <a:ext cx="5258171" cy="369332"/>
          </a:xfrm>
          <a:prstGeom prst="rect">
            <a:avLst/>
          </a:prstGeom>
          <a:noFill/>
        </p:spPr>
        <p:txBody>
          <a:bodyPr wrap="none" rtlCol="0">
            <a:spAutoFit/>
          </a:bodyPr>
          <a:lstStyle/>
          <a:p>
            <a:r>
              <a:rPr lang="en-US" sz="1800" b="1" i="1" dirty="0">
                <a:solidFill>
                  <a:srgbClr val="FF0000"/>
                </a:solidFill>
              </a:rPr>
              <a:t>supports decision-making </a:t>
            </a:r>
            <a:r>
              <a:rPr lang="en-US" sz="1800" b="1" i="1" dirty="0">
                <a:solidFill>
                  <a:srgbClr val="00B050"/>
                </a:solidFill>
              </a:rPr>
              <a:t>about the evolution </a:t>
            </a:r>
            <a:endParaRPr lang="en-US" dirty="0"/>
          </a:p>
        </p:txBody>
      </p:sp>
      <p:sp>
        <p:nvSpPr>
          <p:cNvPr id="34" name="BlokTextu 33">
            <a:extLst>
              <a:ext uri="{FF2B5EF4-FFF2-40B4-BE49-F238E27FC236}">
                <a16:creationId xmlns:a16="http://schemas.microsoft.com/office/drawing/2014/main" id="{F4233EC9-5A32-7644-4EC8-2693B2152356}"/>
              </a:ext>
            </a:extLst>
          </p:cNvPr>
          <p:cNvSpPr txBox="1"/>
          <p:nvPr/>
        </p:nvSpPr>
        <p:spPr>
          <a:xfrm>
            <a:off x="284872" y="5126059"/>
            <a:ext cx="4413388" cy="369332"/>
          </a:xfrm>
          <a:prstGeom prst="rect">
            <a:avLst/>
          </a:prstGeom>
          <a:noFill/>
        </p:spPr>
        <p:txBody>
          <a:bodyPr wrap="none" rtlCol="0">
            <a:spAutoFit/>
          </a:bodyPr>
          <a:lstStyle/>
          <a:p>
            <a:r>
              <a:rPr lang="en-US" sz="1800" b="1" i="1" dirty="0">
                <a:solidFill>
                  <a:srgbClr val="FFC000"/>
                </a:solidFill>
              </a:rPr>
              <a:t>knowledge and associated information</a:t>
            </a:r>
            <a:endParaRPr lang="en-US" dirty="0"/>
          </a:p>
        </p:txBody>
      </p:sp>
      <p:sp>
        <p:nvSpPr>
          <p:cNvPr id="35" name="Pravá zložená zátvorka 34">
            <a:extLst>
              <a:ext uri="{FF2B5EF4-FFF2-40B4-BE49-F238E27FC236}">
                <a16:creationId xmlns:a16="http://schemas.microsoft.com/office/drawing/2014/main" id="{A0F91BE4-9D5C-74E4-8EB3-5501493386CA}"/>
              </a:ext>
            </a:extLst>
          </p:cNvPr>
          <p:cNvSpPr/>
          <p:nvPr/>
        </p:nvSpPr>
        <p:spPr>
          <a:xfrm rot="5400000">
            <a:off x="3190862" y="3127695"/>
            <a:ext cx="335280" cy="5445261"/>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BlokTextu 35">
            <a:extLst>
              <a:ext uri="{FF2B5EF4-FFF2-40B4-BE49-F238E27FC236}">
                <a16:creationId xmlns:a16="http://schemas.microsoft.com/office/drawing/2014/main" id="{68564D5D-6E51-F838-9764-D862B54557A2}"/>
              </a:ext>
            </a:extLst>
          </p:cNvPr>
          <p:cNvSpPr txBox="1"/>
          <p:nvPr/>
        </p:nvSpPr>
        <p:spPr>
          <a:xfrm>
            <a:off x="376749" y="6025121"/>
            <a:ext cx="8059642" cy="646331"/>
          </a:xfrm>
          <a:prstGeom prst="rect">
            <a:avLst/>
          </a:prstGeom>
          <a:noFill/>
        </p:spPr>
        <p:txBody>
          <a:bodyPr wrap="none" rtlCol="0">
            <a:spAutoFit/>
          </a:bodyPr>
          <a:lstStyle/>
          <a:p>
            <a:r>
              <a:rPr lang="en-US" dirty="0"/>
              <a:t>Knowledge can be connected and used in various models that are </a:t>
            </a:r>
          </a:p>
          <a:p>
            <a:r>
              <a:rPr lang="en-US" dirty="0"/>
              <a:t>designed for automated decision-making about SPL evolution, its evaluation</a:t>
            </a:r>
          </a:p>
        </p:txBody>
      </p:sp>
      <p:sp>
        <p:nvSpPr>
          <p:cNvPr id="37" name="BlokTextu 36">
            <a:extLst>
              <a:ext uri="{FF2B5EF4-FFF2-40B4-BE49-F238E27FC236}">
                <a16:creationId xmlns:a16="http://schemas.microsoft.com/office/drawing/2014/main" id="{66431789-93DF-DF28-F28B-9D5E9BADD7D8}"/>
              </a:ext>
            </a:extLst>
          </p:cNvPr>
          <p:cNvSpPr txBox="1"/>
          <p:nvPr/>
        </p:nvSpPr>
        <p:spPr>
          <a:xfrm>
            <a:off x="9407906" y="5105876"/>
            <a:ext cx="2422458" cy="646331"/>
          </a:xfrm>
          <a:prstGeom prst="rect">
            <a:avLst/>
          </a:prstGeom>
          <a:noFill/>
        </p:spPr>
        <p:txBody>
          <a:bodyPr wrap="none" rtlCol="0">
            <a:spAutoFit/>
          </a:bodyPr>
          <a:lstStyle/>
          <a:p>
            <a:r>
              <a:rPr lang="en-US" sz="1800" b="1" dirty="0">
                <a:solidFill>
                  <a:srgbClr val="FF0000"/>
                </a:solidFill>
              </a:rPr>
              <a:t>differences between</a:t>
            </a:r>
          </a:p>
          <a:p>
            <a:r>
              <a:rPr lang="en-US" sz="1800" b="1" dirty="0">
                <a:solidFill>
                  <a:srgbClr val="FF0000"/>
                </a:solidFill>
              </a:rPr>
              <a:t> variants</a:t>
            </a:r>
            <a:endParaRPr lang="en-US" dirty="0"/>
          </a:p>
        </p:txBody>
      </p:sp>
      <p:sp>
        <p:nvSpPr>
          <p:cNvPr id="38" name="Pravá zložená zátvorka 37">
            <a:extLst>
              <a:ext uri="{FF2B5EF4-FFF2-40B4-BE49-F238E27FC236}">
                <a16:creationId xmlns:a16="http://schemas.microsoft.com/office/drawing/2014/main" id="{B1FF04CB-1137-9F02-24A2-D783A956FFDD}"/>
              </a:ext>
            </a:extLst>
          </p:cNvPr>
          <p:cNvSpPr/>
          <p:nvPr/>
        </p:nvSpPr>
        <p:spPr>
          <a:xfrm rot="5400000">
            <a:off x="10327737" y="4690759"/>
            <a:ext cx="335280" cy="2174942"/>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BlokTextu 38">
            <a:extLst>
              <a:ext uri="{FF2B5EF4-FFF2-40B4-BE49-F238E27FC236}">
                <a16:creationId xmlns:a16="http://schemas.microsoft.com/office/drawing/2014/main" id="{9A14FD88-64A4-A477-EF55-681390DAAF5E}"/>
              </a:ext>
            </a:extLst>
          </p:cNvPr>
          <p:cNvSpPr txBox="1"/>
          <p:nvPr/>
        </p:nvSpPr>
        <p:spPr>
          <a:xfrm>
            <a:off x="8646252" y="5997106"/>
            <a:ext cx="3336170" cy="646331"/>
          </a:xfrm>
          <a:prstGeom prst="rect">
            <a:avLst/>
          </a:prstGeom>
          <a:noFill/>
        </p:spPr>
        <p:txBody>
          <a:bodyPr wrap="none" rtlCol="0">
            <a:spAutoFit/>
          </a:bodyPr>
          <a:lstStyle/>
          <a:p>
            <a:r>
              <a:rPr lang="en-US" dirty="0"/>
              <a:t>Knowledge mainly captures </a:t>
            </a:r>
          </a:p>
          <a:p>
            <a:r>
              <a:rPr lang="en-US" dirty="0"/>
              <a:t>differences between members</a:t>
            </a:r>
          </a:p>
        </p:txBody>
      </p:sp>
      <p:sp>
        <p:nvSpPr>
          <p:cNvPr id="41" name="Pravá zložená zátvorka 40">
            <a:extLst>
              <a:ext uri="{FF2B5EF4-FFF2-40B4-BE49-F238E27FC236}">
                <a16:creationId xmlns:a16="http://schemas.microsoft.com/office/drawing/2014/main" id="{B908F0D1-BAB7-1B32-96B2-699D80CA3758}"/>
              </a:ext>
            </a:extLst>
          </p:cNvPr>
          <p:cNvSpPr/>
          <p:nvPr/>
        </p:nvSpPr>
        <p:spPr>
          <a:xfrm rot="5400000">
            <a:off x="10299939" y="-525297"/>
            <a:ext cx="335280" cy="3002790"/>
          </a:xfrm>
          <a:prstGeom prst="rightBrace">
            <a:avLst>
              <a:gd name="adj1" fmla="val 833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BlokTextu 41">
            <a:extLst>
              <a:ext uri="{FF2B5EF4-FFF2-40B4-BE49-F238E27FC236}">
                <a16:creationId xmlns:a16="http://schemas.microsoft.com/office/drawing/2014/main" id="{72E53ED0-2FE5-ADFE-9103-3A02D091D0E8}"/>
              </a:ext>
            </a:extLst>
          </p:cNvPr>
          <p:cNvSpPr txBox="1"/>
          <p:nvPr/>
        </p:nvSpPr>
        <p:spPr>
          <a:xfrm>
            <a:off x="8587228" y="3591707"/>
            <a:ext cx="857927" cy="369332"/>
          </a:xfrm>
          <a:prstGeom prst="rect">
            <a:avLst/>
          </a:prstGeom>
          <a:noFill/>
        </p:spPr>
        <p:txBody>
          <a:bodyPr wrap="none" rtlCol="0">
            <a:spAutoFit/>
          </a:bodyPr>
          <a:lstStyle/>
          <a:p>
            <a:r>
              <a:rPr lang="en-US" sz="1800" i="1" dirty="0">
                <a:solidFill>
                  <a:schemeClr val="tx1">
                    <a:lumMod val="65000"/>
                  </a:schemeClr>
                </a:solidFill>
              </a:rPr>
              <a:t>of this</a:t>
            </a:r>
            <a:endParaRPr lang="en-US" dirty="0">
              <a:solidFill>
                <a:schemeClr val="tx1">
                  <a:lumMod val="65000"/>
                </a:schemeClr>
              </a:solidFill>
            </a:endParaRPr>
          </a:p>
        </p:txBody>
      </p:sp>
      <p:sp>
        <p:nvSpPr>
          <p:cNvPr id="43" name="BlokTextu 42">
            <a:extLst>
              <a:ext uri="{FF2B5EF4-FFF2-40B4-BE49-F238E27FC236}">
                <a16:creationId xmlns:a16="http://schemas.microsoft.com/office/drawing/2014/main" id="{EF896E9C-C495-DBFC-D18E-3528C9B74D99}"/>
              </a:ext>
            </a:extLst>
          </p:cNvPr>
          <p:cNvSpPr txBox="1"/>
          <p:nvPr/>
        </p:nvSpPr>
        <p:spPr>
          <a:xfrm>
            <a:off x="3421989" y="470544"/>
            <a:ext cx="570990" cy="369332"/>
          </a:xfrm>
          <a:prstGeom prst="rect">
            <a:avLst/>
          </a:prstGeom>
          <a:noFill/>
        </p:spPr>
        <p:txBody>
          <a:bodyPr wrap="none" rtlCol="0">
            <a:spAutoFit/>
          </a:bodyPr>
          <a:lstStyle/>
          <a:p>
            <a:r>
              <a:rPr lang="en-US" sz="1800" i="1" dirty="0">
                <a:solidFill>
                  <a:schemeClr val="tx1">
                    <a:lumMod val="65000"/>
                  </a:schemeClr>
                </a:solidFill>
              </a:rPr>
              <a:t>The</a:t>
            </a:r>
            <a:endParaRPr lang="en-US" dirty="0">
              <a:solidFill>
                <a:schemeClr val="tx1">
                  <a:lumMod val="65000"/>
                </a:schemeClr>
              </a:solidFill>
            </a:endParaRPr>
          </a:p>
        </p:txBody>
      </p:sp>
      <p:sp>
        <p:nvSpPr>
          <p:cNvPr id="44" name="BlokTextu 43">
            <a:extLst>
              <a:ext uri="{FF2B5EF4-FFF2-40B4-BE49-F238E27FC236}">
                <a16:creationId xmlns:a16="http://schemas.microsoft.com/office/drawing/2014/main" id="{817BF29D-05AD-575F-C3B3-78D137629FD4}"/>
              </a:ext>
            </a:extLst>
          </p:cNvPr>
          <p:cNvSpPr txBox="1"/>
          <p:nvPr/>
        </p:nvSpPr>
        <p:spPr>
          <a:xfrm>
            <a:off x="22562" y="1566200"/>
            <a:ext cx="1226618" cy="369332"/>
          </a:xfrm>
          <a:prstGeom prst="rect">
            <a:avLst/>
          </a:prstGeom>
          <a:noFill/>
        </p:spPr>
        <p:txBody>
          <a:bodyPr wrap="none" rtlCol="0">
            <a:spAutoFit/>
          </a:bodyPr>
          <a:lstStyle/>
          <a:p>
            <a:r>
              <a:rPr lang="en-US" sz="1800" i="1" dirty="0">
                <a:solidFill>
                  <a:schemeClr val="tx1">
                    <a:lumMod val="65000"/>
                  </a:schemeClr>
                </a:solidFill>
              </a:rPr>
              <a:t>drives the</a:t>
            </a:r>
            <a:endParaRPr lang="en-US" dirty="0">
              <a:solidFill>
                <a:schemeClr val="tx1">
                  <a:lumMod val="65000"/>
                </a:schemeClr>
              </a:solidFill>
            </a:endParaRPr>
          </a:p>
        </p:txBody>
      </p:sp>
      <p:sp>
        <p:nvSpPr>
          <p:cNvPr id="45" name="BlokTextu 44">
            <a:extLst>
              <a:ext uri="{FF2B5EF4-FFF2-40B4-BE49-F238E27FC236}">
                <a16:creationId xmlns:a16="http://schemas.microsoft.com/office/drawing/2014/main" id="{BBE3E9C7-1D95-C124-8F92-59FAE2BCFBAF}"/>
              </a:ext>
            </a:extLst>
          </p:cNvPr>
          <p:cNvSpPr txBox="1"/>
          <p:nvPr/>
        </p:nvSpPr>
        <p:spPr>
          <a:xfrm>
            <a:off x="4696845" y="1993088"/>
            <a:ext cx="3534942" cy="369332"/>
          </a:xfrm>
          <a:prstGeom prst="rect">
            <a:avLst/>
          </a:prstGeom>
          <a:noFill/>
        </p:spPr>
        <p:txBody>
          <a:bodyPr wrap="none" rtlCol="0">
            <a:spAutoFit/>
          </a:bodyPr>
          <a:lstStyle/>
          <a:p>
            <a:r>
              <a:rPr lang="en-US" sz="1800" i="1" dirty="0">
                <a:solidFill>
                  <a:schemeClr val="tx1">
                    <a:lumMod val="65000"/>
                  </a:schemeClr>
                </a:solidFill>
              </a:rPr>
              <a:t>of software parts in the form of</a:t>
            </a:r>
            <a:endParaRPr lang="en-US" dirty="0">
              <a:solidFill>
                <a:schemeClr val="tx1">
                  <a:lumMod val="65000"/>
                </a:schemeClr>
              </a:solidFill>
            </a:endParaRPr>
          </a:p>
        </p:txBody>
      </p:sp>
      <p:sp>
        <p:nvSpPr>
          <p:cNvPr id="46" name="BlokTextu 45">
            <a:extLst>
              <a:ext uri="{FF2B5EF4-FFF2-40B4-BE49-F238E27FC236}">
                <a16:creationId xmlns:a16="http://schemas.microsoft.com/office/drawing/2014/main" id="{060523F9-BEF4-C8C4-E5D3-2C15DEC3FAC8}"/>
              </a:ext>
            </a:extLst>
          </p:cNvPr>
          <p:cNvSpPr txBox="1"/>
          <p:nvPr/>
        </p:nvSpPr>
        <p:spPr>
          <a:xfrm>
            <a:off x="1300110" y="3625052"/>
            <a:ext cx="1168910" cy="369332"/>
          </a:xfrm>
          <a:prstGeom prst="rect">
            <a:avLst/>
          </a:prstGeom>
          <a:noFill/>
        </p:spPr>
        <p:txBody>
          <a:bodyPr wrap="none" rtlCol="0">
            <a:spAutoFit/>
          </a:bodyPr>
          <a:lstStyle/>
          <a:p>
            <a:r>
              <a:rPr lang="en-US" sz="1800" i="1" dirty="0">
                <a:solidFill>
                  <a:schemeClr val="tx1">
                    <a:lumMod val="65000"/>
                  </a:schemeClr>
                </a:solidFill>
              </a:rPr>
              <a:t>while the</a:t>
            </a:r>
            <a:endParaRPr lang="en-US" dirty="0">
              <a:solidFill>
                <a:schemeClr val="tx1">
                  <a:lumMod val="65000"/>
                </a:schemeClr>
              </a:solidFill>
            </a:endParaRPr>
          </a:p>
        </p:txBody>
      </p:sp>
      <p:sp>
        <p:nvSpPr>
          <p:cNvPr id="47" name="BlokTextu 46">
            <a:extLst>
              <a:ext uri="{FF2B5EF4-FFF2-40B4-BE49-F238E27FC236}">
                <a16:creationId xmlns:a16="http://schemas.microsoft.com/office/drawing/2014/main" id="{5B4A72A9-B79F-8CF5-F0AA-25F57439099C}"/>
              </a:ext>
            </a:extLst>
          </p:cNvPr>
          <p:cNvSpPr txBox="1"/>
          <p:nvPr/>
        </p:nvSpPr>
        <p:spPr>
          <a:xfrm>
            <a:off x="6389484" y="5216437"/>
            <a:ext cx="2749471" cy="646331"/>
          </a:xfrm>
          <a:prstGeom prst="rect">
            <a:avLst/>
          </a:prstGeom>
          <a:noFill/>
        </p:spPr>
        <p:txBody>
          <a:bodyPr wrap="none" rtlCol="0">
            <a:spAutoFit/>
          </a:bodyPr>
          <a:lstStyle/>
          <a:p>
            <a:r>
              <a:rPr lang="en-US" sz="1800" i="1" dirty="0">
                <a:solidFill>
                  <a:schemeClr val="tx1">
                    <a:lumMod val="65000"/>
                  </a:schemeClr>
                </a:solidFill>
              </a:rPr>
              <a:t>of the software product </a:t>
            </a:r>
          </a:p>
          <a:p>
            <a:r>
              <a:rPr lang="en-US" sz="1800" i="1" dirty="0">
                <a:solidFill>
                  <a:schemeClr val="tx1">
                    <a:lumMod val="65000"/>
                  </a:schemeClr>
                </a:solidFill>
              </a:rPr>
              <a:t>line mainly based on</a:t>
            </a:r>
            <a:endParaRPr lang="en-US" dirty="0">
              <a:solidFill>
                <a:schemeClr val="tx1">
                  <a:lumMod val="65000"/>
                </a:schemeClr>
              </a:solidFill>
            </a:endParaRPr>
          </a:p>
        </p:txBody>
      </p:sp>
    </p:spTree>
    <p:extLst>
      <p:ext uri="{BB962C8B-B14F-4D97-AF65-F5344CB8AC3E}">
        <p14:creationId xmlns:p14="http://schemas.microsoft.com/office/powerpoint/2010/main" val="1566702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BDFE635-EF11-8CCA-B392-97B21F5F57C2}"/>
              </a:ext>
            </a:extLst>
          </p:cNvPr>
          <p:cNvSpPr>
            <a:spLocks noGrp="1"/>
          </p:cNvSpPr>
          <p:nvPr>
            <p:ph type="title"/>
          </p:nvPr>
        </p:nvSpPr>
        <p:spPr>
          <a:xfrm>
            <a:off x="365100" y="408608"/>
            <a:ext cx="8596668" cy="1320800"/>
          </a:xfrm>
        </p:spPr>
        <p:txBody>
          <a:bodyPr>
            <a:normAutofit/>
          </a:bodyPr>
          <a:lstStyle/>
          <a:p>
            <a:r>
              <a:rPr lang="en-US" sz="5400" b="1" dirty="0"/>
              <a:t>Resulting capabilities</a:t>
            </a:r>
            <a:endParaRPr lang="sk-SK" sz="5400" b="1" dirty="0"/>
          </a:p>
        </p:txBody>
      </p:sp>
      <p:sp>
        <p:nvSpPr>
          <p:cNvPr id="3" name="Zástupný objekt pre obsah 2">
            <a:extLst>
              <a:ext uri="{FF2B5EF4-FFF2-40B4-BE49-F238E27FC236}">
                <a16:creationId xmlns:a16="http://schemas.microsoft.com/office/drawing/2014/main" id="{77395C99-3B52-F93B-7A56-7DB8B04644B3}"/>
              </a:ext>
            </a:extLst>
          </p:cNvPr>
          <p:cNvSpPr>
            <a:spLocks noGrp="1"/>
          </p:cNvSpPr>
          <p:nvPr>
            <p:ph idx="1"/>
          </p:nvPr>
        </p:nvSpPr>
        <p:spPr>
          <a:xfrm>
            <a:off x="365100" y="1536389"/>
            <a:ext cx="10919934" cy="5027962"/>
          </a:xfrm>
        </p:spPr>
        <p:txBody>
          <a:bodyPr>
            <a:normAutofit lnSpcReduction="10000"/>
          </a:bodyPr>
          <a:lstStyle/>
          <a:p>
            <a:r>
              <a:rPr lang="en-US" dirty="0"/>
              <a:t>To study managed software product line evolution in its automated form </a:t>
            </a:r>
          </a:p>
          <a:p>
            <a:pPr lvl="1"/>
            <a:r>
              <a:rPr lang="en-US" dirty="0"/>
              <a:t>with </a:t>
            </a:r>
            <a:r>
              <a:rPr lang="sk-SK" dirty="0" err="1"/>
              <a:t>the</a:t>
            </a:r>
            <a:r>
              <a:rPr lang="sk-SK" dirty="0"/>
              <a:t> </a:t>
            </a:r>
            <a:r>
              <a:rPr lang="en-US" dirty="0"/>
              <a:t>possibility to integrate it with available evolution algorithms</a:t>
            </a:r>
          </a:p>
          <a:p>
            <a:pPr lvl="1"/>
            <a:r>
              <a:rPr lang="en-US" dirty="0"/>
              <a:t>Applied principles of variability modeling, knowledge modeling</a:t>
            </a:r>
            <a:r>
              <a:rPr lang="sk-SK" dirty="0"/>
              <a:t>,</a:t>
            </a:r>
            <a:r>
              <a:rPr lang="en-US" dirty="0"/>
              <a:t> and feature interactions (from data of resulting products)</a:t>
            </a:r>
          </a:p>
          <a:p>
            <a:pPr lvl="1"/>
            <a:r>
              <a:rPr lang="en-US" dirty="0"/>
              <a:t>use machine learning/deep learning marginally by applying </a:t>
            </a:r>
            <a:r>
              <a:rPr lang="sk-SK" dirty="0"/>
              <a:t>a </a:t>
            </a:r>
            <a:r>
              <a:rPr lang="en-US" dirty="0"/>
              <a:t>wide range of features</a:t>
            </a:r>
          </a:p>
          <a:p>
            <a:pPr lvl="1"/>
            <a:r>
              <a:rPr lang="en-US" dirty="0"/>
              <a:t>fast and cheap way to observe different possibilities</a:t>
            </a:r>
          </a:p>
          <a:p>
            <a:r>
              <a:rPr lang="en-US" dirty="0"/>
              <a:t>To study managed software product lines in large</a:t>
            </a:r>
          </a:p>
          <a:p>
            <a:r>
              <a:rPr lang="en-US" dirty="0"/>
              <a:t>Possibility to analyze restricted use of annotations (our approach) applied in variation points and available actions to preserve modularity, native development (exchangeable with decorators in TypeScript)</a:t>
            </a:r>
            <a:r>
              <a:rPr lang="sk-SK" dirty="0"/>
              <a:t>,</a:t>
            </a:r>
            <a:r>
              <a:rPr lang="en-US" dirty="0"/>
              <a:t> and comprehensive code</a:t>
            </a:r>
          </a:p>
          <a:p>
            <a:r>
              <a:rPr lang="en-US" dirty="0"/>
              <a:t>Multi-content and Multi-Purpose dataset built from knowledge based on similarity in product family + capability to compare and design different models</a:t>
            </a:r>
          </a:p>
          <a:p>
            <a:pPr lvl="1"/>
            <a:r>
              <a:rPr lang="en-US" dirty="0"/>
              <a:t>No existing one which contains various formats accompanied with launchable applications/products exists (according </a:t>
            </a:r>
            <a:r>
              <a:rPr lang="sk-SK" dirty="0"/>
              <a:t>to </a:t>
            </a:r>
            <a:r>
              <a:rPr lang="en-US" dirty="0"/>
              <a:t>our observations on Kaggle or from the internet)</a:t>
            </a:r>
          </a:p>
          <a:p>
            <a:r>
              <a:rPr lang="en-US" dirty="0"/>
              <a:t>Identified extensions to expressions inside annotations to fill gaps during product instantiation</a:t>
            </a:r>
          </a:p>
          <a:p>
            <a:endParaRPr lang="sk-SK" dirty="0"/>
          </a:p>
        </p:txBody>
      </p:sp>
    </p:spTree>
    <p:extLst>
      <p:ext uri="{BB962C8B-B14F-4D97-AF65-F5344CB8AC3E}">
        <p14:creationId xmlns:p14="http://schemas.microsoft.com/office/powerpoint/2010/main" val="19481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BF874C-F3CD-7FDA-107D-684866CBD703}"/>
              </a:ext>
            </a:extLst>
          </p:cNvPr>
          <p:cNvSpPr>
            <a:spLocks noGrp="1"/>
          </p:cNvSpPr>
          <p:nvPr>
            <p:ph type="title"/>
          </p:nvPr>
        </p:nvSpPr>
        <p:spPr>
          <a:xfrm>
            <a:off x="414366" y="139018"/>
            <a:ext cx="8596668" cy="1320800"/>
          </a:xfrm>
        </p:spPr>
        <p:txBody>
          <a:bodyPr>
            <a:normAutofit/>
          </a:bodyPr>
          <a:lstStyle/>
          <a:p>
            <a:r>
              <a:rPr lang="en-US" sz="5400" b="1" dirty="0"/>
              <a:t>Future work</a:t>
            </a:r>
          </a:p>
        </p:txBody>
      </p:sp>
      <p:sp>
        <p:nvSpPr>
          <p:cNvPr id="3" name="Zástupný objekt pre obsah 2">
            <a:extLst>
              <a:ext uri="{FF2B5EF4-FFF2-40B4-BE49-F238E27FC236}">
                <a16:creationId xmlns:a16="http://schemas.microsoft.com/office/drawing/2014/main" id="{993042A5-AC8D-9681-4DBB-C8CB1F33179A}"/>
              </a:ext>
            </a:extLst>
          </p:cNvPr>
          <p:cNvSpPr>
            <a:spLocks noGrp="1"/>
          </p:cNvSpPr>
          <p:nvPr>
            <p:ph idx="1"/>
          </p:nvPr>
        </p:nvSpPr>
        <p:spPr>
          <a:xfrm>
            <a:off x="293150" y="4685151"/>
            <a:ext cx="10379286" cy="3030285"/>
          </a:xfrm>
        </p:spPr>
        <p:txBody>
          <a:bodyPr>
            <a:normAutofit/>
          </a:bodyPr>
          <a:lstStyle/>
          <a:p>
            <a:pPr marL="0" indent="0">
              <a:buNone/>
            </a:pPr>
            <a:endParaRPr lang="en-US" dirty="0"/>
          </a:p>
          <a:p>
            <a:r>
              <a:rPr lang="en-US" dirty="0"/>
              <a:t>Implement and compare other mechanisms for variability management such as pure::variants</a:t>
            </a:r>
          </a:p>
          <a:p>
            <a:r>
              <a:rPr lang="en-US" dirty="0"/>
              <a:t>Extend</a:t>
            </a:r>
            <a:r>
              <a:rPr lang="sk-SK" dirty="0"/>
              <a:t> </a:t>
            </a:r>
            <a:r>
              <a:rPr lang="sk-SK" dirty="0" err="1"/>
              <a:t>the</a:t>
            </a:r>
            <a:r>
              <a:rPr lang="en-US" dirty="0"/>
              <a:t> solution to support new variants and evaluate its quality</a:t>
            </a:r>
          </a:p>
          <a:p>
            <a:r>
              <a:rPr lang="en-US" dirty="0"/>
              <a:t>Build GAN to generate similar fractals – analyze the impact of the product in SPL evolution</a:t>
            </a:r>
          </a:p>
          <a:p>
            <a:pPr lvl="1"/>
            <a:r>
              <a:rPr lang="en-US" dirty="0"/>
              <a:t>try to design variation points based on the best ones</a:t>
            </a:r>
          </a:p>
          <a:p>
            <a:pPr lvl="1"/>
            <a:endParaRPr lang="sk-SK" dirty="0"/>
          </a:p>
        </p:txBody>
      </p:sp>
      <p:sp>
        <p:nvSpPr>
          <p:cNvPr id="13" name="BlokTextu 12">
            <a:extLst>
              <a:ext uri="{FF2B5EF4-FFF2-40B4-BE49-F238E27FC236}">
                <a16:creationId xmlns:a16="http://schemas.microsoft.com/office/drawing/2014/main" id="{9397DDEC-BA51-D7A6-25D7-918ACD8696BB}"/>
              </a:ext>
            </a:extLst>
          </p:cNvPr>
          <p:cNvSpPr txBox="1"/>
          <p:nvPr/>
        </p:nvSpPr>
        <p:spPr>
          <a:xfrm>
            <a:off x="414366" y="4664340"/>
            <a:ext cx="1802096" cy="461665"/>
          </a:xfrm>
          <a:prstGeom prst="rect">
            <a:avLst/>
          </a:prstGeom>
          <a:noFill/>
        </p:spPr>
        <p:txBody>
          <a:bodyPr wrap="none" rtlCol="0">
            <a:spAutoFit/>
          </a:bodyPr>
          <a:lstStyle/>
          <a:p>
            <a:r>
              <a:rPr lang="en-US" sz="2400" b="1" dirty="0">
                <a:solidFill>
                  <a:srgbClr val="FF0000"/>
                </a:solidFill>
              </a:rPr>
              <a:t>What next?</a:t>
            </a:r>
            <a:endParaRPr lang="sk-SK" sz="2400" b="1" dirty="0">
              <a:solidFill>
                <a:srgbClr val="FF0000"/>
              </a:solidFill>
            </a:endParaRPr>
          </a:p>
        </p:txBody>
      </p:sp>
      <p:sp>
        <p:nvSpPr>
          <p:cNvPr id="4" name="Zástupný objekt pre obsah 2">
            <a:extLst>
              <a:ext uri="{FF2B5EF4-FFF2-40B4-BE49-F238E27FC236}">
                <a16:creationId xmlns:a16="http://schemas.microsoft.com/office/drawing/2014/main" id="{2BE02286-387A-55DA-6732-8FA86A309E3F}"/>
              </a:ext>
            </a:extLst>
          </p:cNvPr>
          <p:cNvSpPr txBox="1">
            <a:spLocks/>
          </p:cNvSpPr>
          <p:nvPr/>
        </p:nvSpPr>
        <p:spPr>
          <a:xfrm>
            <a:off x="414366" y="1202733"/>
            <a:ext cx="10379286" cy="49975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Automatically evolve fractal products with </a:t>
            </a:r>
            <a:r>
              <a:rPr lang="sk-SK" dirty="0" err="1"/>
              <a:t>the</a:t>
            </a:r>
            <a:r>
              <a:rPr lang="sk-SK" dirty="0"/>
              <a:t> </a:t>
            </a:r>
            <a:r>
              <a:rPr lang="en-US" dirty="0"/>
              <a:t>help of the extracted knowledge</a:t>
            </a:r>
          </a:p>
          <a:p>
            <a:r>
              <a:rPr lang="en-US" dirty="0"/>
              <a:t>Continue manually evolve stateful canvas-based SPL</a:t>
            </a:r>
          </a:p>
          <a:p>
            <a:r>
              <a:rPr lang="en-US" dirty="0"/>
              <a:t>Evaluate recreated annotations into TypeScript decorators in comparison with code without them (modularity, coupling</a:t>
            </a:r>
            <a:r>
              <a:rPr lang="sk-SK" dirty="0"/>
              <a:t>,</a:t>
            </a:r>
            <a:r>
              <a:rPr lang="en-US" dirty="0"/>
              <a:t> and possible applications of aspects)</a:t>
            </a:r>
          </a:p>
          <a:p>
            <a:r>
              <a:rPr lang="en-US" dirty="0"/>
              <a:t>Provide functionality to automatically insert these decorators into AST of TypeScript code</a:t>
            </a:r>
          </a:p>
          <a:p>
            <a:r>
              <a:rPr lang="en-US" dirty="0"/>
              <a:t>Design </a:t>
            </a:r>
            <a:r>
              <a:rPr lang="en-US" sz="1800" dirty="0">
                <a:effectLst/>
                <a:latin typeface="Calibri" panose="020F0502020204030204" pitchFamily="34" charset="0"/>
                <a:ea typeface="Calibri" panose="020F0502020204030204" pitchFamily="34" charset="0"/>
                <a:cs typeface="Times New Roman" panose="02020603050405020304" pitchFamily="18" charset="0"/>
              </a:rPr>
              <a:t>other advanced models</a:t>
            </a:r>
            <a:r>
              <a:rPr lang="en-US" dirty="0"/>
              <a:t> capable to evaluate quality according to the requirements including GANs and Transformers</a:t>
            </a:r>
          </a:p>
          <a:p>
            <a:r>
              <a:rPr lang="en-US" dirty="0"/>
              <a:t>Add semantics support for the aggregation mechanism</a:t>
            </a:r>
          </a:p>
          <a:p>
            <a:r>
              <a:rPr lang="sk-SK" dirty="0" err="1"/>
              <a:t>Ano</a:t>
            </a:r>
            <a:r>
              <a:rPr lang="en-US" dirty="0" err="1"/>
              <a:t>ther</a:t>
            </a:r>
            <a:r>
              <a:rPr lang="en-US" dirty="0"/>
              <a:t> possibility: Model</a:t>
            </a:r>
            <a:r>
              <a:rPr lang="sk-SK" dirty="0"/>
              <a:t> a</a:t>
            </a:r>
            <a:r>
              <a:rPr lang="en-US" dirty="0"/>
              <a:t> given knowledge further (in knowledge bases)</a:t>
            </a:r>
          </a:p>
        </p:txBody>
      </p:sp>
    </p:spTree>
    <p:extLst>
      <p:ext uri="{BB962C8B-B14F-4D97-AF65-F5344CB8AC3E}">
        <p14:creationId xmlns:p14="http://schemas.microsoft.com/office/powerpoint/2010/main" val="3140749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81F7A5B-54E4-44ED-85AA-B5D1A7911FD9}"/>
              </a:ext>
            </a:extLst>
          </p:cNvPr>
          <p:cNvSpPr>
            <a:spLocks noGrp="1"/>
          </p:cNvSpPr>
          <p:nvPr>
            <p:ph type="title"/>
          </p:nvPr>
        </p:nvSpPr>
        <p:spPr>
          <a:xfrm>
            <a:off x="677334" y="494190"/>
            <a:ext cx="8596668" cy="1320800"/>
          </a:xfrm>
        </p:spPr>
        <p:txBody>
          <a:bodyPr>
            <a:normAutofit/>
          </a:bodyPr>
          <a:lstStyle/>
          <a:p>
            <a:r>
              <a:rPr lang="en-US" sz="4800" b="1" dirty="0"/>
              <a:t>Bibliography</a:t>
            </a:r>
            <a:endParaRPr lang="sk-SK" sz="4800" b="1" dirty="0"/>
          </a:p>
        </p:txBody>
      </p:sp>
      <p:sp>
        <p:nvSpPr>
          <p:cNvPr id="3" name="Zástupný objekt pre obsah 2">
            <a:extLst>
              <a:ext uri="{FF2B5EF4-FFF2-40B4-BE49-F238E27FC236}">
                <a16:creationId xmlns:a16="http://schemas.microsoft.com/office/drawing/2014/main" id="{C2EB66CE-21A1-4A53-9D34-AD785411FB90}"/>
              </a:ext>
            </a:extLst>
          </p:cNvPr>
          <p:cNvSpPr>
            <a:spLocks noGrp="1"/>
          </p:cNvSpPr>
          <p:nvPr>
            <p:ph idx="1"/>
          </p:nvPr>
        </p:nvSpPr>
        <p:spPr>
          <a:xfrm>
            <a:off x="848156" y="1562903"/>
            <a:ext cx="8596668" cy="5008719"/>
          </a:xfrm>
        </p:spPr>
        <p:txBody>
          <a:bodyPr>
            <a:normAutofit fontScale="85000" lnSpcReduction="20000"/>
          </a:bodyPr>
          <a:lstStyle/>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BEUCHE,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Danilo</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Mark</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DALGARNO, 2006. Software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Line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Engineering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with</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Feature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Models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2006, s. 7. </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BOTTERWECK,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Goetz</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Kwanwoo</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LEE a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Steffen</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THIEL, 2009.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Automating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Derivation</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in Software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Line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Engineering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2009, s. 6. </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KASTNER, Christian,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Sven</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APEL a Don BATORY, 2007. A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Case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Study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Implementing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Features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Using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AspectJ</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V: </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11th International Software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Line</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Conference</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(SPLC 2007)</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11th International Software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Line</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Conference</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(SPLC 2007)</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Kyoto</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Japan: IEEE, s. 223–232 [cit. 30.9.2021]. ISBN 978-0-7695-2888-5. Dostupné na: doi:10.1109/SPLINE.2007.12</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LADDAD,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Ramnivas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2003.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AspectJ</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in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action</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practical</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aspect-oriented</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programming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Greenwich, CT: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Manning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ISBN 978-1-930110-93-9. </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PELÁNEK,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Radek</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2012. </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Programátorská cvičebnice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vydání</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Brno: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Computer</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press. ISBN 978-80-251-3751-2. </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VRANIC,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Valentino</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 Roman TÁBORSKÝ, 2016.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Features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as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transformations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generative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approach</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to software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development</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Computer</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Science</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and </a:t>
            </a:r>
            <a:r>
              <a:rPr lang="sk-SK" sz="1800" i="1" dirty="0" err="1">
                <a:effectLst/>
                <a:latin typeface="Times New Roman" panose="02020603050405020304" pitchFamily="18" charset="0"/>
                <a:ea typeface="Calibri" panose="020F0502020204030204" pitchFamily="34" charset="0"/>
                <a:cs typeface="Times New Roman" panose="02020603050405020304" pitchFamily="18" charset="0"/>
              </a:rPr>
              <a:t>Information</a:t>
            </a:r>
            <a:r>
              <a:rPr lang="sk-SK" sz="1800" i="1" dirty="0">
                <a:effectLst/>
                <a:latin typeface="Times New Roman" panose="02020603050405020304" pitchFamily="18" charset="0"/>
                <a:ea typeface="Calibri" panose="020F0502020204030204" pitchFamily="34" charset="0"/>
                <a:cs typeface="Times New Roman" panose="02020603050405020304" pitchFamily="18" charset="0"/>
              </a:rPr>
              <a:t> Systems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[online]. 2016, roč. 13, č. 3, s. 759–778. ISSN 1820-0214, 2406-1018. Dostupné na: doi:10.2298/CSIS160128027V</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YOUNG,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Trevor</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J a B MATH, 1999.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Using</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AspectJ</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to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Build</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 Software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Product</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Line</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for</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Mobile </a:t>
            </a:r>
            <a:r>
              <a:rPr lang="sk-SK" sz="1800" dirty="0" err="1">
                <a:effectLst/>
                <a:latin typeface="Times New Roman" panose="02020603050405020304" pitchFamily="18" charset="0"/>
                <a:ea typeface="Calibri" panose="020F0502020204030204" pitchFamily="34" charset="0"/>
                <a:cs typeface="Times New Roman" panose="02020603050405020304" pitchFamily="18" charset="0"/>
              </a:rPr>
              <a:t>Devices</a:t>
            </a:r>
            <a:r>
              <a:rPr lang="sk-SK" sz="1800" dirty="0">
                <a:effectLst/>
                <a:latin typeface="Times New Roman" panose="02020603050405020304" pitchFamily="18" charset="0"/>
                <a:ea typeface="Calibri" panose="020F0502020204030204" pitchFamily="34" charset="0"/>
                <a:cs typeface="Times New Roman" panose="02020603050405020304" pitchFamily="18" charset="0"/>
              </a:rPr>
              <a:t>. 1999, s. 73. </a:t>
            </a:r>
            <a:endParaRPr lang="sk-SK"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668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objekt pre obsah 4">
            <a:extLst>
              <a:ext uri="{FF2B5EF4-FFF2-40B4-BE49-F238E27FC236}">
                <a16:creationId xmlns:a16="http://schemas.microsoft.com/office/drawing/2014/main" id="{4387242E-68E4-39E0-22FC-513E93981194}"/>
              </a:ext>
            </a:extLst>
          </p:cNvPr>
          <p:cNvSpPr>
            <a:spLocks noGrp="1"/>
          </p:cNvSpPr>
          <p:nvPr>
            <p:ph idx="1"/>
          </p:nvPr>
        </p:nvSpPr>
        <p:spPr>
          <a:xfrm>
            <a:off x="701083" y="366257"/>
            <a:ext cx="8596668" cy="6541122"/>
          </a:xfrm>
        </p:spPr>
        <p:txBody>
          <a:bodyPr>
            <a:normAutofit fontScale="92500" lnSpcReduction="20000"/>
          </a:bodyPr>
          <a:lstStyle/>
          <a:p>
            <a:r>
              <a:rPr lang="en-US" dirty="0"/>
              <a:t>Mohammad Abu-</a:t>
            </a:r>
            <a:r>
              <a:rPr lang="en-US" dirty="0" err="1"/>
              <a:t>Matar</a:t>
            </a:r>
            <a:r>
              <a:rPr lang="en-US" dirty="0"/>
              <a:t> and Hassan Gomaa. 2011. Variability Modeling for Service Oriented Product Line Architectures. In 2011 15th International Software Product Line Conference. IEEE, Munich, Germany, 110–119. https://doi.org/10.1109/ SPLC.2011.26 </a:t>
            </a:r>
          </a:p>
          <a:p>
            <a:r>
              <a:rPr lang="en-US" dirty="0" err="1"/>
              <a:t>Hwi</a:t>
            </a:r>
            <a:r>
              <a:rPr lang="en-US" dirty="0"/>
              <a:t> </a:t>
            </a:r>
            <a:r>
              <a:rPr lang="en-US" dirty="0" err="1"/>
              <a:t>Ahn</a:t>
            </a:r>
            <a:r>
              <a:rPr lang="en-US" dirty="0"/>
              <a:t> and </a:t>
            </a:r>
            <a:r>
              <a:rPr lang="en-US" dirty="0" err="1"/>
              <a:t>Sungwon</a:t>
            </a:r>
            <a:r>
              <a:rPr lang="en-US" dirty="0"/>
              <a:t> Kang. 2011. Analysis of Software Product Line Architecture Representation Mechanisms. In 2011 Ninth International Conference on Software Engineering Research, Management and Applications. IEEE, Baltimore, MD, USA, 219–226. https://doi.org/10.1109/SERA.2011.22 </a:t>
            </a:r>
          </a:p>
          <a:p>
            <a:r>
              <a:rPr lang="sk-SK" dirty="0"/>
              <a:t>S.A. </a:t>
            </a:r>
            <a:r>
              <a:rPr lang="sk-SK" dirty="0" err="1"/>
              <a:t>Ajila</a:t>
            </a:r>
            <a:r>
              <a:rPr lang="sk-SK" dirty="0"/>
              <a:t>. 2005. </a:t>
            </a:r>
            <a:r>
              <a:rPr lang="sk-SK" dirty="0" err="1"/>
              <a:t>Reusing</a:t>
            </a:r>
            <a:r>
              <a:rPr lang="sk-SK" dirty="0"/>
              <a:t> Base-</a:t>
            </a:r>
            <a:r>
              <a:rPr lang="sk-SK" dirty="0" err="1"/>
              <a:t>product</a:t>
            </a:r>
            <a:r>
              <a:rPr lang="sk-SK" dirty="0"/>
              <a:t> </a:t>
            </a:r>
            <a:r>
              <a:rPr lang="sk-SK" dirty="0" err="1"/>
              <a:t>Features</a:t>
            </a:r>
            <a:r>
              <a:rPr lang="sk-SK" dirty="0"/>
              <a:t> to </a:t>
            </a:r>
            <a:r>
              <a:rPr lang="sk-SK" dirty="0" err="1"/>
              <a:t>develop</a:t>
            </a:r>
            <a:r>
              <a:rPr lang="sk-SK" dirty="0"/>
              <a:t> </a:t>
            </a:r>
            <a:r>
              <a:rPr lang="sk-SK" dirty="0" err="1"/>
              <a:t>Product</a:t>
            </a:r>
            <a:r>
              <a:rPr lang="sk-SK" dirty="0"/>
              <a:t> </a:t>
            </a:r>
            <a:r>
              <a:rPr lang="sk-SK" dirty="0" err="1"/>
              <a:t>Line</a:t>
            </a:r>
            <a:r>
              <a:rPr lang="sk-SK" dirty="0"/>
              <a:t> </a:t>
            </a:r>
            <a:r>
              <a:rPr lang="sk-SK" dirty="0" err="1"/>
              <a:t>Architecture</a:t>
            </a:r>
            <a:r>
              <a:rPr lang="sk-SK" dirty="0"/>
              <a:t>. In IRI -2005 IEEE International </a:t>
            </a:r>
            <a:r>
              <a:rPr lang="sk-SK" dirty="0" err="1"/>
              <a:t>Conference</a:t>
            </a:r>
            <a:r>
              <a:rPr lang="sk-SK" dirty="0"/>
              <a:t> on </a:t>
            </a:r>
            <a:r>
              <a:rPr lang="sk-SK" dirty="0" err="1"/>
              <a:t>Information</a:t>
            </a:r>
            <a:r>
              <a:rPr lang="sk-SK" dirty="0"/>
              <a:t> </a:t>
            </a:r>
            <a:r>
              <a:rPr lang="sk-SK" dirty="0" err="1"/>
              <a:t>Reuse</a:t>
            </a:r>
            <a:r>
              <a:rPr lang="sk-SK" dirty="0"/>
              <a:t> and </a:t>
            </a:r>
            <a:r>
              <a:rPr lang="sk-SK" dirty="0" err="1"/>
              <a:t>Integration</a:t>
            </a:r>
            <a:r>
              <a:rPr lang="sk-SK" dirty="0"/>
              <a:t>, </a:t>
            </a:r>
            <a:r>
              <a:rPr lang="sk-SK" dirty="0" err="1"/>
              <a:t>Conf</a:t>
            </a:r>
            <a:r>
              <a:rPr lang="sk-SK" dirty="0"/>
              <a:t>, 2005. IEEE, </a:t>
            </a:r>
            <a:r>
              <a:rPr lang="sk-SK" dirty="0" err="1"/>
              <a:t>Las</a:t>
            </a:r>
            <a:r>
              <a:rPr lang="sk-SK" dirty="0"/>
              <a:t> </a:t>
            </a:r>
            <a:r>
              <a:rPr lang="sk-SK" dirty="0" err="1"/>
              <a:t>Vegas</a:t>
            </a:r>
            <a:r>
              <a:rPr lang="sk-SK" dirty="0"/>
              <a:t>, NV, USA, 288–293. https://doi.org/10.1109/ IRI-05.2005.1506488</a:t>
            </a:r>
            <a:endParaRPr lang="en-US" dirty="0"/>
          </a:p>
          <a:p>
            <a:r>
              <a:rPr lang="en-US" dirty="0"/>
              <a:t>Samuel A </a:t>
            </a:r>
            <a:r>
              <a:rPr lang="en-US" dirty="0" err="1"/>
              <a:t>Ajila</a:t>
            </a:r>
            <a:r>
              <a:rPr lang="en-US" dirty="0"/>
              <a:t> and Patrick J Tierney. 2002. The FOOM Method – Modeling Software Product Lines in Industrial Settings. (2002), 11.</a:t>
            </a:r>
          </a:p>
          <a:p>
            <a:r>
              <a:rPr lang="en-US" dirty="0"/>
              <a:t>Vander Alves, Pedro Matos Jr, and Paulo </a:t>
            </a:r>
            <a:r>
              <a:rPr lang="en-US" dirty="0" err="1"/>
              <a:t>Borba</a:t>
            </a:r>
            <a:r>
              <a:rPr lang="en-US" dirty="0"/>
              <a:t>. 2004. An Incremental Aspect-Oriented Product Line Method for J2ME Game Development. (2004), 3.</a:t>
            </a:r>
          </a:p>
          <a:p>
            <a:r>
              <a:rPr lang="sk-SK" dirty="0"/>
              <a:t>Vander </a:t>
            </a:r>
            <a:r>
              <a:rPr lang="sk-SK" dirty="0" err="1"/>
              <a:t>Alves</a:t>
            </a:r>
            <a:r>
              <a:rPr lang="sk-SK" dirty="0"/>
              <a:t>, Pedro </a:t>
            </a:r>
            <a:r>
              <a:rPr lang="sk-SK" dirty="0" err="1"/>
              <a:t>Matos</a:t>
            </a:r>
            <a:r>
              <a:rPr lang="sk-SK" dirty="0"/>
              <a:t>, Leonardo </a:t>
            </a:r>
            <a:r>
              <a:rPr lang="sk-SK" dirty="0" err="1"/>
              <a:t>Cole</a:t>
            </a:r>
            <a:r>
              <a:rPr lang="sk-SK" dirty="0"/>
              <a:t>, Alexandre </a:t>
            </a:r>
            <a:r>
              <a:rPr lang="sk-SK" dirty="0" err="1"/>
              <a:t>Vasconcelos</a:t>
            </a:r>
            <a:r>
              <a:rPr lang="sk-SK" dirty="0"/>
              <a:t>, Paulo Borba, and </a:t>
            </a:r>
            <a:r>
              <a:rPr lang="sk-SK" dirty="0" err="1"/>
              <a:t>Geber</a:t>
            </a:r>
            <a:r>
              <a:rPr lang="sk-SK" dirty="0"/>
              <a:t> </a:t>
            </a:r>
            <a:r>
              <a:rPr lang="sk-SK" dirty="0" err="1"/>
              <a:t>Ramalho</a:t>
            </a:r>
            <a:r>
              <a:rPr lang="sk-SK" dirty="0"/>
              <a:t>. 2007. </a:t>
            </a:r>
            <a:r>
              <a:rPr lang="sk-SK" dirty="0" err="1"/>
              <a:t>Extracting</a:t>
            </a:r>
            <a:r>
              <a:rPr lang="sk-SK" dirty="0"/>
              <a:t> and </a:t>
            </a:r>
            <a:r>
              <a:rPr lang="sk-SK" dirty="0" err="1"/>
              <a:t>Evolving</a:t>
            </a:r>
            <a:r>
              <a:rPr lang="sk-SK" dirty="0"/>
              <a:t> </a:t>
            </a:r>
            <a:r>
              <a:rPr lang="sk-SK" dirty="0" err="1"/>
              <a:t>Code</a:t>
            </a:r>
            <a:r>
              <a:rPr lang="sk-SK" dirty="0"/>
              <a:t> in </a:t>
            </a:r>
            <a:r>
              <a:rPr lang="sk-SK" dirty="0" err="1"/>
              <a:t>Product</a:t>
            </a:r>
            <a:r>
              <a:rPr lang="sk-SK" dirty="0"/>
              <a:t> </a:t>
            </a:r>
            <a:r>
              <a:rPr lang="sk-SK" dirty="0" err="1"/>
              <a:t>Lines</a:t>
            </a:r>
            <a:r>
              <a:rPr lang="sk-SK" dirty="0"/>
              <a:t> </a:t>
            </a:r>
            <a:r>
              <a:rPr lang="sk-SK" dirty="0" err="1"/>
              <a:t>with</a:t>
            </a:r>
            <a:r>
              <a:rPr lang="sk-SK" dirty="0"/>
              <a:t> </a:t>
            </a:r>
            <a:r>
              <a:rPr lang="sk-SK" dirty="0" err="1"/>
              <a:t>Aspect-Oriented</a:t>
            </a:r>
            <a:r>
              <a:rPr lang="sk-SK" dirty="0"/>
              <a:t> </a:t>
            </a:r>
            <a:r>
              <a:rPr lang="sk-SK" dirty="0" err="1"/>
              <a:t>Programming</a:t>
            </a:r>
            <a:r>
              <a:rPr lang="sk-SK" dirty="0"/>
              <a:t>. In </a:t>
            </a:r>
            <a:r>
              <a:rPr lang="sk-SK" dirty="0" err="1"/>
              <a:t>Transactions</a:t>
            </a:r>
            <a:r>
              <a:rPr lang="sk-SK" dirty="0"/>
              <a:t> on </a:t>
            </a:r>
            <a:r>
              <a:rPr lang="sk-SK" dirty="0" err="1"/>
              <a:t>Aspect-Oriented</a:t>
            </a:r>
            <a:r>
              <a:rPr lang="sk-SK" dirty="0"/>
              <a:t> Software </a:t>
            </a:r>
            <a:r>
              <a:rPr lang="sk-SK" dirty="0" err="1"/>
              <a:t>Development</a:t>
            </a:r>
            <a:r>
              <a:rPr lang="sk-SK" dirty="0"/>
              <a:t> IV, David </a:t>
            </a:r>
            <a:r>
              <a:rPr lang="sk-SK" dirty="0" err="1"/>
              <a:t>Hutchison</a:t>
            </a:r>
            <a:r>
              <a:rPr lang="sk-SK" dirty="0"/>
              <a:t>, </a:t>
            </a:r>
            <a:r>
              <a:rPr lang="sk-SK" dirty="0" err="1"/>
              <a:t>Takeo</a:t>
            </a:r>
            <a:r>
              <a:rPr lang="sk-SK" dirty="0"/>
              <a:t> Kanade, </a:t>
            </a:r>
            <a:r>
              <a:rPr lang="sk-SK" dirty="0" err="1"/>
              <a:t>Josef</a:t>
            </a:r>
            <a:r>
              <a:rPr lang="sk-SK" dirty="0"/>
              <a:t> </a:t>
            </a:r>
            <a:r>
              <a:rPr lang="sk-SK" dirty="0" err="1"/>
              <a:t>Kittler</a:t>
            </a:r>
            <a:r>
              <a:rPr lang="sk-SK" dirty="0"/>
              <a:t>, </a:t>
            </a:r>
            <a:r>
              <a:rPr lang="sk-SK" dirty="0" err="1"/>
              <a:t>Jon</a:t>
            </a:r>
            <a:r>
              <a:rPr lang="sk-SK" dirty="0"/>
              <a:t> M. </a:t>
            </a:r>
            <a:r>
              <a:rPr lang="sk-SK" dirty="0" err="1"/>
              <a:t>Kleinberg</a:t>
            </a:r>
            <a:r>
              <a:rPr lang="sk-SK" dirty="0"/>
              <a:t>, </a:t>
            </a:r>
            <a:r>
              <a:rPr lang="sk-SK" dirty="0" err="1"/>
              <a:t>Friedemann</a:t>
            </a:r>
            <a:r>
              <a:rPr lang="sk-SK" dirty="0"/>
              <a:t> </a:t>
            </a:r>
            <a:r>
              <a:rPr lang="sk-SK" dirty="0" err="1"/>
              <a:t>Mattern</a:t>
            </a:r>
            <a:r>
              <a:rPr lang="sk-SK" dirty="0"/>
              <a:t>, John C. </a:t>
            </a:r>
            <a:r>
              <a:rPr lang="sk-SK" dirty="0" err="1"/>
              <a:t>Mitchell</a:t>
            </a:r>
            <a:r>
              <a:rPr lang="sk-SK" dirty="0"/>
              <a:t>, </a:t>
            </a:r>
            <a:r>
              <a:rPr lang="sk-SK" dirty="0" err="1"/>
              <a:t>Moni</a:t>
            </a:r>
            <a:r>
              <a:rPr lang="sk-SK" dirty="0"/>
              <a:t> Naor, </a:t>
            </a:r>
            <a:r>
              <a:rPr lang="sk-SK" dirty="0" err="1"/>
              <a:t>Oscar</a:t>
            </a:r>
            <a:r>
              <a:rPr lang="sk-SK" dirty="0"/>
              <a:t> </a:t>
            </a:r>
            <a:r>
              <a:rPr lang="sk-SK" dirty="0" err="1"/>
              <a:t>Nierstrasz</a:t>
            </a:r>
            <a:r>
              <a:rPr lang="sk-SK" dirty="0"/>
              <a:t>, C. Pandu </a:t>
            </a:r>
            <a:r>
              <a:rPr lang="sk-SK" dirty="0" err="1"/>
              <a:t>Rangan</a:t>
            </a:r>
            <a:r>
              <a:rPr lang="sk-SK" dirty="0"/>
              <a:t>, </a:t>
            </a:r>
            <a:r>
              <a:rPr lang="sk-SK" dirty="0" err="1"/>
              <a:t>Bernhard</a:t>
            </a:r>
            <a:r>
              <a:rPr lang="sk-SK" dirty="0"/>
              <a:t> </a:t>
            </a:r>
            <a:r>
              <a:rPr lang="sk-SK" dirty="0" err="1"/>
              <a:t>Steffen</a:t>
            </a:r>
            <a:r>
              <a:rPr lang="sk-SK" dirty="0"/>
              <a:t>, </a:t>
            </a:r>
            <a:r>
              <a:rPr lang="sk-SK" dirty="0" err="1"/>
              <a:t>Madhu</a:t>
            </a:r>
            <a:r>
              <a:rPr lang="sk-SK" dirty="0"/>
              <a:t> </a:t>
            </a:r>
            <a:r>
              <a:rPr lang="sk-SK" dirty="0" err="1"/>
              <a:t>Sudan</a:t>
            </a:r>
            <a:r>
              <a:rPr lang="sk-SK" dirty="0"/>
              <a:t>, </a:t>
            </a:r>
            <a:r>
              <a:rPr lang="sk-SK" dirty="0" err="1"/>
              <a:t>Demetri</a:t>
            </a:r>
            <a:r>
              <a:rPr lang="sk-SK" dirty="0"/>
              <a:t> </a:t>
            </a:r>
            <a:r>
              <a:rPr lang="sk-SK" dirty="0" err="1"/>
              <a:t>Terzopoulos</a:t>
            </a:r>
            <a:r>
              <a:rPr lang="sk-SK" dirty="0"/>
              <a:t>, </a:t>
            </a:r>
            <a:r>
              <a:rPr lang="sk-SK" dirty="0" err="1"/>
              <a:t>Doug</a:t>
            </a:r>
            <a:r>
              <a:rPr lang="sk-SK" dirty="0"/>
              <a:t> </a:t>
            </a:r>
            <a:r>
              <a:rPr lang="sk-SK" dirty="0" err="1"/>
              <a:t>Tygar</a:t>
            </a:r>
            <a:r>
              <a:rPr lang="sk-SK" dirty="0"/>
              <a:t>, </a:t>
            </a:r>
            <a:r>
              <a:rPr lang="sk-SK" dirty="0" err="1"/>
              <a:t>Moshe</a:t>
            </a:r>
            <a:r>
              <a:rPr lang="sk-SK" dirty="0"/>
              <a:t> Y. </a:t>
            </a:r>
            <a:r>
              <a:rPr lang="sk-SK" dirty="0" err="1"/>
              <a:t>Vardi</a:t>
            </a:r>
            <a:r>
              <a:rPr lang="sk-SK" dirty="0"/>
              <a:t>, </a:t>
            </a:r>
            <a:r>
              <a:rPr lang="sk-SK" dirty="0" err="1"/>
              <a:t>Gerhard</a:t>
            </a:r>
            <a:r>
              <a:rPr lang="sk-SK" dirty="0"/>
              <a:t> </a:t>
            </a:r>
            <a:r>
              <a:rPr lang="sk-SK" dirty="0" err="1"/>
              <a:t>Weikum</a:t>
            </a:r>
            <a:r>
              <a:rPr lang="sk-SK" dirty="0"/>
              <a:t>, </a:t>
            </a:r>
            <a:r>
              <a:rPr lang="sk-SK" dirty="0" err="1"/>
              <a:t>Awais</a:t>
            </a:r>
            <a:r>
              <a:rPr lang="sk-SK" dirty="0"/>
              <a:t> </a:t>
            </a:r>
            <a:r>
              <a:rPr lang="sk-SK" dirty="0" err="1"/>
              <a:t>Rashid</a:t>
            </a:r>
            <a:r>
              <a:rPr lang="sk-SK" dirty="0"/>
              <a:t>, and </a:t>
            </a:r>
            <a:r>
              <a:rPr lang="sk-SK" dirty="0" err="1"/>
              <a:t>Mehmet</a:t>
            </a:r>
            <a:r>
              <a:rPr lang="sk-SK" dirty="0"/>
              <a:t> </a:t>
            </a:r>
            <a:r>
              <a:rPr lang="sk-SK" dirty="0" err="1"/>
              <a:t>Aksit</a:t>
            </a:r>
            <a:r>
              <a:rPr lang="sk-SK" dirty="0"/>
              <a:t> (</a:t>
            </a:r>
            <a:r>
              <a:rPr lang="sk-SK" dirty="0" err="1"/>
              <a:t>Eds</a:t>
            </a:r>
            <a:r>
              <a:rPr lang="sk-SK" dirty="0"/>
              <a:t>.). </a:t>
            </a:r>
            <a:r>
              <a:rPr lang="sk-SK" dirty="0" err="1"/>
              <a:t>Vol</a:t>
            </a:r>
            <a:r>
              <a:rPr lang="sk-SK" dirty="0"/>
              <a:t>. 4640.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117–142. https://doi.org/10.1007/978-3-540-77042-8_5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sk-SK" dirty="0"/>
              <a:t>.</a:t>
            </a:r>
          </a:p>
        </p:txBody>
      </p:sp>
    </p:spTree>
    <p:extLst>
      <p:ext uri="{BB962C8B-B14F-4D97-AF65-F5344CB8AC3E}">
        <p14:creationId xmlns:p14="http://schemas.microsoft.com/office/powerpoint/2010/main" val="171209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B28308A-E447-04F3-6035-B53532C87157}"/>
              </a:ext>
            </a:extLst>
          </p:cNvPr>
          <p:cNvSpPr>
            <a:spLocks noGrp="1"/>
          </p:cNvSpPr>
          <p:nvPr>
            <p:ph type="title"/>
          </p:nvPr>
        </p:nvSpPr>
        <p:spPr>
          <a:xfrm>
            <a:off x="438204" y="556027"/>
            <a:ext cx="10378593" cy="1320800"/>
          </a:xfrm>
        </p:spPr>
        <p:txBody>
          <a:bodyPr>
            <a:noAutofit/>
          </a:bodyPr>
          <a:lstStyle/>
          <a:p>
            <a:r>
              <a:rPr lang="en-US" sz="4800" b="1" dirty="0"/>
              <a:t>Studying the SPL </a:t>
            </a:r>
            <a:br>
              <a:rPr lang="sk-SK" sz="4800" b="1" dirty="0"/>
            </a:br>
            <a:r>
              <a:rPr lang="en-US" sz="4800" b="1" dirty="0"/>
              <a:t>evolution and variability</a:t>
            </a:r>
            <a:endParaRPr lang="sk-SK" sz="4800" b="1" dirty="0"/>
          </a:p>
        </p:txBody>
      </p:sp>
      <p:sp>
        <p:nvSpPr>
          <p:cNvPr id="3" name="BlokTextu 2">
            <a:extLst>
              <a:ext uri="{FF2B5EF4-FFF2-40B4-BE49-F238E27FC236}">
                <a16:creationId xmlns:a16="http://schemas.microsoft.com/office/drawing/2014/main" id="{8FF56A2F-300F-58A7-2E23-A27F9C272289}"/>
              </a:ext>
            </a:extLst>
          </p:cNvPr>
          <p:cNvSpPr txBox="1"/>
          <p:nvPr/>
        </p:nvSpPr>
        <p:spPr>
          <a:xfrm>
            <a:off x="6363415" y="2873822"/>
            <a:ext cx="5527475" cy="1200329"/>
          </a:xfrm>
          <a:prstGeom prst="rect">
            <a:avLst/>
          </a:prstGeom>
          <a:noFill/>
        </p:spPr>
        <p:txBody>
          <a:bodyPr wrap="none" rtlCol="0">
            <a:spAutoFit/>
          </a:bodyPr>
          <a:lstStyle/>
          <a:p>
            <a:r>
              <a:rPr lang="en-US" sz="2400" b="1" dirty="0">
                <a:solidFill>
                  <a:srgbClr val="FF0000"/>
                </a:solidFill>
              </a:rPr>
              <a:t>General handling of the variability is </a:t>
            </a:r>
          </a:p>
          <a:p>
            <a:r>
              <a:rPr lang="en-US" sz="2400" b="1" dirty="0">
                <a:solidFill>
                  <a:srgbClr val="FF0000"/>
                </a:solidFill>
              </a:rPr>
              <a:t>still not fully covered/supported </a:t>
            </a:r>
          </a:p>
          <a:p>
            <a:r>
              <a:rPr lang="en-US" sz="2400" b="1" dirty="0">
                <a:solidFill>
                  <a:srgbClr val="FF0000"/>
                </a:solidFill>
              </a:rPr>
              <a:t>by variability management</a:t>
            </a:r>
            <a:endParaRPr lang="sk-SK" sz="2400" b="1" dirty="0">
              <a:solidFill>
                <a:srgbClr val="FF0000"/>
              </a:solidFill>
            </a:endParaRPr>
          </a:p>
        </p:txBody>
      </p:sp>
      <p:sp>
        <p:nvSpPr>
          <p:cNvPr id="4" name="BlokTextu 3">
            <a:extLst>
              <a:ext uri="{FF2B5EF4-FFF2-40B4-BE49-F238E27FC236}">
                <a16:creationId xmlns:a16="http://schemas.microsoft.com/office/drawing/2014/main" id="{919EF827-471A-DD9F-E312-DE74DDB59419}"/>
              </a:ext>
            </a:extLst>
          </p:cNvPr>
          <p:cNvSpPr txBox="1"/>
          <p:nvPr/>
        </p:nvSpPr>
        <p:spPr>
          <a:xfrm>
            <a:off x="429711" y="2735277"/>
            <a:ext cx="4591321" cy="954107"/>
          </a:xfrm>
          <a:prstGeom prst="rect">
            <a:avLst/>
          </a:prstGeom>
          <a:noFill/>
        </p:spPr>
        <p:txBody>
          <a:bodyPr wrap="none" rtlCol="0">
            <a:spAutoFit/>
          </a:bodyPr>
          <a:lstStyle/>
          <a:p>
            <a:r>
              <a:rPr lang="en-US" sz="2800" b="1" dirty="0">
                <a:solidFill>
                  <a:srgbClr val="FF0000"/>
                </a:solidFill>
              </a:rPr>
              <a:t>Less rigorous evaluations </a:t>
            </a:r>
          </a:p>
          <a:p>
            <a:r>
              <a:rPr lang="en-US" sz="2800" b="1" dirty="0">
                <a:solidFill>
                  <a:srgbClr val="FF0000"/>
                </a:solidFill>
              </a:rPr>
              <a:t>of variability management</a:t>
            </a:r>
            <a:endParaRPr lang="sk-SK" sz="2800" b="1" dirty="0">
              <a:solidFill>
                <a:srgbClr val="FF0000"/>
              </a:solidFill>
            </a:endParaRPr>
          </a:p>
        </p:txBody>
      </p:sp>
      <p:sp>
        <p:nvSpPr>
          <p:cNvPr id="6" name="Šípka: doprava 5">
            <a:extLst>
              <a:ext uri="{FF2B5EF4-FFF2-40B4-BE49-F238E27FC236}">
                <a16:creationId xmlns:a16="http://schemas.microsoft.com/office/drawing/2014/main" id="{01F4B360-4DA4-DCB5-ED31-3B91DAC8A8E8}"/>
              </a:ext>
            </a:extLst>
          </p:cNvPr>
          <p:cNvSpPr/>
          <p:nvPr/>
        </p:nvSpPr>
        <p:spPr>
          <a:xfrm>
            <a:off x="5251830" y="3049443"/>
            <a:ext cx="888670" cy="69470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sk-SK"/>
          </a:p>
        </p:txBody>
      </p:sp>
      <p:sp>
        <p:nvSpPr>
          <p:cNvPr id="7" name="BlokTextu 6">
            <a:extLst>
              <a:ext uri="{FF2B5EF4-FFF2-40B4-BE49-F238E27FC236}">
                <a16:creationId xmlns:a16="http://schemas.microsoft.com/office/drawing/2014/main" id="{737DC9E1-6A2D-5FE7-F232-83FA73883B2D}"/>
              </a:ext>
            </a:extLst>
          </p:cNvPr>
          <p:cNvSpPr txBox="1"/>
          <p:nvPr/>
        </p:nvSpPr>
        <p:spPr>
          <a:xfrm>
            <a:off x="581890" y="3853538"/>
            <a:ext cx="4616970" cy="923330"/>
          </a:xfrm>
          <a:prstGeom prst="rect">
            <a:avLst/>
          </a:prstGeom>
          <a:noFill/>
        </p:spPr>
        <p:txBody>
          <a:bodyPr wrap="none" rtlCol="0">
            <a:spAutoFit/>
          </a:bodyPr>
          <a:lstStyle/>
          <a:p>
            <a:r>
              <a:rPr lang="en-US" dirty="0"/>
              <a:t>-knowledge modeling, </a:t>
            </a:r>
          </a:p>
          <a:p>
            <a:r>
              <a:rPr lang="en-US" dirty="0"/>
              <a:t>-applying principles of variability modeling</a:t>
            </a:r>
          </a:p>
          <a:p>
            <a:r>
              <a:rPr lang="en-US" dirty="0"/>
              <a:t>-simulating feature interactions</a:t>
            </a:r>
            <a:endParaRPr lang="sk-SK" dirty="0"/>
          </a:p>
        </p:txBody>
      </p:sp>
      <p:sp>
        <p:nvSpPr>
          <p:cNvPr id="8" name="BlokTextu 7">
            <a:extLst>
              <a:ext uri="{FF2B5EF4-FFF2-40B4-BE49-F238E27FC236}">
                <a16:creationId xmlns:a16="http://schemas.microsoft.com/office/drawing/2014/main" id="{93A95CDE-3F29-C2DD-92C5-F293EA8A1159}"/>
              </a:ext>
            </a:extLst>
          </p:cNvPr>
          <p:cNvSpPr txBox="1"/>
          <p:nvPr/>
        </p:nvSpPr>
        <p:spPr>
          <a:xfrm>
            <a:off x="1911927" y="5026253"/>
            <a:ext cx="2627642" cy="369332"/>
          </a:xfrm>
          <a:prstGeom prst="rect">
            <a:avLst/>
          </a:prstGeom>
          <a:noFill/>
        </p:spPr>
        <p:txBody>
          <a:bodyPr wrap="none" rtlCol="0">
            <a:spAutoFit/>
          </a:bodyPr>
          <a:lstStyle/>
          <a:p>
            <a:r>
              <a:rPr lang="en-US" b="1" i="1" dirty="0"/>
              <a:t>…to handle variability</a:t>
            </a:r>
            <a:endParaRPr lang="sk-SK" b="1" i="1" dirty="0"/>
          </a:p>
        </p:txBody>
      </p:sp>
      <p:sp>
        <p:nvSpPr>
          <p:cNvPr id="9" name="BlokTextu 8">
            <a:extLst>
              <a:ext uri="{FF2B5EF4-FFF2-40B4-BE49-F238E27FC236}">
                <a16:creationId xmlns:a16="http://schemas.microsoft.com/office/drawing/2014/main" id="{EBB1EE08-BD6A-526C-D73C-615D455C46AA}"/>
              </a:ext>
            </a:extLst>
          </p:cNvPr>
          <p:cNvSpPr txBox="1"/>
          <p:nvPr/>
        </p:nvSpPr>
        <p:spPr>
          <a:xfrm>
            <a:off x="1054815" y="6295718"/>
            <a:ext cx="7441461" cy="369332"/>
          </a:xfrm>
          <a:prstGeom prst="rect">
            <a:avLst/>
          </a:prstGeom>
          <a:noFill/>
        </p:spPr>
        <p:txBody>
          <a:bodyPr wrap="none" rtlCol="0">
            <a:spAutoFit/>
          </a:bodyPr>
          <a:lstStyle/>
          <a:p>
            <a:r>
              <a:rPr lang="en-US" dirty="0"/>
              <a:t>various models and data representations are required for this purpose</a:t>
            </a:r>
            <a:endParaRPr lang="sk-SK" dirty="0"/>
          </a:p>
        </p:txBody>
      </p:sp>
      <p:sp>
        <p:nvSpPr>
          <p:cNvPr id="10" name="BlokTextu 9">
            <a:extLst>
              <a:ext uri="{FF2B5EF4-FFF2-40B4-BE49-F238E27FC236}">
                <a16:creationId xmlns:a16="http://schemas.microsoft.com/office/drawing/2014/main" id="{6EC118AB-0D81-D606-2D69-54184C8F9245}"/>
              </a:ext>
            </a:extLst>
          </p:cNvPr>
          <p:cNvSpPr txBox="1"/>
          <p:nvPr/>
        </p:nvSpPr>
        <p:spPr>
          <a:xfrm>
            <a:off x="5627501" y="4987834"/>
            <a:ext cx="6459332" cy="1200329"/>
          </a:xfrm>
          <a:prstGeom prst="rect">
            <a:avLst/>
          </a:prstGeom>
          <a:noFill/>
        </p:spPr>
        <p:txBody>
          <a:bodyPr wrap="none" rtlCol="0">
            <a:spAutoFit/>
          </a:bodyPr>
          <a:lstStyle/>
          <a:p>
            <a:r>
              <a:rPr lang="sk-SK" dirty="0"/>
              <a:t>M. </a:t>
            </a:r>
            <a:r>
              <a:rPr lang="sk-SK" dirty="0" err="1"/>
              <a:t>Galster</a:t>
            </a:r>
            <a:r>
              <a:rPr lang="sk-SK" dirty="0"/>
              <a:t>, D. </a:t>
            </a:r>
            <a:r>
              <a:rPr lang="sk-SK" dirty="0" err="1"/>
              <a:t>Weyns</a:t>
            </a:r>
            <a:r>
              <a:rPr lang="sk-SK" dirty="0"/>
              <a:t>, D. </a:t>
            </a:r>
            <a:r>
              <a:rPr lang="sk-SK" dirty="0" err="1"/>
              <a:t>Tofan</a:t>
            </a:r>
            <a:r>
              <a:rPr lang="sk-SK" dirty="0"/>
              <a:t>, B. </a:t>
            </a:r>
            <a:r>
              <a:rPr lang="sk-SK" dirty="0" err="1"/>
              <a:t>Michalik</a:t>
            </a:r>
            <a:r>
              <a:rPr lang="sk-SK" dirty="0"/>
              <a:t>, and P. </a:t>
            </a:r>
            <a:r>
              <a:rPr lang="sk-SK" dirty="0" err="1"/>
              <a:t>Avgeriou</a:t>
            </a:r>
            <a:r>
              <a:rPr lang="sk-SK" dirty="0"/>
              <a:t>. </a:t>
            </a:r>
            <a:endParaRPr lang="en-US" dirty="0"/>
          </a:p>
          <a:p>
            <a:r>
              <a:rPr lang="sk-SK" dirty="0"/>
              <a:t>Variability in software </a:t>
            </a:r>
            <a:r>
              <a:rPr lang="sk-SK" dirty="0" err="1"/>
              <a:t>systems</a:t>
            </a:r>
            <a:r>
              <a:rPr lang="sk-SK" dirty="0"/>
              <a:t>—a </a:t>
            </a:r>
            <a:endParaRPr lang="en-US" dirty="0"/>
          </a:p>
          <a:p>
            <a:r>
              <a:rPr lang="sk-SK" dirty="0" err="1"/>
              <a:t>systematic</a:t>
            </a:r>
            <a:r>
              <a:rPr lang="sk-SK" dirty="0"/>
              <a:t> </a:t>
            </a:r>
            <a:r>
              <a:rPr lang="sk-SK" dirty="0" err="1"/>
              <a:t>literature</a:t>
            </a:r>
            <a:r>
              <a:rPr lang="sk-SK" dirty="0"/>
              <a:t> </a:t>
            </a:r>
            <a:r>
              <a:rPr lang="sk-SK" dirty="0" err="1"/>
              <a:t>review</a:t>
            </a:r>
            <a:r>
              <a:rPr lang="sk-SK" dirty="0"/>
              <a:t>.</a:t>
            </a:r>
            <a:r>
              <a:rPr lang="en-US" dirty="0"/>
              <a:t> </a:t>
            </a:r>
            <a:r>
              <a:rPr lang="sk-SK" dirty="0"/>
              <a:t>IEEE </a:t>
            </a:r>
            <a:r>
              <a:rPr lang="sk-SK" dirty="0" err="1"/>
              <a:t>Transactions</a:t>
            </a:r>
            <a:r>
              <a:rPr lang="sk-SK" dirty="0"/>
              <a:t> on </a:t>
            </a:r>
            <a:endParaRPr lang="en-US" dirty="0"/>
          </a:p>
          <a:p>
            <a:r>
              <a:rPr lang="sk-SK" dirty="0"/>
              <a:t>Software </a:t>
            </a:r>
            <a:r>
              <a:rPr lang="sk-SK" dirty="0" err="1"/>
              <a:t>Engineering</a:t>
            </a:r>
            <a:r>
              <a:rPr lang="sk-SK" dirty="0"/>
              <a:t>, 40(3):282–306, 2014.</a:t>
            </a:r>
          </a:p>
        </p:txBody>
      </p:sp>
    </p:spTree>
    <p:extLst>
      <p:ext uri="{BB962C8B-B14F-4D97-AF65-F5344CB8AC3E}">
        <p14:creationId xmlns:p14="http://schemas.microsoft.com/office/powerpoint/2010/main" val="2964061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obsah 4">
            <a:extLst>
              <a:ext uri="{FF2B5EF4-FFF2-40B4-BE49-F238E27FC236}">
                <a16:creationId xmlns:a16="http://schemas.microsoft.com/office/drawing/2014/main" id="{3557CACC-A5A3-7FD2-2DB3-023F175F6772}"/>
              </a:ext>
            </a:extLst>
          </p:cNvPr>
          <p:cNvSpPr>
            <a:spLocks noGrp="1"/>
          </p:cNvSpPr>
          <p:nvPr>
            <p:ph idx="1"/>
          </p:nvPr>
        </p:nvSpPr>
        <p:spPr>
          <a:xfrm>
            <a:off x="697653" y="316878"/>
            <a:ext cx="8596668" cy="6541122"/>
          </a:xfrm>
        </p:spPr>
        <p:txBody>
          <a:bodyPr>
            <a:normAutofit fontScale="92500" lnSpcReduction="20000"/>
          </a:bodyPr>
          <a:lstStyle/>
          <a:p>
            <a:r>
              <a:rPr lang="en-US" dirty="0"/>
              <a:t>Fazal-e Amin, Ahmad Kamil Mahmood, and Alan Oxley. 2010. A Review on Aspect Oriented Implementation of Software Product Lines Components. Information Technology Journal 9, 6 (Aug. 2010), 1262–1269. </a:t>
            </a:r>
            <a:r>
              <a:rPr lang="en-US" dirty="0">
                <a:hlinkClick r:id="rId2"/>
              </a:rPr>
              <a:t>https://doi.org/10.3923/itj.2010. 1262.1269</a:t>
            </a:r>
            <a:endParaRPr lang="en-US" dirty="0"/>
          </a:p>
          <a:p>
            <a:r>
              <a:rPr lang="sk-SK" dirty="0" err="1"/>
              <a:t>Michalis</a:t>
            </a:r>
            <a:r>
              <a:rPr lang="sk-SK" dirty="0"/>
              <a:t> </a:t>
            </a:r>
            <a:r>
              <a:rPr lang="sk-SK" dirty="0" err="1"/>
              <a:t>Anastasopoulos</a:t>
            </a:r>
            <a:r>
              <a:rPr lang="sk-SK" dirty="0"/>
              <a:t> and </a:t>
            </a:r>
            <a:r>
              <a:rPr lang="sk-SK" dirty="0" err="1"/>
              <a:t>Dirk</a:t>
            </a:r>
            <a:r>
              <a:rPr lang="sk-SK" dirty="0"/>
              <a:t> </a:t>
            </a:r>
            <a:r>
              <a:rPr lang="sk-SK" dirty="0" err="1"/>
              <a:t>Muthig</a:t>
            </a:r>
            <a:r>
              <a:rPr lang="sk-SK" dirty="0"/>
              <a:t>. 2004. </a:t>
            </a:r>
            <a:r>
              <a:rPr lang="sk-SK" dirty="0" err="1"/>
              <a:t>An</a:t>
            </a:r>
            <a:r>
              <a:rPr lang="sk-SK" dirty="0"/>
              <a:t> </a:t>
            </a:r>
            <a:r>
              <a:rPr lang="sk-SK" dirty="0" err="1"/>
              <a:t>Evaluation</a:t>
            </a:r>
            <a:r>
              <a:rPr lang="sk-SK" dirty="0"/>
              <a:t> of </a:t>
            </a:r>
            <a:r>
              <a:rPr lang="sk-SK" dirty="0" err="1"/>
              <a:t>Aspect-Oriented</a:t>
            </a:r>
            <a:r>
              <a:rPr lang="sk-SK" dirty="0"/>
              <a:t> </a:t>
            </a:r>
            <a:r>
              <a:rPr lang="sk-SK" dirty="0" err="1"/>
              <a:t>Programming</a:t>
            </a:r>
            <a:r>
              <a:rPr lang="sk-SK" dirty="0"/>
              <a:t> as a </a:t>
            </a:r>
            <a:r>
              <a:rPr lang="sk-SK" dirty="0" err="1"/>
              <a:t>Product</a:t>
            </a:r>
            <a:r>
              <a:rPr lang="sk-SK" dirty="0"/>
              <a:t> </a:t>
            </a:r>
            <a:r>
              <a:rPr lang="sk-SK" dirty="0" err="1"/>
              <a:t>Line</a:t>
            </a:r>
            <a:r>
              <a:rPr lang="sk-SK" dirty="0"/>
              <a:t> </a:t>
            </a:r>
            <a:r>
              <a:rPr lang="sk-SK" dirty="0" err="1"/>
              <a:t>Implementation</a:t>
            </a:r>
            <a:r>
              <a:rPr lang="sk-SK" dirty="0"/>
              <a:t> </a:t>
            </a:r>
            <a:r>
              <a:rPr lang="sk-SK" dirty="0" err="1"/>
              <a:t>Technology</a:t>
            </a:r>
            <a:r>
              <a:rPr lang="sk-SK" dirty="0"/>
              <a:t>. In Software </a:t>
            </a:r>
            <a:r>
              <a:rPr lang="sk-SK" dirty="0" err="1"/>
              <a:t>Reuse</a:t>
            </a:r>
            <a:r>
              <a:rPr lang="sk-SK" dirty="0"/>
              <a:t>: </a:t>
            </a:r>
            <a:r>
              <a:rPr lang="sk-SK" dirty="0" err="1"/>
              <a:t>Methods</a:t>
            </a:r>
            <a:r>
              <a:rPr lang="sk-SK" dirty="0"/>
              <a:t>, </a:t>
            </a:r>
            <a:r>
              <a:rPr lang="sk-SK" dirty="0" err="1"/>
              <a:t>Techniques</a:t>
            </a:r>
            <a:r>
              <a:rPr lang="sk-SK" dirty="0"/>
              <a:t>, and </a:t>
            </a:r>
            <a:r>
              <a:rPr lang="sk-SK" dirty="0" err="1"/>
              <a:t>Tools</a:t>
            </a:r>
            <a:r>
              <a:rPr lang="sk-SK" dirty="0"/>
              <a:t>, </a:t>
            </a:r>
            <a:r>
              <a:rPr lang="sk-SK" dirty="0" err="1"/>
              <a:t>Jan</a:t>
            </a:r>
            <a:r>
              <a:rPr lang="sk-SK" dirty="0"/>
              <a:t> Bosch and Charles </a:t>
            </a:r>
            <a:r>
              <a:rPr lang="sk-SK" dirty="0" err="1"/>
              <a:t>Krueger</a:t>
            </a:r>
            <a:r>
              <a:rPr lang="sk-SK" dirty="0"/>
              <a:t> (</a:t>
            </a:r>
            <a:r>
              <a:rPr lang="sk-SK" dirty="0" err="1"/>
              <a:t>Eds</a:t>
            </a:r>
            <a:r>
              <a:rPr lang="sk-SK" dirty="0"/>
              <a:t>.). </a:t>
            </a:r>
            <a:r>
              <a:rPr lang="sk-SK" dirty="0" err="1"/>
              <a:t>Vol</a:t>
            </a:r>
            <a:r>
              <a:rPr lang="sk-SK" dirty="0"/>
              <a:t>. 3107.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141–156. https://doi.org/10.1007/978-3-540-27799-6_12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en-US" dirty="0"/>
              <a:t> </a:t>
            </a:r>
          </a:p>
          <a:p>
            <a:r>
              <a:rPr lang="en-US" dirty="0"/>
              <a:t>Sven </a:t>
            </a:r>
            <a:r>
              <a:rPr lang="en-US" dirty="0" err="1"/>
              <a:t>Apel</a:t>
            </a:r>
            <a:r>
              <a:rPr lang="en-US" dirty="0"/>
              <a:t>, Thomas </a:t>
            </a:r>
            <a:r>
              <a:rPr lang="en-US" dirty="0" err="1"/>
              <a:t>Leich</a:t>
            </a:r>
            <a:r>
              <a:rPr lang="en-US" dirty="0"/>
              <a:t>, and Gunter </a:t>
            </a:r>
            <a:r>
              <a:rPr lang="en-US" dirty="0" err="1"/>
              <a:t>Saake</a:t>
            </a:r>
            <a:r>
              <a:rPr lang="en-US" dirty="0"/>
              <a:t>. 2006. Aspectual </a:t>
            </a:r>
            <a:r>
              <a:rPr lang="en-US" dirty="0" err="1"/>
              <a:t>mixin</a:t>
            </a:r>
            <a:r>
              <a:rPr lang="en-US" dirty="0"/>
              <a:t> layers: aspects and features in concert. In Proceedings of the 28th international conference on Software engineering. ACM, Shanghai China, 122–131. https://doi.org/10.1145/ 1134285.1134304</a:t>
            </a:r>
          </a:p>
          <a:p>
            <a:r>
              <a:rPr lang="de-DE" dirty="0"/>
              <a:t>U. Aßmann. 2003. Invasive Software </a:t>
            </a:r>
            <a:r>
              <a:rPr lang="de-DE" dirty="0" err="1"/>
              <a:t>Composition</a:t>
            </a:r>
            <a:r>
              <a:rPr lang="de-DE" dirty="0"/>
              <a:t>. Springer-Verlag, Berlin, Heidelberg</a:t>
            </a:r>
          </a:p>
          <a:p>
            <a:r>
              <a:rPr lang="sk-SK" dirty="0"/>
              <a:t>M.A. </a:t>
            </a:r>
            <a:r>
              <a:rPr lang="sk-SK" dirty="0" err="1"/>
              <a:t>Babar</a:t>
            </a:r>
            <a:r>
              <a:rPr lang="sk-SK" dirty="0"/>
              <a:t>. 2004. </a:t>
            </a:r>
            <a:r>
              <a:rPr lang="sk-SK" dirty="0" err="1"/>
              <a:t>Scenarios</a:t>
            </a:r>
            <a:r>
              <a:rPr lang="sk-SK" dirty="0"/>
              <a:t>, </a:t>
            </a:r>
            <a:r>
              <a:rPr lang="sk-SK" dirty="0" err="1"/>
              <a:t>Quality</a:t>
            </a:r>
            <a:r>
              <a:rPr lang="sk-SK" dirty="0"/>
              <a:t> </a:t>
            </a:r>
            <a:r>
              <a:rPr lang="sk-SK" dirty="0" err="1"/>
              <a:t>Attributes</a:t>
            </a:r>
            <a:r>
              <a:rPr lang="sk-SK" dirty="0"/>
              <a:t>, and </a:t>
            </a:r>
            <a:r>
              <a:rPr lang="sk-SK" dirty="0" err="1"/>
              <a:t>Patterns</a:t>
            </a:r>
            <a:r>
              <a:rPr lang="sk-SK" dirty="0"/>
              <a:t>: </a:t>
            </a:r>
            <a:r>
              <a:rPr lang="sk-SK" dirty="0" err="1"/>
              <a:t>Capturing</a:t>
            </a:r>
            <a:r>
              <a:rPr lang="sk-SK" dirty="0"/>
              <a:t> and </a:t>
            </a:r>
            <a:r>
              <a:rPr lang="sk-SK" dirty="0" err="1"/>
              <a:t>Using</a:t>
            </a:r>
            <a:r>
              <a:rPr lang="sk-SK" dirty="0"/>
              <a:t> </a:t>
            </a:r>
            <a:r>
              <a:rPr lang="sk-SK" dirty="0" err="1"/>
              <a:t>their</a:t>
            </a:r>
            <a:r>
              <a:rPr lang="sk-SK" dirty="0"/>
              <a:t> </a:t>
            </a:r>
            <a:r>
              <a:rPr lang="sk-SK" dirty="0" err="1"/>
              <a:t>Synergistic</a:t>
            </a:r>
            <a:r>
              <a:rPr lang="sk-SK" dirty="0"/>
              <a:t> </a:t>
            </a:r>
            <a:r>
              <a:rPr lang="sk-SK" dirty="0" err="1"/>
              <a:t>Relationships</a:t>
            </a:r>
            <a:r>
              <a:rPr lang="sk-SK" dirty="0"/>
              <a:t> </a:t>
            </a:r>
            <a:r>
              <a:rPr lang="sk-SK" dirty="0" err="1"/>
              <a:t>for</a:t>
            </a:r>
            <a:r>
              <a:rPr lang="sk-SK" dirty="0"/>
              <a:t> </a:t>
            </a:r>
            <a:r>
              <a:rPr lang="sk-SK" dirty="0" err="1"/>
              <a:t>Product</a:t>
            </a:r>
            <a:r>
              <a:rPr lang="sk-SK" dirty="0"/>
              <a:t> </a:t>
            </a:r>
            <a:r>
              <a:rPr lang="sk-SK" dirty="0" err="1"/>
              <a:t>Line</a:t>
            </a:r>
            <a:r>
              <a:rPr lang="sk-SK" dirty="0"/>
              <a:t> </a:t>
            </a:r>
            <a:r>
              <a:rPr lang="sk-SK" dirty="0" err="1"/>
              <a:t>Architectures</a:t>
            </a:r>
            <a:r>
              <a:rPr lang="sk-SK" dirty="0"/>
              <a:t>. In 11th </a:t>
            </a:r>
            <a:r>
              <a:rPr lang="sk-SK" dirty="0" err="1"/>
              <a:t>Asia-Pacific</a:t>
            </a:r>
            <a:r>
              <a:rPr lang="sk-SK" dirty="0"/>
              <a:t> Software </a:t>
            </a:r>
            <a:r>
              <a:rPr lang="sk-SK" dirty="0" err="1"/>
              <a:t>Engineering</a:t>
            </a:r>
            <a:r>
              <a:rPr lang="sk-SK" dirty="0"/>
              <a:t> </a:t>
            </a:r>
            <a:r>
              <a:rPr lang="sk-SK" dirty="0" err="1"/>
              <a:t>Conference</a:t>
            </a:r>
            <a:r>
              <a:rPr lang="sk-SK" dirty="0"/>
              <a:t>. IEEE, </a:t>
            </a:r>
            <a:r>
              <a:rPr lang="sk-SK" dirty="0" err="1"/>
              <a:t>Busan</a:t>
            </a:r>
            <a:r>
              <a:rPr lang="sk-SK" dirty="0"/>
              <a:t>, </a:t>
            </a:r>
            <a:r>
              <a:rPr lang="sk-SK" dirty="0" err="1"/>
              <a:t>Korea</a:t>
            </a:r>
            <a:r>
              <a:rPr lang="sk-SK" dirty="0"/>
              <a:t>, 574–578. https: //doi.org/10.1109/APSEC.2004.91</a:t>
            </a:r>
            <a:endParaRPr lang="en-US" dirty="0"/>
          </a:p>
          <a:p>
            <a:r>
              <a:rPr lang="en-US" dirty="0"/>
              <a:t>Felix Bachmann and Len Bass. 2001. Managing Variability in Software Architectures. (2001), 7.</a:t>
            </a:r>
          </a:p>
          <a:p>
            <a:r>
              <a:rPr lang="sk-SK" dirty="0"/>
              <a:t>L. </a:t>
            </a:r>
            <a:r>
              <a:rPr lang="sk-SK" dirty="0" err="1"/>
              <a:t>Balzerani</a:t>
            </a:r>
            <a:r>
              <a:rPr lang="sk-SK" dirty="0"/>
              <a:t>, D. </a:t>
            </a:r>
            <a:r>
              <a:rPr lang="sk-SK" dirty="0" err="1"/>
              <a:t>Di</a:t>
            </a:r>
            <a:r>
              <a:rPr lang="sk-SK" dirty="0"/>
              <a:t> </a:t>
            </a:r>
            <a:r>
              <a:rPr lang="sk-SK" dirty="0" err="1"/>
              <a:t>Ruscio</a:t>
            </a:r>
            <a:r>
              <a:rPr lang="sk-SK" dirty="0"/>
              <a:t>, A. </a:t>
            </a:r>
            <a:r>
              <a:rPr lang="sk-SK" dirty="0" err="1"/>
              <a:t>Pierantonio</a:t>
            </a:r>
            <a:r>
              <a:rPr lang="sk-SK" dirty="0"/>
              <a:t>, and G. De </a:t>
            </a:r>
            <a:r>
              <a:rPr lang="sk-SK" dirty="0" err="1"/>
              <a:t>Angelis</a:t>
            </a:r>
            <a:r>
              <a:rPr lang="sk-SK" dirty="0"/>
              <a:t>. 2005. A </a:t>
            </a:r>
            <a:r>
              <a:rPr lang="sk-SK" dirty="0" err="1"/>
              <a:t>product</a:t>
            </a:r>
            <a:r>
              <a:rPr lang="sk-SK" dirty="0"/>
              <a:t> </a:t>
            </a:r>
            <a:r>
              <a:rPr lang="sk-SK" dirty="0" err="1"/>
              <a:t>line</a:t>
            </a:r>
            <a:r>
              <a:rPr lang="sk-SK" dirty="0"/>
              <a:t> </a:t>
            </a:r>
            <a:r>
              <a:rPr lang="sk-SK" dirty="0" err="1"/>
              <a:t>architecture</a:t>
            </a:r>
            <a:r>
              <a:rPr lang="sk-SK" dirty="0"/>
              <a:t> </a:t>
            </a:r>
            <a:r>
              <a:rPr lang="sk-SK" dirty="0" err="1"/>
              <a:t>for</a:t>
            </a:r>
            <a:r>
              <a:rPr lang="sk-SK" dirty="0"/>
              <a:t> web </a:t>
            </a:r>
            <a:r>
              <a:rPr lang="sk-SK" dirty="0" err="1"/>
              <a:t>applications</a:t>
            </a:r>
            <a:r>
              <a:rPr lang="sk-SK" dirty="0"/>
              <a:t>. In </a:t>
            </a:r>
            <a:r>
              <a:rPr lang="sk-SK" dirty="0" err="1"/>
              <a:t>Proceedings</a:t>
            </a:r>
            <a:r>
              <a:rPr lang="sk-SK" dirty="0"/>
              <a:t> of </a:t>
            </a:r>
            <a:r>
              <a:rPr lang="sk-SK" dirty="0" err="1"/>
              <a:t>the</a:t>
            </a:r>
            <a:r>
              <a:rPr lang="sk-SK" dirty="0"/>
              <a:t> 2005 ACM </a:t>
            </a:r>
            <a:r>
              <a:rPr lang="sk-SK" dirty="0" err="1"/>
              <a:t>symposium</a:t>
            </a:r>
            <a:r>
              <a:rPr lang="sk-SK" dirty="0"/>
              <a:t> on </a:t>
            </a:r>
            <a:r>
              <a:rPr lang="sk-SK" dirty="0" err="1"/>
              <a:t>Applied</a:t>
            </a:r>
            <a:r>
              <a:rPr lang="sk-SK" dirty="0"/>
              <a:t> </a:t>
            </a:r>
            <a:r>
              <a:rPr lang="sk-SK" dirty="0" err="1"/>
              <a:t>computing</a:t>
            </a:r>
            <a:r>
              <a:rPr lang="sk-SK" dirty="0"/>
              <a:t> - SAC ’05. ACM Press, Santa Fe, New </a:t>
            </a:r>
            <a:r>
              <a:rPr lang="sk-SK" dirty="0" err="1"/>
              <a:t>Mexico</a:t>
            </a:r>
            <a:r>
              <a:rPr lang="sk-SK" dirty="0"/>
              <a:t>, 1689. https://doi.org/10.1145/1066677.1067059</a:t>
            </a:r>
          </a:p>
        </p:txBody>
      </p:sp>
    </p:spTree>
    <p:extLst>
      <p:ext uri="{BB962C8B-B14F-4D97-AF65-F5344CB8AC3E}">
        <p14:creationId xmlns:p14="http://schemas.microsoft.com/office/powerpoint/2010/main" val="357011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obsah 4">
            <a:extLst>
              <a:ext uri="{FF2B5EF4-FFF2-40B4-BE49-F238E27FC236}">
                <a16:creationId xmlns:a16="http://schemas.microsoft.com/office/drawing/2014/main" id="{0AB933D7-2897-301B-4299-B7F268B687B9}"/>
              </a:ext>
            </a:extLst>
          </p:cNvPr>
          <p:cNvSpPr>
            <a:spLocks noGrp="1"/>
          </p:cNvSpPr>
          <p:nvPr>
            <p:ph idx="1"/>
          </p:nvPr>
        </p:nvSpPr>
        <p:spPr>
          <a:xfrm>
            <a:off x="697653" y="316878"/>
            <a:ext cx="8596668" cy="6541122"/>
          </a:xfrm>
        </p:spPr>
        <p:txBody>
          <a:bodyPr>
            <a:normAutofit fontScale="92500" lnSpcReduction="10000"/>
          </a:bodyPr>
          <a:lstStyle/>
          <a:p>
            <a:r>
              <a:rPr lang="en-US" dirty="0" err="1"/>
              <a:t>Gérald</a:t>
            </a:r>
            <a:r>
              <a:rPr lang="en-US" dirty="0"/>
              <a:t> Barré. 2018. Aspect Oriented Programming in TypeScript. https://www.meziantou.net/aspect-oriented-programmingin-typescript.htm </a:t>
            </a:r>
          </a:p>
          <a:p>
            <a:r>
              <a:rPr lang="en-US" dirty="0"/>
              <a:t>Don </a:t>
            </a:r>
            <a:r>
              <a:rPr lang="en-US" dirty="0" err="1"/>
              <a:t>Batory</a:t>
            </a:r>
            <a:r>
              <a:rPr lang="en-US" dirty="0"/>
              <a:t>, Rich Cardone, and Yannis </a:t>
            </a:r>
            <a:r>
              <a:rPr lang="en-US" dirty="0" err="1"/>
              <a:t>Smaragdakis</a:t>
            </a:r>
            <a:r>
              <a:rPr lang="en-US" dirty="0"/>
              <a:t>. 2000. Object-Oriented Frameworks and Product Lines. In Software Product Lines, Patrick Donohoe (Ed.). Springer US, Boston, MA, 227–247. https://doi.org/10.1007/978-1-4615-4339-8_13 </a:t>
            </a:r>
          </a:p>
          <a:p>
            <a:r>
              <a:rPr lang="sk-SK" dirty="0"/>
              <a:t>Joachim Bayer, Oliver </a:t>
            </a:r>
            <a:r>
              <a:rPr lang="sk-SK" dirty="0" err="1"/>
              <a:t>Flege</a:t>
            </a:r>
            <a:r>
              <a:rPr lang="sk-SK" dirty="0"/>
              <a:t>, and </a:t>
            </a:r>
            <a:r>
              <a:rPr lang="sk-SK" dirty="0" err="1"/>
              <a:t>Cristina</a:t>
            </a:r>
            <a:r>
              <a:rPr lang="sk-SK" dirty="0"/>
              <a:t> </a:t>
            </a:r>
            <a:r>
              <a:rPr lang="sk-SK" dirty="0" err="1"/>
              <a:t>Gacek</a:t>
            </a:r>
            <a:r>
              <a:rPr lang="sk-SK" dirty="0"/>
              <a:t>. 2000. </a:t>
            </a:r>
            <a:r>
              <a:rPr lang="sk-SK" dirty="0" err="1"/>
              <a:t>Creating</a:t>
            </a:r>
            <a:r>
              <a:rPr lang="sk-SK" dirty="0"/>
              <a:t> </a:t>
            </a:r>
            <a:r>
              <a:rPr lang="sk-SK" dirty="0" err="1"/>
              <a:t>Product</a:t>
            </a:r>
            <a:r>
              <a:rPr lang="sk-SK" dirty="0"/>
              <a:t> </a:t>
            </a:r>
            <a:r>
              <a:rPr lang="sk-SK" dirty="0" err="1"/>
              <a:t>Line</a:t>
            </a:r>
            <a:r>
              <a:rPr lang="sk-SK" dirty="0"/>
              <a:t> </a:t>
            </a:r>
            <a:r>
              <a:rPr lang="sk-SK" dirty="0" err="1"/>
              <a:t>Architectures</a:t>
            </a:r>
            <a:r>
              <a:rPr lang="sk-SK" dirty="0"/>
              <a:t>. In Software </a:t>
            </a:r>
            <a:r>
              <a:rPr lang="sk-SK" dirty="0" err="1"/>
              <a:t>Architectures</a:t>
            </a:r>
            <a:r>
              <a:rPr lang="sk-SK" dirty="0"/>
              <a:t> </a:t>
            </a:r>
            <a:r>
              <a:rPr lang="sk-SK" dirty="0" err="1"/>
              <a:t>for</a:t>
            </a:r>
            <a:r>
              <a:rPr lang="sk-SK" dirty="0"/>
              <a:t> </a:t>
            </a:r>
            <a:r>
              <a:rPr lang="sk-SK" dirty="0" err="1"/>
              <a:t>Product</a:t>
            </a:r>
            <a:r>
              <a:rPr lang="sk-SK" dirty="0"/>
              <a:t> </a:t>
            </a:r>
            <a:r>
              <a:rPr lang="sk-SK" dirty="0" err="1"/>
              <a:t>Families</a:t>
            </a:r>
            <a:r>
              <a:rPr lang="sk-SK" dirty="0"/>
              <a:t>, </a:t>
            </a:r>
            <a:r>
              <a:rPr lang="sk-SK" dirty="0" err="1"/>
              <a:t>Gerhard</a:t>
            </a:r>
            <a:r>
              <a:rPr lang="sk-SK" dirty="0"/>
              <a:t> </a:t>
            </a:r>
            <a:r>
              <a:rPr lang="sk-SK" dirty="0" err="1"/>
              <a:t>Goos</a:t>
            </a:r>
            <a:r>
              <a:rPr lang="sk-SK" dirty="0"/>
              <a:t>, </a:t>
            </a:r>
            <a:r>
              <a:rPr lang="sk-SK" dirty="0" err="1"/>
              <a:t>Juris</a:t>
            </a:r>
            <a:r>
              <a:rPr lang="sk-SK" dirty="0"/>
              <a:t> </a:t>
            </a:r>
            <a:r>
              <a:rPr lang="sk-SK" dirty="0" err="1"/>
              <a:t>Hartmanis</a:t>
            </a:r>
            <a:r>
              <a:rPr lang="sk-SK" dirty="0"/>
              <a:t>, </a:t>
            </a:r>
            <a:r>
              <a:rPr lang="sk-SK" dirty="0" err="1"/>
              <a:t>Jan</a:t>
            </a:r>
            <a:r>
              <a:rPr lang="sk-SK" dirty="0"/>
              <a:t> van </a:t>
            </a:r>
            <a:r>
              <a:rPr lang="sk-SK" dirty="0" err="1"/>
              <a:t>Leeuwen</a:t>
            </a:r>
            <a:r>
              <a:rPr lang="sk-SK" dirty="0"/>
              <a:t>, and Frank van der </a:t>
            </a:r>
            <a:r>
              <a:rPr lang="sk-SK" dirty="0" err="1"/>
              <a:t>Linden</a:t>
            </a:r>
            <a:r>
              <a:rPr lang="sk-SK" dirty="0"/>
              <a:t> (</a:t>
            </a:r>
            <a:r>
              <a:rPr lang="sk-SK" dirty="0" err="1"/>
              <a:t>Eds</a:t>
            </a:r>
            <a:r>
              <a:rPr lang="sk-SK" dirty="0"/>
              <a:t>.). </a:t>
            </a:r>
            <a:r>
              <a:rPr lang="sk-SK" dirty="0" err="1"/>
              <a:t>Vol</a:t>
            </a:r>
            <a:r>
              <a:rPr lang="sk-SK" dirty="0"/>
              <a:t>. 1951.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210–216. https://doi.org/10.1007/978-3-540-44542-5_23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sk-SK" dirty="0"/>
              <a:t>.</a:t>
            </a:r>
            <a:endParaRPr lang="en-US" dirty="0"/>
          </a:p>
          <a:p>
            <a:r>
              <a:rPr lang="sk-SK" dirty="0"/>
              <a:t>Ivo </a:t>
            </a:r>
            <a:r>
              <a:rPr lang="sk-SK" dirty="0" err="1"/>
              <a:t>Augusto</a:t>
            </a:r>
            <a:r>
              <a:rPr lang="sk-SK" dirty="0"/>
              <a:t> </a:t>
            </a:r>
            <a:r>
              <a:rPr lang="sk-SK" dirty="0" err="1"/>
              <a:t>Bertoncello</a:t>
            </a:r>
            <a:r>
              <a:rPr lang="sk-SK" dirty="0"/>
              <a:t>, </a:t>
            </a:r>
            <a:r>
              <a:rPr lang="sk-SK" dirty="0" err="1"/>
              <a:t>Marcelo</a:t>
            </a:r>
            <a:r>
              <a:rPr lang="sk-SK" dirty="0"/>
              <a:t> </a:t>
            </a:r>
            <a:r>
              <a:rPr lang="sk-SK" dirty="0" err="1"/>
              <a:t>Oliveira</a:t>
            </a:r>
            <a:r>
              <a:rPr lang="sk-SK" dirty="0"/>
              <a:t> </a:t>
            </a:r>
            <a:r>
              <a:rPr lang="sk-SK" dirty="0" err="1"/>
              <a:t>Dias</a:t>
            </a:r>
            <a:r>
              <a:rPr lang="sk-SK" dirty="0"/>
              <a:t>, </a:t>
            </a:r>
            <a:r>
              <a:rPr lang="sk-SK" dirty="0" err="1"/>
              <a:t>Patrick</a:t>
            </a:r>
            <a:r>
              <a:rPr lang="sk-SK" dirty="0"/>
              <a:t> H. S. </a:t>
            </a:r>
            <a:r>
              <a:rPr lang="sk-SK" dirty="0" err="1"/>
              <a:t>Brito</a:t>
            </a:r>
            <a:r>
              <a:rPr lang="sk-SK" dirty="0"/>
              <a:t>, and Cecília M. F. </a:t>
            </a:r>
            <a:r>
              <a:rPr lang="sk-SK" dirty="0" err="1"/>
              <a:t>Rubira</a:t>
            </a:r>
            <a:r>
              <a:rPr lang="sk-SK" dirty="0"/>
              <a:t>. 2008. </a:t>
            </a:r>
            <a:r>
              <a:rPr lang="sk-SK" dirty="0" err="1"/>
              <a:t>Explicit</a:t>
            </a:r>
            <a:r>
              <a:rPr lang="sk-SK" dirty="0"/>
              <a:t> </a:t>
            </a:r>
            <a:r>
              <a:rPr lang="sk-SK" dirty="0" err="1"/>
              <a:t>exception</a:t>
            </a:r>
            <a:r>
              <a:rPr lang="sk-SK" dirty="0"/>
              <a:t> </a:t>
            </a:r>
            <a:r>
              <a:rPr lang="sk-SK" dirty="0" err="1"/>
              <a:t>handling</a:t>
            </a:r>
            <a:r>
              <a:rPr lang="sk-SK" dirty="0"/>
              <a:t> variability in </a:t>
            </a:r>
            <a:r>
              <a:rPr lang="sk-SK" dirty="0" err="1"/>
              <a:t>component-based</a:t>
            </a:r>
            <a:r>
              <a:rPr lang="sk-SK" dirty="0"/>
              <a:t> </a:t>
            </a:r>
            <a:r>
              <a:rPr lang="sk-SK" dirty="0" err="1"/>
              <a:t>product</a:t>
            </a:r>
            <a:r>
              <a:rPr lang="sk-SK" dirty="0"/>
              <a:t> </a:t>
            </a:r>
            <a:r>
              <a:rPr lang="sk-SK" dirty="0" err="1"/>
              <a:t>line</a:t>
            </a:r>
            <a:r>
              <a:rPr lang="sk-SK" dirty="0"/>
              <a:t> </a:t>
            </a:r>
            <a:r>
              <a:rPr lang="sk-SK" dirty="0" err="1"/>
              <a:t>architectures</a:t>
            </a:r>
            <a:r>
              <a:rPr lang="sk-SK" dirty="0"/>
              <a:t>. In </a:t>
            </a:r>
            <a:r>
              <a:rPr lang="sk-SK" dirty="0" err="1"/>
              <a:t>Proceedings</a:t>
            </a:r>
            <a:r>
              <a:rPr lang="sk-SK" dirty="0"/>
              <a:t> of </a:t>
            </a:r>
            <a:r>
              <a:rPr lang="sk-SK" dirty="0" err="1"/>
              <a:t>the</a:t>
            </a:r>
            <a:r>
              <a:rPr lang="sk-SK" dirty="0"/>
              <a:t> 4th </a:t>
            </a:r>
            <a:r>
              <a:rPr lang="sk-SK" dirty="0" err="1"/>
              <a:t>international</a:t>
            </a:r>
            <a:r>
              <a:rPr lang="sk-SK" dirty="0"/>
              <a:t> workshop on </a:t>
            </a:r>
            <a:r>
              <a:rPr lang="sk-SK" dirty="0" err="1"/>
              <a:t>Exception</a:t>
            </a:r>
            <a:r>
              <a:rPr lang="sk-SK" dirty="0"/>
              <a:t> </a:t>
            </a:r>
            <a:r>
              <a:rPr lang="sk-SK" dirty="0" err="1"/>
              <a:t>handling</a:t>
            </a:r>
            <a:r>
              <a:rPr lang="sk-SK" dirty="0"/>
              <a:t> - WEH ’08. ACM Press, Atlanta, Georgia, 47–54. </a:t>
            </a:r>
            <a:r>
              <a:rPr lang="sk-SK" dirty="0">
                <a:hlinkClick r:id="rId2"/>
              </a:rPr>
              <a:t>https://doi.org/10.1145/1454268.1454275</a:t>
            </a:r>
            <a:endParaRPr lang="en-US" dirty="0"/>
          </a:p>
          <a:p>
            <a:r>
              <a:rPr lang="sk-SK" dirty="0" err="1"/>
              <a:t>Vinicius</a:t>
            </a:r>
            <a:r>
              <a:rPr lang="sk-SK" dirty="0"/>
              <a:t> </a:t>
            </a:r>
            <a:r>
              <a:rPr lang="sk-SK" dirty="0" err="1"/>
              <a:t>Bischoff</a:t>
            </a:r>
            <a:r>
              <a:rPr lang="sk-SK" dirty="0"/>
              <a:t>, </a:t>
            </a:r>
            <a:r>
              <a:rPr lang="sk-SK" dirty="0" err="1"/>
              <a:t>Kleinner</a:t>
            </a:r>
            <a:r>
              <a:rPr lang="sk-SK" dirty="0"/>
              <a:t> </a:t>
            </a:r>
            <a:r>
              <a:rPr lang="sk-SK" dirty="0" err="1"/>
              <a:t>Farias</a:t>
            </a:r>
            <a:r>
              <a:rPr lang="sk-SK" dirty="0"/>
              <a:t>, </a:t>
            </a:r>
            <a:r>
              <a:rPr lang="sk-SK" dirty="0" err="1"/>
              <a:t>Lucian</a:t>
            </a:r>
            <a:r>
              <a:rPr lang="sk-SK" dirty="0"/>
              <a:t> José </a:t>
            </a:r>
            <a:r>
              <a:rPr lang="sk-SK" dirty="0" err="1"/>
              <a:t>Gonçales</a:t>
            </a:r>
            <a:r>
              <a:rPr lang="sk-SK" dirty="0"/>
              <a:t>, and </a:t>
            </a:r>
            <a:r>
              <a:rPr lang="sk-SK" dirty="0" err="1"/>
              <a:t>Jorge</a:t>
            </a:r>
            <a:r>
              <a:rPr lang="sk-SK" dirty="0"/>
              <a:t> Luis </a:t>
            </a:r>
            <a:r>
              <a:rPr lang="sk-SK" dirty="0" err="1"/>
              <a:t>Victória</a:t>
            </a:r>
            <a:r>
              <a:rPr lang="sk-SK" dirty="0"/>
              <a:t> </a:t>
            </a:r>
            <a:r>
              <a:rPr lang="sk-SK" dirty="0" err="1"/>
              <a:t>Barbosa</a:t>
            </a:r>
            <a:r>
              <a:rPr lang="sk-SK" dirty="0"/>
              <a:t>. 2019. </a:t>
            </a:r>
            <a:r>
              <a:rPr lang="sk-SK" dirty="0" err="1"/>
              <a:t>Integration</a:t>
            </a:r>
            <a:r>
              <a:rPr lang="sk-SK" dirty="0"/>
              <a:t> of feature </a:t>
            </a:r>
            <a:r>
              <a:rPr lang="sk-SK" dirty="0" err="1"/>
              <a:t>models</a:t>
            </a:r>
            <a:r>
              <a:rPr lang="sk-SK" dirty="0"/>
              <a:t>: A </a:t>
            </a:r>
            <a:r>
              <a:rPr lang="sk-SK" dirty="0" err="1"/>
              <a:t>systematic</a:t>
            </a:r>
            <a:r>
              <a:rPr lang="sk-SK" dirty="0"/>
              <a:t> </a:t>
            </a:r>
            <a:r>
              <a:rPr lang="sk-SK" dirty="0" err="1"/>
              <a:t>mapping</a:t>
            </a:r>
            <a:r>
              <a:rPr lang="sk-SK" dirty="0"/>
              <a:t> study. </a:t>
            </a:r>
            <a:r>
              <a:rPr lang="sk-SK" dirty="0" err="1"/>
              <a:t>Information</a:t>
            </a:r>
            <a:r>
              <a:rPr lang="sk-SK" dirty="0"/>
              <a:t> and Software </a:t>
            </a:r>
            <a:r>
              <a:rPr lang="sk-SK" dirty="0" err="1"/>
              <a:t>Technology</a:t>
            </a:r>
            <a:r>
              <a:rPr lang="sk-SK" dirty="0"/>
              <a:t> 105 (</a:t>
            </a:r>
            <a:r>
              <a:rPr lang="sk-SK" dirty="0" err="1"/>
              <a:t>Jan</a:t>
            </a:r>
            <a:r>
              <a:rPr lang="sk-SK" dirty="0"/>
              <a:t>. 2019), 209–225. </a:t>
            </a:r>
            <a:r>
              <a:rPr lang="sk-SK" dirty="0">
                <a:hlinkClick r:id="rId3"/>
              </a:rPr>
              <a:t>https://doi.org/10. 1016/j.infsof.2018.08.016</a:t>
            </a:r>
            <a:endParaRPr lang="en-US" dirty="0"/>
          </a:p>
          <a:p>
            <a:r>
              <a:rPr lang="en-US" dirty="0"/>
              <a:t>Lynne Blair and Jianxiong Pang. 2003. Aspect-Oriented Solutions to Feature Interaction Concerns using AspectJ. (2003), 17.</a:t>
            </a:r>
          </a:p>
          <a:p>
            <a:r>
              <a:rPr lang="en-US" dirty="0"/>
              <a:t>Jan Bosch. 2000. Design &amp; Use of Software Architectures—Adopting and Evolving a Product Line Approach. </a:t>
            </a:r>
            <a:endParaRPr lang="sk-SK" dirty="0"/>
          </a:p>
        </p:txBody>
      </p:sp>
    </p:spTree>
    <p:extLst>
      <p:ext uri="{BB962C8B-B14F-4D97-AF65-F5344CB8AC3E}">
        <p14:creationId xmlns:p14="http://schemas.microsoft.com/office/powerpoint/2010/main" val="3336777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obsah 4">
            <a:extLst>
              <a:ext uri="{FF2B5EF4-FFF2-40B4-BE49-F238E27FC236}">
                <a16:creationId xmlns:a16="http://schemas.microsoft.com/office/drawing/2014/main" id="{A27DA676-5416-05C6-04E8-801A45DA6CBF}"/>
              </a:ext>
            </a:extLst>
          </p:cNvPr>
          <p:cNvSpPr>
            <a:spLocks noGrp="1"/>
          </p:cNvSpPr>
          <p:nvPr>
            <p:ph idx="1"/>
          </p:nvPr>
        </p:nvSpPr>
        <p:spPr>
          <a:xfrm>
            <a:off x="697653" y="316878"/>
            <a:ext cx="8596668" cy="6541122"/>
          </a:xfrm>
        </p:spPr>
        <p:txBody>
          <a:bodyPr>
            <a:normAutofit fontScale="85000" lnSpcReduction="20000"/>
          </a:bodyPr>
          <a:lstStyle/>
          <a:p>
            <a:r>
              <a:rPr lang="sk-SK" dirty="0" err="1"/>
              <a:t>Jan</a:t>
            </a:r>
            <a:r>
              <a:rPr lang="sk-SK" dirty="0"/>
              <a:t> Bosch, </a:t>
            </a:r>
            <a:r>
              <a:rPr lang="sk-SK" dirty="0" err="1"/>
              <a:t>Gert</a:t>
            </a:r>
            <a:r>
              <a:rPr lang="sk-SK" dirty="0"/>
              <a:t> </a:t>
            </a:r>
            <a:r>
              <a:rPr lang="sk-SK" dirty="0" err="1"/>
              <a:t>Florijn</a:t>
            </a:r>
            <a:r>
              <a:rPr lang="sk-SK" dirty="0"/>
              <a:t>, </a:t>
            </a:r>
            <a:r>
              <a:rPr lang="sk-SK" dirty="0" err="1"/>
              <a:t>Danny</a:t>
            </a:r>
            <a:r>
              <a:rPr lang="sk-SK" dirty="0"/>
              <a:t> </a:t>
            </a:r>
            <a:r>
              <a:rPr lang="sk-SK" dirty="0" err="1"/>
              <a:t>Greefhorst</a:t>
            </a:r>
            <a:r>
              <a:rPr lang="sk-SK" dirty="0"/>
              <a:t>, </a:t>
            </a:r>
            <a:r>
              <a:rPr lang="sk-SK" dirty="0" err="1"/>
              <a:t>Juha</a:t>
            </a:r>
            <a:r>
              <a:rPr lang="sk-SK" dirty="0"/>
              <a:t> </a:t>
            </a:r>
            <a:r>
              <a:rPr lang="sk-SK" dirty="0" err="1"/>
              <a:t>Kuusela</a:t>
            </a:r>
            <a:r>
              <a:rPr lang="sk-SK" dirty="0"/>
              <a:t>, J. </a:t>
            </a:r>
            <a:r>
              <a:rPr lang="sk-SK" dirty="0" err="1"/>
              <a:t>Henk</a:t>
            </a:r>
            <a:r>
              <a:rPr lang="sk-SK" dirty="0"/>
              <a:t> </a:t>
            </a:r>
            <a:r>
              <a:rPr lang="sk-SK" dirty="0" err="1"/>
              <a:t>Obbink</a:t>
            </a:r>
            <a:r>
              <a:rPr lang="sk-SK" dirty="0"/>
              <a:t>, and Klaus </a:t>
            </a:r>
            <a:r>
              <a:rPr lang="sk-SK" dirty="0" err="1"/>
              <a:t>Pohl</a:t>
            </a:r>
            <a:r>
              <a:rPr lang="sk-SK" dirty="0"/>
              <a:t>. 2002. Variability </a:t>
            </a:r>
            <a:r>
              <a:rPr lang="sk-SK" dirty="0" err="1"/>
              <a:t>Issues</a:t>
            </a:r>
            <a:r>
              <a:rPr lang="sk-SK" dirty="0"/>
              <a:t> in Software </a:t>
            </a:r>
            <a:r>
              <a:rPr lang="sk-SK" dirty="0" err="1"/>
              <a:t>Product</a:t>
            </a:r>
            <a:r>
              <a:rPr lang="sk-SK" dirty="0"/>
              <a:t> </a:t>
            </a:r>
            <a:r>
              <a:rPr lang="sk-SK" dirty="0" err="1"/>
              <a:t>Lines</a:t>
            </a:r>
            <a:r>
              <a:rPr lang="sk-SK" dirty="0"/>
              <a:t>. In Software </a:t>
            </a:r>
            <a:r>
              <a:rPr lang="sk-SK" dirty="0" err="1"/>
              <a:t>Product-Family</a:t>
            </a:r>
            <a:r>
              <a:rPr lang="sk-SK" dirty="0"/>
              <a:t> </a:t>
            </a:r>
            <a:r>
              <a:rPr lang="sk-SK" dirty="0" err="1"/>
              <a:t>Engineering</a:t>
            </a:r>
            <a:r>
              <a:rPr lang="sk-SK" dirty="0"/>
              <a:t>, </a:t>
            </a:r>
            <a:r>
              <a:rPr lang="sk-SK" dirty="0" err="1"/>
              <a:t>Gerhard</a:t>
            </a:r>
            <a:r>
              <a:rPr lang="sk-SK" dirty="0"/>
              <a:t> </a:t>
            </a:r>
            <a:r>
              <a:rPr lang="sk-SK" dirty="0" err="1"/>
              <a:t>Goos</a:t>
            </a:r>
            <a:r>
              <a:rPr lang="sk-SK" dirty="0"/>
              <a:t>, </a:t>
            </a:r>
            <a:r>
              <a:rPr lang="sk-SK" dirty="0" err="1"/>
              <a:t>Juris</a:t>
            </a:r>
            <a:r>
              <a:rPr lang="sk-SK" dirty="0"/>
              <a:t> </a:t>
            </a:r>
            <a:r>
              <a:rPr lang="sk-SK" dirty="0" err="1"/>
              <a:t>Hartmanis</a:t>
            </a:r>
            <a:r>
              <a:rPr lang="sk-SK" dirty="0"/>
              <a:t>, </a:t>
            </a:r>
            <a:r>
              <a:rPr lang="sk-SK" dirty="0" err="1"/>
              <a:t>Jan</a:t>
            </a:r>
            <a:r>
              <a:rPr lang="sk-SK" dirty="0"/>
              <a:t> van </a:t>
            </a:r>
            <a:r>
              <a:rPr lang="sk-SK" dirty="0" err="1"/>
              <a:t>Leeuwen</a:t>
            </a:r>
            <a:r>
              <a:rPr lang="sk-SK" dirty="0"/>
              <a:t>, and Frank van der </a:t>
            </a:r>
            <a:r>
              <a:rPr lang="sk-SK" dirty="0" err="1"/>
              <a:t>Linden</a:t>
            </a:r>
            <a:r>
              <a:rPr lang="sk-SK" dirty="0"/>
              <a:t> (</a:t>
            </a:r>
            <a:r>
              <a:rPr lang="sk-SK" dirty="0" err="1"/>
              <a:t>Eds</a:t>
            </a:r>
            <a:r>
              <a:rPr lang="sk-SK" dirty="0"/>
              <a:t>.). </a:t>
            </a:r>
            <a:r>
              <a:rPr lang="sk-SK" dirty="0" err="1"/>
              <a:t>Vol</a:t>
            </a:r>
            <a:r>
              <a:rPr lang="sk-SK" dirty="0"/>
              <a:t>. 2290.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13–21. </a:t>
            </a:r>
            <a:r>
              <a:rPr lang="sk-SK" dirty="0">
                <a:hlinkClick r:id="rId2"/>
              </a:rPr>
              <a:t>https://doi.org/10.1007/3-540-</a:t>
            </a:r>
            <a:r>
              <a:rPr lang="sk-SK" dirty="0"/>
              <a:t>47833-7_3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en-US" dirty="0"/>
              <a:t> </a:t>
            </a:r>
          </a:p>
          <a:p>
            <a:r>
              <a:rPr lang="en-US" dirty="0"/>
              <a:t>Jonathan Cardoso. 2021. How To Use Decorators in TypeScript. </a:t>
            </a:r>
            <a:r>
              <a:rPr lang="en-US" dirty="0">
                <a:hlinkClick r:id="rId3"/>
              </a:rPr>
              <a:t>https://www.digitalocean.com/community/tutorials/howto-use-decorators-in-typescript</a:t>
            </a:r>
            <a:endParaRPr lang="en-US" dirty="0"/>
          </a:p>
          <a:p>
            <a:r>
              <a:rPr lang="sk-SK" dirty="0" err="1"/>
              <a:t>João</a:t>
            </a:r>
            <a:r>
              <a:rPr lang="sk-SK" dirty="0"/>
              <a:t> M.P. </a:t>
            </a:r>
            <a:r>
              <a:rPr lang="sk-SK" dirty="0" err="1"/>
              <a:t>Cardoso</a:t>
            </a:r>
            <a:r>
              <a:rPr lang="sk-SK" dirty="0"/>
              <a:t>, </a:t>
            </a:r>
            <a:r>
              <a:rPr lang="sk-SK" dirty="0" err="1"/>
              <a:t>Tiago</a:t>
            </a:r>
            <a:r>
              <a:rPr lang="sk-SK" dirty="0"/>
              <a:t> </a:t>
            </a:r>
            <a:r>
              <a:rPr lang="sk-SK" dirty="0" err="1"/>
              <a:t>Carvalho</a:t>
            </a:r>
            <a:r>
              <a:rPr lang="sk-SK" dirty="0"/>
              <a:t>, José G.F. </a:t>
            </a:r>
            <a:r>
              <a:rPr lang="sk-SK" dirty="0" err="1"/>
              <a:t>Coutinho</a:t>
            </a:r>
            <a:r>
              <a:rPr lang="sk-SK" dirty="0"/>
              <a:t>, </a:t>
            </a:r>
            <a:r>
              <a:rPr lang="sk-SK" dirty="0" err="1"/>
              <a:t>Wayne</a:t>
            </a:r>
            <a:r>
              <a:rPr lang="sk-SK" dirty="0"/>
              <a:t> Luk, </a:t>
            </a:r>
            <a:r>
              <a:rPr lang="sk-SK" dirty="0" err="1"/>
              <a:t>Ricardo</a:t>
            </a:r>
            <a:r>
              <a:rPr lang="sk-SK" dirty="0"/>
              <a:t> </a:t>
            </a:r>
            <a:r>
              <a:rPr lang="sk-SK" dirty="0" err="1"/>
              <a:t>Nobre</a:t>
            </a:r>
            <a:r>
              <a:rPr lang="sk-SK" dirty="0"/>
              <a:t>, Pedro </a:t>
            </a:r>
            <a:r>
              <a:rPr lang="sk-SK" dirty="0" err="1"/>
              <a:t>Diniz</a:t>
            </a:r>
            <a:r>
              <a:rPr lang="sk-SK" dirty="0"/>
              <a:t>, and Zlatko Petrov. 2012. LARA: </a:t>
            </a:r>
            <a:r>
              <a:rPr lang="sk-SK" dirty="0" err="1"/>
              <a:t>an</a:t>
            </a:r>
            <a:r>
              <a:rPr lang="sk-SK" dirty="0"/>
              <a:t> </a:t>
            </a:r>
            <a:r>
              <a:rPr lang="sk-SK" dirty="0" err="1"/>
              <a:t>aspect-oriented</a:t>
            </a:r>
            <a:r>
              <a:rPr lang="sk-SK" dirty="0"/>
              <a:t> </a:t>
            </a:r>
            <a:r>
              <a:rPr lang="sk-SK" dirty="0" err="1"/>
              <a:t>programming</a:t>
            </a:r>
            <a:r>
              <a:rPr lang="sk-SK" dirty="0"/>
              <a:t> </a:t>
            </a:r>
            <a:r>
              <a:rPr lang="sk-SK" dirty="0" err="1"/>
              <a:t>language</a:t>
            </a:r>
            <a:r>
              <a:rPr lang="sk-SK" dirty="0"/>
              <a:t> </a:t>
            </a:r>
            <a:r>
              <a:rPr lang="sk-SK" dirty="0" err="1"/>
              <a:t>for</a:t>
            </a:r>
            <a:r>
              <a:rPr lang="sk-SK" dirty="0"/>
              <a:t> </a:t>
            </a:r>
            <a:r>
              <a:rPr lang="sk-SK" dirty="0" err="1"/>
              <a:t>embedded</a:t>
            </a:r>
            <a:r>
              <a:rPr lang="sk-SK" dirty="0"/>
              <a:t> </a:t>
            </a:r>
            <a:r>
              <a:rPr lang="sk-SK" dirty="0" err="1"/>
              <a:t>systems</a:t>
            </a:r>
            <a:r>
              <a:rPr lang="sk-SK" dirty="0"/>
              <a:t>. In </a:t>
            </a:r>
            <a:r>
              <a:rPr lang="sk-SK" dirty="0" err="1"/>
              <a:t>Proceedings</a:t>
            </a:r>
            <a:r>
              <a:rPr lang="sk-SK" dirty="0"/>
              <a:t> of </a:t>
            </a:r>
            <a:r>
              <a:rPr lang="sk-SK" dirty="0" err="1"/>
              <a:t>the</a:t>
            </a:r>
            <a:r>
              <a:rPr lang="sk-SK" dirty="0"/>
              <a:t> 11th </a:t>
            </a:r>
            <a:r>
              <a:rPr lang="sk-SK" dirty="0" err="1"/>
              <a:t>annual</a:t>
            </a:r>
            <a:r>
              <a:rPr lang="sk-SK" dirty="0"/>
              <a:t> </a:t>
            </a:r>
            <a:r>
              <a:rPr lang="sk-SK" dirty="0" err="1"/>
              <a:t>international</a:t>
            </a:r>
            <a:r>
              <a:rPr lang="sk-SK" dirty="0"/>
              <a:t> </a:t>
            </a:r>
            <a:r>
              <a:rPr lang="sk-SK" dirty="0" err="1"/>
              <a:t>conference</a:t>
            </a:r>
            <a:r>
              <a:rPr lang="sk-SK" dirty="0"/>
              <a:t> on </a:t>
            </a:r>
            <a:r>
              <a:rPr lang="sk-SK" dirty="0" err="1"/>
              <a:t>Aspect-oriented</a:t>
            </a:r>
            <a:r>
              <a:rPr lang="sk-SK" dirty="0"/>
              <a:t> Software </a:t>
            </a:r>
            <a:r>
              <a:rPr lang="sk-SK" dirty="0" err="1"/>
              <a:t>Development</a:t>
            </a:r>
            <a:r>
              <a:rPr lang="sk-SK" dirty="0"/>
              <a:t> - AOSD ’12. ACM Press, </a:t>
            </a:r>
            <a:r>
              <a:rPr lang="sk-SK" dirty="0" err="1"/>
              <a:t>Potsdam</a:t>
            </a:r>
            <a:r>
              <a:rPr lang="sk-SK" dirty="0"/>
              <a:t>, </a:t>
            </a:r>
            <a:r>
              <a:rPr lang="sk-SK" dirty="0" err="1"/>
              <a:t>Germany</a:t>
            </a:r>
            <a:r>
              <a:rPr lang="sk-SK" dirty="0"/>
              <a:t>, 179. https://doi.org/10.1145/2162049.2162071 </a:t>
            </a:r>
            <a:endParaRPr lang="en-US" dirty="0"/>
          </a:p>
          <a:p>
            <a:r>
              <a:rPr lang="en-US" dirty="0"/>
              <a:t>Adrian </a:t>
            </a:r>
            <a:r>
              <a:rPr lang="en-US" dirty="0" err="1"/>
              <a:t>Colyer</a:t>
            </a:r>
            <a:r>
              <a:rPr lang="en-US" dirty="0"/>
              <a:t>, </a:t>
            </a:r>
            <a:r>
              <a:rPr lang="en-US" dirty="0" err="1"/>
              <a:t>Awais</a:t>
            </a:r>
            <a:r>
              <a:rPr lang="en-US" dirty="0"/>
              <a:t> Rashid, and Gordon Blair. 2004. On the Separation of Concerns in Program Families. (2004), 11</a:t>
            </a:r>
          </a:p>
          <a:p>
            <a:r>
              <a:rPr lang="sk-SK" dirty="0" err="1"/>
              <a:t>Tung</a:t>
            </a:r>
            <a:r>
              <a:rPr lang="sk-SK" dirty="0"/>
              <a:t> M. </a:t>
            </a:r>
            <a:r>
              <a:rPr lang="sk-SK" dirty="0" err="1"/>
              <a:t>Dao</a:t>
            </a:r>
            <a:r>
              <a:rPr lang="sk-SK" dirty="0"/>
              <a:t> and </a:t>
            </a:r>
            <a:r>
              <a:rPr lang="sk-SK" dirty="0" err="1"/>
              <a:t>Kyo</a:t>
            </a:r>
            <a:r>
              <a:rPr lang="sk-SK" dirty="0"/>
              <a:t> C. </a:t>
            </a:r>
            <a:r>
              <a:rPr lang="sk-SK" dirty="0" err="1"/>
              <a:t>Kang</a:t>
            </a:r>
            <a:r>
              <a:rPr lang="sk-SK" dirty="0"/>
              <a:t>. 2010. </a:t>
            </a:r>
            <a:r>
              <a:rPr lang="sk-SK" dirty="0" err="1"/>
              <a:t>Mapping</a:t>
            </a:r>
            <a:r>
              <a:rPr lang="sk-SK" dirty="0"/>
              <a:t> </a:t>
            </a:r>
            <a:r>
              <a:rPr lang="sk-SK" dirty="0" err="1"/>
              <a:t>Features</a:t>
            </a:r>
            <a:r>
              <a:rPr lang="sk-SK" dirty="0"/>
              <a:t> to </a:t>
            </a:r>
            <a:r>
              <a:rPr lang="sk-SK" dirty="0" err="1"/>
              <a:t>Reusable</a:t>
            </a:r>
            <a:r>
              <a:rPr lang="sk-SK" dirty="0"/>
              <a:t> </a:t>
            </a:r>
            <a:r>
              <a:rPr lang="sk-SK" dirty="0" err="1"/>
              <a:t>Components</a:t>
            </a:r>
            <a:r>
              <a:rPr lang="sk-SK" dirty="0"/>
              <a:t>: A </a:t>
            </a:r>
            <a:r>
              <a:rPr lang="sk-SK" dirty="0" err="1"/>
              <a:t>Problem</a:t>
            </a:r>
            <a:r>
              <a:rPr lang="sk-SK" dirty="0"/>
              <a:t> </a:t>
            </a:r>
            <a:r>
              <a:rPr lang="sk-SK" dirty="0" err="1"/>
              <a:t>Frames-Based</a:t>
            </a:r>
            <a:r>
              <a:rPr lang="sk-SK" dirty="0"/>
              <a:t> </a:t>
            </a:r>
            <a:r>
              <a:rPr lang="sk-SK" dirty="0" err="1"/>
              <a:t>Approach</a:t>
            </a:r>
            <a:r>
              <a:rPr lang="sk-SK" dirty="0"/>
              <a:t>. In Software </a:t>
            </a:r>
            <a:r>
              <a:rPr lang="sk-SK" dirty="0" err="1"/>
              <a:t>Product</a:t>
            </a:r>
            <a:r>
              <a:rPr lang="sk-SK" dirty="0"/>
              <a:t> </a:t>
            </a:r>
            <a:r>
              <a:rPr lang="sk-SK" dirty="0" err="1"/>
              <a:t>Lines</a:t>
            </a:r>
            <a:r>
              <a:rPr lang="sk-SK" dirty="0"/>
              <a:t>: </a:t>
            </a:r>
            <a:r>
              <a:rPr lang="sk-SK" dirty="0" err="1"/>
              <a:t>Going</a:t>
            </a:r>
            <a:r>
              <a:rPr lang="sk-SK" dirty="0"/>
              <a:t> </a:t>
            </a:r>
            <a:r>
              <a:rPr lang="sk-SK" dirty="0" err="1"/>
              <a:t>Beyond</a:t>
            </a:r>
            <a:r>
              <a:rPr lang="sk-SK" dirty="0"/>
              <a:t>, David </a:t>
            </a:r>
            <a:r>
              <a:rPr lang="sk-SK" dirty="0" err="1"/>
              <a:t>Hutchison</a:t>
            </a:r>
            <a:r>
              <a:rPr lang="sk-SK" dirty="0"/>
              <a:t>, </a:t>
            </a:r>
            <a:r>
              <a:rPr lang="sk-SK" dirty="0" err="1"/>
              <a:t>Takeo</a:t>
            </a:r>
            <a:r>
              <a:rPr lang="sk-SK" dirty="0"/>
              <a:t> Kanade, </a:t>
            </a:r>
            <a:r>
              <a:rPr lang="sk-SK" dirty="0" err="1"/>
              <a:t>Josef</a:t>
            </a:r>
            <a:r>
              <a:rPr lang="sk-SK" dirty="0"/>
              <a:t> </a:t>
            </a:r>
            <a:r>
              <a:rPr lang="sk-SK" dirty="0" err="1"/>
              <a:t>Kittler</a:t>
            </a:r>
            <a:r>
              <a:rPr lang="sk-SK" dirty="0"/>
              <a:t>, </a:t>
            </a:r>
            <a:r>
              <a:rPr lang="sk-SK" dirty="0" err="1"/>
              <a:t>Jon</a:t>
            </a:r>
            <a:r>
              <a:rPr lang="sk-SK" dirty="0"/>
              <a:t> M. </a:t>
            </a:r>
            <a:r>
              <a:rPr lang="sk-SK" dirty="0" err="1"/>
              <a:t>Kleinberg</a:t>
            </a:r>
            <a:r>
              <a:rPr lang="sk-SK" dirty="0"/>
              <a:t>, </a:t>
            </a:r>
            <a:r>
              <a:rPr lang="sk-SK" dirty="0" err="1"/>
              <a:t>Friedemann</a:t>
            </a:r>
            <a:r>
              <a:rPr lang="sk-SK" dirty="0"/>
              <a:t> </a:t>
            </a:r>
            <a:r>
              <a:rPr lang="sk-SK" dirty="0" err="1"/>
              <a:t>Mattern</a:t>
            </a:r>
            <a:r>
              <a:rPr lang="sk-SK" dirty="0"/>
              <a:t>, John C. </a:t>
            </a:r>
            <a:r>
              <a:rPr lang="sk-SK" dirty="0" err="1"/>
              <a:t>Mitchell</a:t>
            </a:r>
            <a:r>
              <a:rPr lang="sk-SK" dirty="0"/>
              <a:t>, </a:t>
            </a:r>
            <a:r>
              <a:rPr lang="sk-SK" dirty="0" err="1"/>
              <a:t>Moni</a:t>
            </a:r>
            <a:r>
              <a:rPr lang="sk-SK" dirty="0"/>
              <a:t> Naor, </a:t>
            </a:r>
            <a:r>
              <a:rPr lang="sk-SK" dirty="0" err="1"/>
              <a:t>Oscar</a:t>
            </a:r>
            <a:r>
              <a:rPr lang="sk-SK" dirty="0"/>
              <a:t> </a:t>
            </a:r>
            <a:r>
              <a:rPr lang="sk-SK" dirty="0" err="1"/>
              <a:t>Nierstrasz</a:t>
            </a:r>
            <a:r>
              <a:rPr lang="sk-SK" dirty="0"/>
              <a:t>, C. Pandu </a:t>
            </a:r>
            <a:r>
              <a:rPr lang="sk-SK" dirty="0" err="1"/>
              <a:t>Rangan</a:t>
            </a:r>
            <a:r>
              <a:rPr lang="sk-SK" dirty="0"/>
              <a:t>, </a:t>
            </a:r>
            <a:r>
              <a:rPr lang="sk-SK" dirty="0" err="1"/>
              <a:t>Bernhard</a:t>
            </a:r>
            <a:r>
              <a:rPr lang="sk-SK" dirty="0"/>
              <a:t> </a:t>
            </a:r>
            <a:r>
              <a:rPr lang="sk-SK" dirty="0" err="1"/>
              <a:t>Steffen</a:t>
            </a:r>
            <a:r>
              <a:rPr lang="sk-SK" dirty="0"/>
              <a:t>, </a:t>
            </a:r>
            <a:r>
              <a:rPr lang="sk-SK" dirty="0" err="1"/>
              <a:t>Madhu</a:t>
            </a:r>
            <a:r>
              <a:rPr lang="sk-SK" dirty="0"/>
              <a:t> </a:t>
            </a:r>
            <a:r>
              <a:rPr lang="sk-SK" dirty="0" err="1"/>
              <a:t>Sudan</a:t>
            </a:r>
            <a:r>
              <a:rPr lang="sk-SK" dirty="0"/>
              <a:t>, </a:t>
            </a:r>
            <a:r>
              <a:rPr lang="sk-SK" dirty="0" err="1"/>
              <a:t>Demetri</a:t>
            </a:r>
            <a:r>
              <a:rPr lang="sk-SK" dirty="0"/>
              <a:t> </a:t>
            </a:r>
            <a:r>
              <a:rPr lang="sk-SK" dirty="0" err="1"/>
              <a:t>Terzopoulos</a:t>
            </a:r>
            <a:r>
              <a:rPr lang="sk-SK" dirty="0"/>
              <a:t>, </a:t>
            </a:r>
            <a:r>
              <a:rPr lang="sk-SK" dirty="0" err="1"/>
              <a:t>Doug</a:t>
            </a:r>
            <a:r>
              <a:rPr lang="sk-SK" dirty="0"/>
              <a:t> </a:t>
            </a:r>
            <a:r>
              <a:rPr lang="sk-SK" dirty="0" err="1"/>
              <a:t>Tygar</a:t>
            </a:r>
            <a:r>
              <a:rPr lang="sk-SK" dirty="0"/>
              <a:t>, </a:t>
            </a:r>
            <a:r>
              <a:rPr lang="sk-SK" dirty="0" err="1"/>
              <a:t>Moshe</a:t>
            </a:r>
            <a:r>
              <a:rPr lang="sk-SK" dirty="0"/>
              <a:t> Y. </a:t>
            </a:r>
            <a:r>
              <a:rPr lang="sk-SK" dirty="0" err="1"/>
              <a:t>Vardi</a:t>
            </a:r>
            <a:r>
              <a:rPr lang="sk-SK" dirty="0"/>
              <a:t>, </a:t>
            </a:r>
            <a:r>
              <a:rPr lang="sk-SK" dirty="0" err="1"/>
              <a:t>Gerhard</a:t>
            </a:r>
            <a:r>
              <a:rPr lang="sk-SK" dirty="0"/>
              <a:t> </a:t>
            </a:r>
            <a:r>
              <a:rPr lang="sk-SK" dirty="0" err="1"/>
              <a:t>Weikum</a:t>
            </a:r>
            <a:r>
              <a:rPr lang="sk-SK" dirty="0"/>
              <a:t>, </a:t>
            </a:r>
            <a:r>
              <a:rPr lang="sk-SK" dirty="0" err="1"/>
              <a:t>Jan</a:t>
            </a:r>
            <a:r>
              <a:rPr lang="sk-SK" dirty="0"/>
              <a:t> Bosch, and </a:t>
            </a:r>
            <a:r>
              <a:rPr lang="sk-SK" dirty="0" err="1"/>
              <a:t>Jaejoon</a:t>
            </a:r>
            <a:r>
              <a:rPr lang="sk-SK" dirty="0"/>
              <a:t> </a:t>
            </a:r>
            <a:r>
              <a:rPr lang="sk-SK" dirty="0" err="1"/>
              <a:t>Lee</a:t>
            </a:r>
            <a:r>
              <a:rPr lang="sk-SK" dirty="0"/>
              <a:t> (</a:t>
            </a:r>
            <a:r>
              <a:rPr lang="sk-SK" dirty="0" err="1"/>
              <a:t>Eds</a:t>
            </a:r>
            <a:r>
              <a:rPr lang="sk-SK" dirty="0"/>
              <a:t>.). </a:t>
            </a:r>
            <a:r>
              <a:rPr lang="sk-SK" dirty="0" err="1"/>
              <a:t>Vol</a:t>
            </a:r>
            <a:r>
              <a:rPr lang="sk-SK" dirty="0"/>
              <a:t>. 6287.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377–392. https://doi.org/10.1007/978-3-642-15579-6_26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sk-SK" dirty="0"/>
              <a:t>. </a:t>
            </a:r>
            <a:endParaRPr lang="en-US" dirty="0"/>
          </a:p>
          <a:p>
            <a:r>
              <a:rPr lang="sk-SK" dirty="0" err="1"/>
              <a:t>Ebru</a:t>
            </a:r>
            <a:r>
              <a:rPr lang="sk-SK" dirty="0"/>
              <a:t> </a:t>
            </a:r>
            <a:r>
              <a:rPr lang="sk-SK" dirty="0" err="1"/>
              <a:t>Dincel</a:t>
            </a:r>
            <a:r>
              <a:rPr lang="sk-SK" dirty="0"/>
              <a:t>, </a:t>
            </a:r>
            <a:r>
              <a:rPr lang="sk-SK" dirty="0" err="1"/>
              <a:t>Nenad</a:t>
            </a:r>
            <a:r>
              <a:rPr lang="sk-SK" dirty="0"/>
              <a:t> </a:t>
            </a:r>
            <a:r>
              <a:rPr lang="sk-SK" dirty="0" err="1"/>
              <a:t>Medvidovic</a:t>
            </a:r>
            <a:r>
              <a:rPr lang="sk-SK" dirty="0"/>
              <a:t>, and </a:t>
            </a:r>
            <a:r>
              <a:rPr lang="sk-SK" dirty="0" err="1"/>
              <a:t>André</a:t>
            </a:r>
            <a:r>
              <a:rPr lang="sk-SK" dirty="0"/>
              <a:t> van der </a:t>
            </a:r>
            <a:r>
              <a:rPr lang="sk-SK" dirty="0" err="1"/>
              <a:t>Hoek</a:t>
            </a:r>
            <a:r>
              <a:rPr lang="sk-SK" dirty="0"/>
              <a:t>. 2002. </a:t>
            </a:r>
            <a:r>
              <a:rPr lang="sk-SK" dirty="0" err="1"/>
              <a:t>Measuring</a:t>
            </a:r>
            <a:r>
              <a:rPr lang="sk-SK" dirty="0"/>
              <a:t> </a:t>
            </a:r>
            <a:r>
              <a:rPr lang="sk-SK" dirty="0" err="1"/>
              <a:t>Product</a:t>
            </a:r>
            <a:r>
              <a:rPr lang="sk-SK" dirty="0"/>
              <a:t> </a:t>
            </a:r>
            <a:r>
              <a:rPr lang="sk-SK" dirty="0" err="1"/>
              <a:t>Line</a:t>
            </a:r>
            <a:r>
              <a:rPr lang="sk-SK" dirty="0"/>
              <a:t> </a:t>
            </a:r>
            <a:r>
              <a:rPr lang="sk-SK" dirty="0" err="1"/>
              <a:t>Architectures</a:t>
            </a:r>
            <a:r>
              <a:rPr lang="sk-SK" dirty="0"/>
              <a:t>. In Software </a:t>
            </a:r>
            <a:r>
              <a:rPr lang="sk-SK" dirty="0" err="1"/>
              <a:t>Product-Family</a:t>
            </a:r>
            <a:r>
              <a:rPr lang="sk-SK" dirty="0"/>
              <a:t> </a:t>
            </a:r>
            <a:r>
              <a:rPr lang="sk-SK" dirty="0" err="1"/>
              <a:t>Engineering</a:t>
            </a:r>
            <a:r>
              <a:rPr lang="sk-SK" dirty="0"/>
              <a:t>, </a:t>
            </a:r>
            <a:r>
              <a:rPr lang="sk-SK" dirty="0" err="1"/>
              <a:t>Gerhard</a:t>
            </a:r>
            <a:r>
              <a:rPr lang="sk-SK" dirty="0"/>
              <a:t> </a:t>
            </a:r>
            <a:r>
              <a:rPr lang="sk-SK" dirty="0" err="1"/>
              <a:t>Goos</a:t>
            </a:r>
            <a:r>
              <a:rPr lang="sk-SK" dirty="0"/>
              <a:t>, </a:t>
            </a:r>
            <a:r>
              <a:rPr lang="sk-SK" dirty="0" err="1"/>
              <a:t>Juris</a:t>
            </a:r>
            <a:r>
              <a:rPr lang="sk-SK" dirty="0"/>
              <a:t> </a:t>
            </a:r>
            <a:r>
              <a:rPr lang="sk-SK" dirty="0" err="1"/>
              <a:t>Hartmanis</a:t>
            </a:r>
            <a:r>
              <a:rPr lang="sk-SK" dirty="0"/>
              <a:t>, </a:t>
            </a:r>
            <a:r>
              <a:rPr lang="sk-SK" dirty="0" err="1"/>
              <a:t>Jan</a:t>
            </a:r>
            <a:r>
              <a:rPr lang="sk-SK" dirty="0"/>
              <a:t> van </a:t>
            </a:r>
            <a:r>
              <a:rPr lang="sk-SK" dirty="0" err="1"/>
              <a:t>Leeuwen</a:t>
            </a:r>
            <a:r>
              <a:rPr lang="sk-SK" dirty="0"/>
              <a:t>, and Frank van der </a:t>
            </a:r>
            <a:r>
              <a:rPr lang="sk-SK" dirty="0" err="1"/>
              <a:t>Linden</a:t>
            </a:r>
            <a:r>
              <a:rPr lang="sk-SK" dirty="0"/>
              <a:t> (</a:t>
            </a:r>
            <a:r>
              <a:rPr lang="sk-SK" dirty="0" err="1"/>
              <a:t>Eds</a:t>
            </a:r>
            <a:r>
              <a:rPr lang="sk-SK" dirty="0"/>
              <a:t>.). </a:t>
            </a:r>
            <a:r>
              <a:rPr lang="sk-SK" dirty="0" err="1"/>
              <a:t>Vol</a:t>
            </a:r>
            <a:r>
              <a:rPr lang="sk-SK" dirty="0"/>
              <a:t>. 2290.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346–352. https://doi.org/10.1007/3-540-47833-7_31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sk-SK" dirty="0"/>
              <a:t>.</a:t>
            </a:r>
            <a:endParaRPr lang="en-US" dirty="0"/>
          </a:p>
          <a:p>
            <a:r>
              <a:rPr lang="en-US" dirty="0"/>
              <a:t>Chethana </a:t>
            </a:r>
            <a:r>
              <a:rPr lang="en-US" dirty="0" err="1"/>
              <a:t>Kuloor</a:t>
            </a:r>
            <a:r>
              <a:rPr lang="en-US" dirty="0"/>
              <a:t> Armin </a:t>
            </a:r>
            <a:r>
              <a:rPr lang="en-US" dirty="0" err="1"/>
              <a:t>Eberlein</a:t>
            </a:r>
            <a:r>
              <a:rPr lang="en-US" dirty="0"/>
              <a:t>. 2002. Requirements Engineering for Software Product Lines. (2002), 12</a:t>
            </a:r>
            <a:endParaRPr lang="sk-SK" dirty="0"/>
          </a:p>
        </p:txBody>
      </p:sp>
    </p:spTree>
    <p:extLst>
      <p:ext uri="{BB962C8B-B14F-4D97-AF65-F5344CB8AC3E}">
        <p14:creationId xmlns:p14="http://schemas.microsoft.com/office/powerpoint/2010/main" val="2564775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obsah 4">
            <a:extLst>
              <a:ext uri="{FF2B5EF4-FFF2-40B4-BE49-F238E27FC236}">
                <a16:creationId xmlns:a16="http://schemas.microsoft.com/office/drawing/2014/main" id="{CBDB391B-7355-2851-58CE-3A7D73AF6B5F}"/>
              </a:ext>
            </a:extLst>
          </p:cNvPr>
          <p:cNvSpPr>
            <a:spLocks noGrp="1"/>
          </p:cNvSpPr>
          <p:nvPr>
            <p:ph idx="1"/>
          </p:nvPr>
        </p:nvSpPr>
        <p:spPr>
          <a:xfrm>
            <a:off x="697653" y="316878"/>
            <a:ext cx="8596668" cy="6541122"/>
          </a:xfrm>
        </p:spPr>
        <p:txBody>
          <a:bodyPr>
            <a:normAutofit fontScale="92500" lnSpcReduction="20000"/>
          </a:bodyPr>
          <a:lstStyle/>
          <a:p>
            <a:r>
              <a:rPr lang="sk-SK" dirty="0" err="1"/>
              <a:t>Eun</a:t>
            </a:r>
            <a:r>
              <a:rPr lang="sk-SK" dirty="0"/>
              <a:t> </a:t>
            </a:r>
            <a:r>
              <a:rPr lang="sk-SK" dirty="0" err="1"/>
              <a:t>Sook</a:t>
            </a:r>
            <a:r>
              <a:rPr lang="sk-SK" dirty="0"/>
              <a:t> </a:t>
            </a:r>
            <a:r>
              <a:rPr lang="sk-SK" dirty="0" err="1"/>
              <a:t>Cho</a:t>
            </a:r>
            <a:r>
              <a:rPr lang="sk-SK" dirty="0"/>
              <a:t>, Min Sun Kim, and </a:t>
            </a:r>
            <a:r>
              <a:rPr lang="sk-SK" dirty="0" err="1"/>
              <a:t>Soo</a:t>
            </a:r>
            <a:r>
              <a:rPr lang="sk-SK" dirty="0"/>
              <a:t> </a:t>
            </a:r>
            <a:r>
              <a:rPr lang="sk-SK" dirty="0" err="1"/>
              <a:t>Dong</a:t>
            </a:r>
            <a:r>
              <a:rPr lang="sk-SK" dirty="0"/>
              <a:t> Kim. 2001. </a:t>
            </a:r>
            <a:r>
              <a:rPr lang="sk-SK" dirty="0" err="1"/>
              <a:t>Component</a:t>
            </a:r>
            <a:r>
              <a:rPr lang="sk-SK" dirty="0"/>
              <a:t> </a:t>
            </a:r>
            <a:r>
              <a:rPr lang="sk-SK" dirty="0" err="1"/>
              <a:t>metrics</a:t>
            </a:r>
            <a:r>
              <a:rPr lang="sk-SK" dirty="0"/>
              <a:t> to </a:t>
            </a:r>
            <a:r>
              <a:rPr lang="sk-SK" dirty="0" err="1"/>
              <a:t>measure</a:t>
            </a:r>
            <a:r>
              <a:rPr lang="sk-SK" dirty="0"/>
              <a:t> </a:t>
            </a:r>
            <a:r>
              <a:rPr lang="sk-SK" dirty="0" err="1"/>
              <a:t>component</a:t>
            </a:r>
            <a:r>
              <a:rPr lang="sk-SK" dirty="0"/>
              <a:t> </a:t>
            </a:r>
            <a:r>
              <a:rPr lang="sk-SK" dirty="0" err="1"/>
              <a:t>quality</a:t>
            </a:r>
            <a:r>
              <a:rPr lang="sk-SK" dirty="0"/>
              <a:t>. In </a:t>
            </a:r>
            <a:r>
              <a:rPr lang="sk-SK" dirty="0" err="1"/>
              <a:t>Proceedings</a:t>
            </a:r>
            <a:r>
              <a:rPr lang="sk-SK" dirty="0"/>
              <a:t> </a:t>
            </a:r>
            <a:r>
              <a:rPr lang="sk-SK" dirty="0" err="1"/>
              <a:t>Eighth</a:t>
            </a:r>
            <a:r>
              <a:rPr lang="sk-SK" dirty="0"/>
              <a:t> </a:t>
            </a:r>
            <a:r>
              <a:rPr lang="sk-SK" dirty="0" err="1"/>
              <a:t>Asia-Pacific</a:t>
            </a:r>
            <a:r>
              <a:rPr lang="sk-SK" dirty="0"/>
              <a:t> Software </a:t>
            </a:r>
            <a:r>
              <a:rPr lang="sk-SK" dirty="0" err="1"/>
              <a:t>Engineering</a:t>
            </a:r>
            <a:r>
              <a:rPr lang="sk-SK" dirty="0"/>
              <a:t> </a:t>
            </a:r>
            <a:r>
              <a:rPr lang="sk-SK" dirty="0" err="1"/>
              <a:t>Conference</a:t>
            </a:r>
            <a:r>
              <a:rPr lang="sk-SK" dirty="0"/>
              <a:t>. IEEE </a:t>
            </a:r>
            <a:r>
              <a:rPr lang="sk-SK" dirty="0" err="1"/>
              <a:t>Comput</a:t>
            </a:r>
            <a:r>
              <a:rPr lang="sk-SK" dirty="0"/>
              <a:t>. </a:t>
            </a:r>
            <a:r>
              <a:rPr lang="sk-SK" dirty="0" err="1"/>
              <a:t>Soc</a:t>
            </a:r>
            <a:r>
              <a:rPr lang="sk-SK" dirty="0"/>
              <a:t>, Macao, </a:t>
            </a:r>
            <a:r>
              <a:rPr lang="sk-SK" dirty="0" err="1"/>
              <a:t>China</a:t>
            </a:r>
            <a:r>
              <a:rPr lang="sk-SK" dirty="0"/>
              <a:t>, 419–426. https://doi.org/10.1109/ APSEC.2001.991509</a:t>
            </a:r>
            <a:endParaRPr lang="en-US" dirty="0"/>
          </a:p>
          <a:p>
            <a:r>
              <a:rPr lang="sk-SK" dirty="0" err="1"/>
              <a:t>Eduardo</a:t>
            </a:r>
            <a:r>
              <a:rPr lang="sk-SK" dirty="0"/>
              <a:t> </a:t>
            </a:r>
            <a:r>
              <a:rPr lang="sk-SK" dirty="0" err="1"/>
              <a:t>Figueiredo</a:t>
            </a:r>
            <a:r>
              <a:rPr lang="sk-SK" dirty="0"/>
              <a:t>, </a:t>
            </a:r>
            <a:r>
              <a:rPr lang="sk-SK" dirty="0" err="1"/>
              <a:t>Nelio</a:t>
            </a:r>
            <a:r>
              <a:rPr lang="sk-SK" dirty="0"/>
              <a:t> </a:t>
            </a:r>
            <a:r>
              <a:rPr lang="sk-SK" dirty="0" err="1"/>
              <a:t>Cacho</a:t>
            </a:r>
            <a:r>
              <a:rPr lang="sk-SK" dirty="0"/>
              <a:t>, </a:t>
            </a:r>
            <a:r>
              <a:rPr lang="sk-SK" dirty="0" err="1"/>
              <a:t>Claudio</a:t>
            </a:r>
            <a:r>
              <a:rPr lang="sk-SK" dirty="0"/>
              <a:t> </a:t>
            </a:r>
            <a:r>
              <a:rPr lang="sk-SK" dirty="0" err="1"/>
              <a:t>Sant’Anna</a:t>
            </a:r>
            <a:r>
              <a:rPr lang="sk-SK" dirty="0"/>
              <a:t>, </a:t>
            </a:r>
            <a:r>
              <a:rPr lang="sk-SK" dirty="0" err="1"/>
              <a:t>Mario</a:t>
            </a:r>
            <a:r>
              <a:rPr lang="sk-SK" dirty="0"/>
              <a:t> </a:t>
            </a:r>
            <a:r>
              <a:rPr lang="sk-SK" dirty="0" err="1"/>
              <a:t>Monteiro</a:t>
            </a:r>
            <a:r>
              <a:rPr lang="sk-SK" dirty="0"/>
              <a:t>, </a:t>
            </a:r>
            <a:r>
              <a:rPr lang="sk-SK" dirty="0" err="1"/>
              <a:t>Uira</a:t>
            </a:r>
            <a:r>
              <a:rPr lang="sk-SK" dirty="0"/>
              <a:t> </a:t>
            </a:r>
            <a:r>
              <a:rPr lang="sk-SK" dirty="0" err="1"/>
              <a:t>Kulesza</a:t>
            </a:r>
            <a:r>
              <a:rPr lang="sk-SK" dirty="0"/>
              <a:t>, </a:t>
            </a:r>
            <a:r>
              <a:rPr lang="sk-SK" dirty="0" err="1"/>
              <a:t>Alessandro</a:t>
            </a:r>
            <a:r>
              <a:rPr lang="sk-SK" dirty="0"/>
              <a:t> Garcia, </a:t>
            </a:r>
            <a:r>
              <a:rPr lang="sk-SK" dirty="0" err="1"/>
              <a:t>Sergio</a:t>
            </a:r>
            <a:r>
              <a:rPr lang="sk-SK" dirty="0"/>
              <a:t> </a:t>
            </a:r>
            <a:r>
              <a:rPr lang="sk-SK" dirty="0" err="1"/>
              <a:t>Soares</a:t>
            </a:r>
            <a:r>
              <a:rPr lang="sk-SK" dirty="0"/>
              <a:t>, </a:t>
            </a:r>
            <a:r>
              <a:rPr lang="sk-SK" dirty="0" err="1"/>
              <a:t>Fabiano</a:t>
            </a:r>
            <a:r>
              <a:rPr lang="sk-SK" dirty="0"/>
              <a:t> Ferrari, </a:t>
            </a:r>
            <a:r>
              <a:rPr lang="sk-SK" dirty="0" err="1"/>
              <a:t>Safoora</a:t>
            </a:r>
            <a:r>
              <a:rPr lang="sk-SK" dirty="0"/>
              <a:t> </a:t>
            </a:r>
            <a:r>
              <a:rPr lang="sk-SK" dirty="0" err="1"/>
              <a:t>Khan</a:t>
            </a:r>
            <a:r>
              <a:rPr lang="sk-SK" dirty="0"/>
              <a:t>, </a:t>
            </a:r>
            <a:r>
              <a:rPr lang="sk-SK" dirty="0" err="1"/>
              <a:t>Fernando</a:t>
            </a:r>
            <a:r>
              <a:rPr lang="sk-SK" dirty="0"/>
              <a:t> </a:t>
            </a:r>
            <a:r>
              <a:rPr lang="sk-SK" dirty="0" err="1"/>
              <a:t>Castor</a:t>
            </a:r>
            <a:r>
              <a:rPr lang="sk-SK" dirty="0"/>
              <a:t> </a:t>
            </a:r>
            <a:r>
              <a:rPr lang="sk-SK" dirty="0" err="1"/>
              <a:t>Filho</a:t>
            </a:r>
            <a:r>
              <a:rPr lang="sk-SK" dirty="0"/>
              <a:t>, and Francisco </a:t>
            </a:r>
            <a:r>
              <a:rPr lang="sk-SK" dirty="0" err="1"/>
              <a:t>Dantas</a:t>
            </a:r>
            <a:r>
              <a:rPr lang="sk-SK" dirty="0"/>
              <a:t>. 2008. </a:t>
            </a:r>
            <a:r>
              <a:rPr lang="sk-SK" dirty="0" err="1"/>
              <a:t>Evolving</a:t>
            </a:r>
            <a:r>
              <a:rPr lang="sk-SK" dirty="0"/>
              <a:t> Software </a:t>
            </a:r>
            <a:r>
              <a:rPr lang="sk-SK" dirty="0" err="1"/>
              <a:t>Product</a:t>
            </a:r>
            <a:r>
              <a:rPr lang="sk-SK" dirty="0"/>
              <a:t> </a:t>
            </a:r>
            <a:r>
              <a:rPr lang="sk-SK" dirty="0" err="1"/>
              <a:t>Lines</a:t>
            </a:r>
            <a:r>
              <a:rPr lang="sk-SK" dirty="0"/>
              <a:t> </a:t>
            </a:r>
            <a:r>
              <a:rPr lang="sk-SK" dirty="0" err="1"/>
              <a:t>with</a:t>
            </a:r>
            <a:r>
              <a:rPr lang="sk-SK" dirty="0"/>
              <a:t> </a:t>
            </a:r>
            <a:r>
              <a:rPr lang="sk-SK" dirty="0" err="1"/>
              <a:t>Aspects</a:t>
            </a:r>
            <a:r>
              <a:rPr lang="sk-SK" dirty="0"/>
              <a:t>: </a:t>
            </a:r>
            <a:r>
              <a:rPr lang="sk-SK" dirty="0" err="1"/>
              <a:t>An</a:t>
            </a:r>
            <a:r>
              <a:rPr lang="sk-SK" dirty="0"/>
              <a:t> </a:t>
            </a:r>
            <a:r>
              <a:rPr lang="sk-SK" dirty="0" err="1"/>
              <a:t>Empirical</a:t>
            </a:r>
            <a:r>
              <a:rPr lang="sk-SK" dirty="0"/>
              <a:t> Study on Design Stability. (2008), 10.</a:t>
            </a:r>
            <a:endParaRPr lang="en-US" dirty="0"/>
          </a:p>
          <a:p>
            <a:r>
              <a:rPr lang="en-US" dirty="0"/>
              <a:t>Robert E. </a:t>
            </a:r>
            <a:r>
              <a:rPr lang="en-US" dirty="0" err="1"/>
              <a:t>Filman</a:t>
            </a:r>
            <a:r>
              <a:rPr lang="en-US" dirty="0"/>
              <a:t> and Daniel P. Friedman. 2000. Aspect-Oriented Programming is Quantification and Obliviousness. In Proceedings of the Workshop on Advanced Separation of Concerns in Object-Oriented Systems, ACM Conference on </a:t>
            </a:r>
            <a:r>
              <a:rPr lang="en-US" dirty="0" err="1"/>
              <a:t>ObjectOriented</a:t>
            </a:r>
            <a:r>
              <a:rPr lang="en-US" dirty="0"/>
              <a:t> Programming, Systems, Languages, and Applications, OOPSLA 2000. Minneapolis, Minnesota USA. RIACS Technical Report 01.12, 2001.</a:t>
            </a:r>
            <a:r>
              <a:rPr lang="sk-SK" dirty="0"/>
              <a:t> </a:t>
            </a:r>
            <a:endParaRPr lang="en-US" dirty="0"/>
          </a:p>
          <a:p>
            <a:r>
              <a:rPr lang="sk-SK" dirty="0" err="1"/>
              <a:t>Critina</a:t>
            </a:r>
            <a:r>
              <a:rPr lang="sk-SK" dirty="0"/>
              <a:t> </a:t>
            </a:r>
            <a:r>
              <a:rPr lang="sk-SK" dirty="0" err="1"/>
              <a:t>Gacek</a:t>
            </a:r>
            <a:r>
              <a:rPr lang="sk-SK" dirty="0"/>
              <a:t> and </a:t>
            </a:r>
            <a:r>
              <a:rPr lang="sk-SK" dirty="0" err="1"/>
              <a:t>Michalis</a:t>
            </a:r>
            <a:r>
              <a:rPr lang="sk-SK" dirty="0"/>
              <a:t> </a:t>
            </a:r>
            <a:r>
              <a:rPr lang="sk-SK" dirty="0" err="1"/>
              <a:t>Anastasopoules</a:t>
            </a:r>
            <a:r>
              <a:rPr lang="sk-SK" dirty="0"/>
              <a:t>. 2001. </a:t>
            </a:r>
            <a:r>
              <a:rPr lang="sk-SK" dirty="0" err="1"/>
              <a:t>Implementing</a:t>
            </a:r>
            <a:r>
              <a:rPr lang="sk-SK" dirty="0"/>
              <a:t> </a:t>
            </a:r>
            <a:r>
              <a:rPr lang="sk-SK" dirty="0" err="1"/>
              <a:t>product</a:t>
            </a:r>
            <a:r>
              <a:rPr lang="sk-SK" dirty="0"/>
              <a:t> </a:t>
            </a:r>
            <a:r>
              <a:rPr lang="sk-SK" dirty="0" err="1"/>
              <a:t>line</a:t>
            </a:r>
            <a:r>
              <a:rPr lang="sk-SK" dirty="0"/>
              <a:t> </a:t>
            </a:r>
            <a:r>
              <a:rPr lang="sk-SK" dirty="0" err="1"/>
              <a:t>variabilities</a:t>
            </a:r>
            <a:r>
              <a:rPr lang="sk-SK" dirty="0"/>
              <a:t>. In </a:t>
            </a:r>
            <a:r>
              <a:rPr lang="sk-SK" dirty="0" err="1"/>
              <a:t>Proceedings</a:t>
            </a:r>
            <a:r>
              <a:rPr lang="sk-SK" dirty="0"/>
              <a:t> of </a:t>
            </a:r>
            <a:r>
              <a:rPr lang="sk-SK" dirty="0" err="1"/>
              <a:t>the</a:t>
            </a:r>
            <a:r>
              <a:rPr lang="sk-SK" dirty="0"/>
              <a:t> 2001 </a:t>
            </a:r>
            <a:r>
              <a:rPr lang="sk-SK" dirty="0" err="1"/>
              <a:t>symposium</a:t>
            </a:r>
            <a:r>
              <a:rPr lang="sk-SK" dirty="0"/>
              <a:t> on Software </a:t>
            </a:r>
            <a:r>
              <a:rPr lang="sk-SK" dirty="0" err="1"/>
              <a:t>reusability</a:t>
            </a:r>
            <a:r>
              <a:rPr lang="sk-SK" dirty="0"/>
              <a:t> </a:t>
            </a:r>
            <a:r>
              <a:rPr lang="sk-SK" dirty="0" err="1"/>
              <a:t>putting</a:t>
            </a:r>
            <a:r>
              <a:rPr lang="sk-SK" dirty="0"/>
              <a:t> software </a:t>
            </a:r>
            <a:r>
              <a:rPr lang="sk-SK" dirty="0" err="1"/>
              <a:t>reuse</a:t>
            </a:r>
            <a:r>
              <a:rPr lang="sk-SK" dirty="0"/>
              <a:t> in </a:t>
            </a:r>
            <a:r>
              <a:rPr lang="sk-SK" dirty="0" err="1"/>
              <a:t>context</a:t>
            </a:r>
            <a:r>
              <a:rPr lang="sk-SK" dirty="0"/>
              <a:t> - SSR ’01. ACM Press, Toronto, </a:t>
            </a:r>
            <a:r>
              <a:rPr lang="sk-SK" dirty="0" err="1"/>
              <a:t>Ontario</a:t>
            </a:r>
            <a:r>
              <a:rPr lang="sk-SK" dirty="0"/>
              <a:t>, </a:t>
            </a:r>
            <a:r>
              <a:rPr lang="sk-SK" dirty="0" err="1"/>
              <a:t>Canada</a:t>
            </a:r>
            <a:r>
              <a:rPr lang="sk-SK" dirty="0"/>
              <a:t>, 109–117. </a:t>
            </a:r>
            <a:r>
              <a:rPr lang="sk-SK" dirty="0">
                <a:hlinkClick r:id="rId2"/>
              </a:rPr>
              <a:t>https://doi.org/10.1145/375212.375269</a:t>
            </a:r>
            <a:r>
              <a:rPr lang="en-US" dirty="0"/>
              <a:t> </a:t>
            </a:r>
          </a:p>
          <a:p>
            <a:r>
              <a:rPr lang="en-US" dirty="0"/>
              <a:t>R.L. Glass and I. </a:t>
            </a:r>
            <a:r>
              <a:rPr lang="en-US" dirty="0" err="1"/>
              <a:t>Vessey</a:t>
            </a:r>
            <a:r>
              <a:rPr lang="en-US" dirty="0"/>
              <a:t>. 1998. Focusing on the application domain: everyone agrees it’s vital, but who’s doing anything about it?. In Proceedings of the Thirty-First Hawaii International Conference on System Sciences, Vol. 3. IEEE </a:t>
            </a:r>
            <a:r>
              <a:rPr lang="en-US" dirty="0" err="1"/>
              <a:t>Comput</a:t>
            </a:r>
            <a:r>
              <a:rPr lang="en-US" dirty="0"/>
              <a:t>. Soc, Kohala Coast, HI, USA, 187–196. https://doi.org/10.1109/HICSS.1998.656141 </a:t>
            </a:r>
          </a:p>
          <a:p>
            <a:r>
              <a:rPr lang="en-US" dirty="0"/>
              <a:t>Sebastian Gunther and Thorsten Berger. 2008. Service-Oriented Product Lines: Towards a Development Process and Feature Management Model for Web Services. (2008), 6.</a:t>
            </a:r>
          </a:p>
          <a:p>
            <a:r>
              <a:rPr lang="en-US" dirty="0"/>
              <a:t>Stefan </a:t>
            </a:r>
            <a:r>
              <a:rPr lang="en-US" dirty="0" err="1"/>
              <a:t>Hanenberg</a:t>
            </a:r>
            <a:r>
              <a:rPr lang="en-US" dirty="0"/>
              <a:t>, Christian </a:t>
            </a:r>
            <a:r>
              <a:rPr lang="en-US" dirty="0" err="1"/>
              <a:t>Oberschulte</a:t>
            </a:r>
            <a:r>
              <a:rPr lang="en-US" dirty="0"/>
              <a:t>, and Rainer </a:t>
            </a:r>
            <a:r>
              <a:rPr lang="en-US" dirty="0" err="1"/>
              <a:t>Unland</a:t>
            </a:r>
            <a:r>
              <a:rPr lang="en-US" dirty="0"/>
              <a:t>. 2003. Refactoring of Aspect-Oriented Software. (2003), 18.</a:t>
            </a:r>
            <a:endParaRPr lang="sk-SK" dirty="0"/>
          </a:p>
        </p:txBody>
      </p:sp>
    </p:spTree>
    <p:extLst>
      <p:ext uri="{BB962C8B-B14F-4D97-AF65-F5344CB8AC3E}">
        <p14:creationId xmlns:p14="http://schemas.microsoft.com/office/powerpoint/2010/main" val="3619419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obsah 4">
            <a:extLst>
              <a:ext uri="{FF2B5EF4-FFF2-40B4-BE49-F238E27FC236}">
                <a16:creationId xmlns:a16="http://schemas.microsoft.com/office/drawing/2014/main" id="{E42845F3-8B40-E8CB-9022-14FB3DFC4AAD}"/>
              </a:ext>
            </a:extLst>
          </p:cNvPr>
          <p:cNvSpPr>
            <a:spLocks noGrp="1"/>
          </p:cNvSpPr>
          <p:nvPr>
            <p:ph idx="1"/>
          </p:nvPr>
        </p:nvSpPr>
        <p:spPr>
          <a:xfrm>
            <a:off x="715466" y="536572"/>
            <a:ext cx="8596668" cy="6541122"/>
          </a:xfrm>
        </p:spPr>
        <p:txBody>
          <a:bodyPr>
            <a:normAutofit lnSpcReduction="10000"/>
          </a:bodyPr>
          <a:lstStyle/>
          <a:p>
            <a:r>
              <a:rPr lang="en-US" dirty="0"/>
              <a:t>Jan </a:t>
            </a:r>
            <a:r>
              <a:rPr lang="en-US" dirty="0" err="1"/>
              <a:t>Hannemann</a:t>
            </a:r>
            <a:r>
              <a:rPr lang="en-US" dirty="0"/>
              <a:t> and Gregor </a:t>
            </a:r>
            <a:r>
              <a:rPr lang="en-US" dirty="0" err="1"/>
              <a:t>Kiczales</a:t>
            </a:r>
            <a:r>
              <a:rPr lang="en-US" dirty="0"/>
              <a:t>. 2002. Design Pattern Implementation in Java and AspectJ. (Nov. 2002), 13.</a:t>
            </a:r>
          </a:p>
          <a:p>
            <a:r>
              <a:rPr lang="sk-SK" dirty="0" err="1"/>
              <a:t>Wenhao</a:t>
            </a:r>
            <a:r>
              <a:rPr lang="sk-SK" dirty="0"/>
              <a:t> </a:t>
            </a:r>
            <a:r>
              <a:rPr lang="sk-SK" dirty="0" err="1"/>
              <a:t>Huang</a:t>
            </a:r>
            <a:r>
              <a:rPr lang="sk-SK" dirty="0"/>
              <a:t>, </a:t>
            </a:r>
            <a:r>
              <a:rPr lang="sk-SK" dirty="0" err="1"/>
              <a:t>Chengwan</a:t>
            </a:r>
            <a:r>
              <a:rPr lang="sk-SK" dirty="0"/>
              <a:t> He, and </a:t>
            </a:r>
            <a:r>
              <a:rPr lang="sk-SK" dirty="0" err="1"/>
              <a:t>Zheng</a:t>
            </a:r>
            <a:r>
              <a:rPr lang="sk-SK" dirty="0"/>
              <a:t> </a:t>
            </a:r>
            <a:r>
              <a:rPr lang="sk-SK" dirty="0" err="1"/>
              <a:t>Li</a:t>
            </a:r>
            <a:r>
              <a:rPr lang="sk-SK" dirty="0"/>
              <a:t>. 2015. A </a:t>
            </a:r>
            <a:r>
              <a:rPr lang="sk-SK" dirty="0" err="1"/>
              <a:t>Comparison</a:t>
            </a:r>
            <a:r>
              <a:rPr lang="sk-SK" dirty="0"/>
              <a:t> of </a:t>
            </a:r>
            <a:r>
              <a:rPr lang="sk-SK" dirty="0" err="1"/>
              <a:t>Implementations</a:t>
            </a:r>
            <a:r>
              <a:rPr lang="sk-SK" dirty="0"/>
              <a:t> </a:t>
            </a:r>
            <a:r>
              <a:rPr lang="sk-SK" dirty="0" err="1"/>
              <a:t>for</a:t>
            </a:r>
            <a:r>
              <a:rPr lang="sk-SK" dirty="0"/>
              <a:t> </a:t>
            </a:r>
            <a:r>
              <a:rPr lang="sk-SK" dirty="0" err="1"/>
              <a:t>Aspect-Oriented</a:t>
            </a:r>
            <a:r>
              <a:rPr lang="sk-SK" dirty="0"/>
              <a:t> JavaScript:. </a:t>
            </a:r>
            <a:r>
              <a:rPr lang="sk-SK" dirty="0" err="1"/>
              <a:t>Zhengzhou</a:t>
            </a:r>
            <a:r>
              <a:rPr lang="sk-SK" dirty="0"/>
              <a:t>, </a:t>
            </a:r>
            <a:r>
              <a:rPr lang="sk-SK" dirty="0" err="1"/>
              <a:t>China</a:t>
            </a:r>
            <a:r>
              <a:rPr lang="sk-SK" dirty="0"/>
              <a:t>. https://doi.org/10.2991/csic-15.2015.9 </a:t>
            </a:r>
            <a:endParaRPr lang="en-US" dirty="0"/>
          </a:p>
          <a:p>
            <a:r>
              <a:rPr lang="en-US" dirty="0" err="1"/>
              <a:t>Renien</a:t>
            </a:r>
            <a:r>
              <a:rPr lang="en-US" dirty="0"/>
              <a:t> John Joseph. 2015. Single Page Application and Canvas Drawing. International journal of Web &amp; Semantic Technology 6, 1 (Jan. 2015), 29–37. </a:t>
            </a:r>
            <a:r>
              <a:rPr lang="en-US" dirty="0">
                <a:hlinkClick r:id="rId2"/>
              </a:rPr>
              <a:t>https://doi.org/10.5121/ijwest.2015.6103</a:t>
            </a:r>
            <a:endParaRPr lang="en-US" dirty="0"/>
          </a:p>
          <a:p>
            <a:r>
              <a:rPr lang="sk-SK" dirty="0" err="1"/>
              <a:t>Critina</a:t>
            </a:r>
            <a:r>
              <a:rPr lang="sk-SK" dirty="0"/>
              <a:t> </a:t>
            </a:r>
            <a:r>
              <a:rPr lang="sk-SK" dirty="0" err="1"/>
              <a:t>Gacek</a:t>
            </a:r>
            <a:r>
              <a:rPr lang="sk-SK" dirty="0"/>
              <a:t> and </a:t>
            </a:r>
            <a:r>
              <a:rPr lang="sk-SK" dirty="0" err="1"/>
              <a:t>Michalis</a:t>
            </a:r>
            <a:r>
              <a:rPr lang="sk-SK" dirty="0"/>
              <a:t> </a:t>
            </a:r>
            <a:r>
              <a:rPr lang="sk-SK" dirty="0" err="1"/>
              <a:t>Anastasopoules</a:t>
            </a:r>
            <a:r>
              <a:rPr lang="sk-SK" dirty="0"/>
              <a:t>. 2001. </a:t>
            </a:r>
            <a:r>
              <a:rPr lang="sk-SK" dirty="0" err="1"/>
              <a:t>Implementing</a:t>
            </a:r>
            <a:r>
              <a:rPr lang="sk-SK" dirty="0"/>
              <a:t> </a:t>
            </a:r>
            <a:r>
              <a:rPr lang="sk-SK" dirty="0" err="1"/>
              <a:t>product</a:t>
            </a:r>
            <a:r>
              <a:rPr lang="sk-SK" dirty="0"/>
              <a:t> </a:t>
            </a:r>
            <a:r>
              <a:rPr lang="sk-SK" dirty="0" err="1"/>
              <a:t>line</a:t>
            </a:r>
            <a:r>
              <a:rPr lang="sk-SK" dirty="0"/>
              <a:t> </a:t>
            </a:r>
            <a:r>
              <a:rPr lang="sk-SK" dirty="0" err="1"/>
              <a:t>variabilities</a:t>
            </a:r>
            <a:r>
              <a:rPr lang="sk-SK" dirty="0"/>
              <a:t>. In </a:t>
            </a:r>
            <a:r>
              <a:rPr lang="sk-SK" dirty="0" err="1"/>
              <a:t>Proceedings</a:t>
            </a:r>
            <a:r>
              <a:rPr lang="sk-SK" dirty="0"/>
              <a:t> of </a:t>
            </a:r>
            <a:r>
              <a:rPr lang="sk-SK" dirty="0" err="1"/>
              <a:t>the</a:t>
            </a:r>
            <a:r>
              <a:rPr lang="sk-SK" dirty="0"/>
              <a:t> 2001 </a:t>
            </a:r>
            <a:r>
              <a:rPr lang="sk-SK" dirty="0" err="1"/>
              <a:t>symposium</a:t>
            </a:r>
            <a:r>
              <a:rPr lang="sk-SK" dirty="0"/>
              <a:t> on Software </a:t>
            </a:r>
            <a:r>
              <a:rPr lang="sk-SK" dirty="0" err="1"/>
              <a:t>reusability</a:t>
            </a:r>
            <a:r>
              <a:rPr lang="sk-SK" dirty="0"/>
              <a:t> </a:t>
            </a:r>
            <a:r>
              <a:rPr lang="sk-SK" dirty="0" err="1"/>
              <a:t>putting</a:t>
            </a:r>
            <a:r>
              <a:rPr lang="sk-SK" dirty="0"/>
              <a:t> software </a:t>
            </a:r>
            <a:r>
              <a:rPr lang="sk-SK" dirty="0" err="1"/>
              <a:t>reuse</a:t>
            </a:r>
            <a:r>
              <a:rPr lang="sk-SK" dirty="0"/>
              <a:t> in </a:t>
            </a:r>
            <a:r>
              <a:rPr lang="sk-SK" dirty="0" err="1"/>
              <a:t>context</a:t>
            </a:r>
            <a:r>
              <a:rPr lang="sk-SK" dirty="0"/>
              <a:t> - SSR ’01. ACM Press, Toronto, </a:t>
            </a:r>
            <a:r>
              <a:rPr lang="sk-SK" dirty="0" err="1"/>
              <a:t>Ontario</a:t>
            </a:r>
            <a:r>
              <a:rPr lang="sk-SK" dirty="0"/>
              <a:t>, </a:t>
            </a:r>
            <a:r>
              <a:rPr lang="sk-SK" dirty="0" err="1"/>
              <a:t>Canada</a:t>
            </a:r>
            <a:r>
              <a:rPr lang="sk-SK" dirty="0"/>
              <a:t>, 109–117. </a:t>
            </a:r>
            <a:r>
              <a:rPr lang="sk-SK" dirty="0">
                <a:hlinkClick r:id="rId3"/>
              </a:rPr>
              <a:t>https://doi.org/10.1145/375212.375269</a:t>
            </a:r>
            <a:r>
              <a:rPr lang="en-US" dirty="0"/>
              <a:t> </a:t>
            </a:r>
          </a:p>
          <a:p>
            <a:r>
              <a:rPr lang="sk-SK" dirty="0"/>
              <a:t>K. C. </a:t>
            </a:r>
            <a:r>
              <a:rPr lang="sk-SK" dirty="0" err="1"/>
              <a:t>Kang</a:t>
            </a:r>
            <a:r>
              <a:rPr lang="sk-SK" dirty="0"/>
              <a:t>, S. G. </a:t>
            </a:r>
            <a:r>
              <a:rPr lang="sk-SK" dirty="0" err="1"/>
              <a:t>Cohen</a:t>
            </a:r>
            <a:r>
              <a:rPr lang="sk-SK" dirty="0"/>
              <a:t>, J. A. </a:t>
            </a:r>
            <a:r>
              <a:rPr lang="sk-SK" dirty="0" err="1"/>
              <a:t>Hess</a:t>
            </a:r>
            <a:r>
              <a:rPr lang="sk-SK" dirty="0"/>
              <a:t>, W. E. </a:t>
            </a:r>
            <a:r>
              <a:rPr lang="sk-SK" dirty="0" err="1"/>
              <a:t>Novak</a:t>
            </a:r>
            <a:r>
              <a:rPr lang="sk-SK" dirty="0"/>
              <a:t>, and A. S. </a:t>
            </a:r>
            <a:r>
              <a:rPr lang="sk-SK" dirty="0" err="1"/>
              <a:t>Peterson</a:t>
            </a:r>
            <a:r>
              <a:rPr lang="sk-SK" dirty="0"/>
              <a:t>. 1990. Feature-</a:t>
            </a:r>
            <a:r>
              <a:rPr lang="sk-SK" dirty="0" err="1"/>
              <a:t>Oriented</a:t>
            </a:r>
            <a:r>
              <a:rPr lang="sk-SK" dirty="0"/>
              <a:t> </a:t>
            </a:r>
            <a:r>
              <a:rPr lang="sk-SK" dirty="0" err="1"/>
              <a:t>Domain</a:t>
            </a:r>
            <a:r>
              <a:rPr lang="sk-SK" dirty="0"/>
              <a:t> </a:t>
            </a:r>
            <a:r>
              <a:rPr lang="sk-SK" dirty="0" err="1"/>
              <a:t>Analysis</a:t>
            </a:r>
            <a:r>
              <a:rPr lang="sk-SK" dirty="0"/>
              <a:t> (FODA) </a:t>
            </a:r>
            <a:r>
              <a:rPr lang="sk-SK" dirty="0" err="1"/>
              <a:t>Feasibility</a:t>
            </a:r>
            <a:r>
              <a:rPr lang="sk-SK" dirty="0"/>
              <a:t> Study. </a:t>
            </a:r>
            <a:r>
              <a:rPr lang="sk-SK" dirty="0" err="1"/>
              <a:t>Technical</a:t>
            </a:r>
            <a:r>
              <a:rPr lang="sk-SK" dirty="0"/>
              <a:t> Report. </a:t>
            </a:r>
            <a:r>
              <a:rPr lang="sk-SK" dirty="0" err="1"/>
              <a:t>Carnegie-Mellon</a:t>
            </a:r>
            <a:r>
              <a:rPr lang="sk-SK" dirty="0"/>
              <a:t> </a:t>
            </a:r>
            <a:r>
              <a:rPr lang="sk-SK" dirty="0" err="1"/>
              <a:t>University</a:t>
            </a:r>
            <a:r>
              <a:rPr lang="sk-SK" dirty="0"/>
              <a:t> Software </a:t>
            </a:r>
            <a:r>
              <a:rPr lang="sk-SK" dirty="0" err="1"/>
              <a:t>Engineering</a:t>
            </a:r>
            <a:r>
              <a:rPr lang="sk-SK" dirty="0"/>
              <a:t> </a:t>
            </a:r>
            <a:r>
              <a:rPr lang="sk-SK" dirty="0" err="1"/>
              <a:t>Institute</a:t>
            </a:r>
            <a:endParaRPr lang="en-US" dirty="0"/>
          </a:p>
          <a:p>
            <a:r>
              <a:rPr lang="en-US" dirty="0"/>
              <a:t>Christian Kastner, Sven </a:t>
            </a:r>
            <a:r>
              <a:rPr lang="en-US" dirty="0" err="1"/>
              <a:t>Apel</a:t>
            </a:r>
            <a:r>
              <a:rPr lang="en-US" dirty="0"/>
              <a:t>, and Don </a:t>
            </a:r>
            <a:r>
              <a:rPr lang="en-US" dirty="0" err="1"/>
              <a:t>Batory</a:t>
            </a:r>
            <a:r>
              <a:rPr lang="en-US" dirty="0"/>
              <a:t>. 2007. A Case Study Implementing Features Using AspectJ. In 11th International Software Product Line Conference (SPLC 2007). IEEE, Kyoto, Japan, 223–232. </a:t>
            </a:r>
            <a:r>
              <a:rPr lang="en-US" dirty="0">
                <a:hlinkClick r:id="rId4"/>
              </a:rPr>
              <a:t>https://doi.org/10.1109/SPLINE.2007.12</a:t>
            </a:r>
            <a:endParaRPr lang="en-US" dirty="0"/>
          </a:p>
          <a:p>
            <a:r>
              <a:rPr lang="en-US" dirty="0"/>
              <a:t>Elizabeth A Kendall. 1999. Role Model Designs and Implementations with Aspect-oriented Programming. (1999), 17</a:t>
            </a:r>
            <a:endParaRPr lang="sk-SK" dirty="0"/>
          </a:p>
        </p:txBody>
      </p:sp>
    </p:spTree>
    <p:extLst>
      <p:ext uri="{BB962C8B-B14F-4D97-AF65-F5344CB8AC3E}">
        <p14:creationId xmlns:p14="http://schemas.microsoft.com/office/powerpoint/2010/main" val="1077970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8F67FE88-08BE-2BCC-94D2-070AD4AC7E6C}"/>
              </a:ext>
            </a:extLst>
          </p:cNvPr>
          <p:cNvSpPr>
            <a:spLocks noGrp="1"/>
          </p:cNvSpPr>
          <p:nvPr>
            <p:ph idx="1"/>
          </p:nvPr>
        </p:nvSpPr>
        <p:spPr>
          <a:xfrm>
            <a:off x="478489" y="431893"/>
            <a:ext cx="8596668" cy="3880773"/>
          </a:xfrm>
        </p:spPr>
        <p:txBody>
          <a:bodyPr/>
          <a:lstStyle/>
          <a:p>
            <a:r>
              <a:rPr lang="sk-SK" dirty="0"/>
              <a:t>Gregor </a:t>
            </a:r>
            <a:r>
              <a:rPr lang="sk-SK" dirty="0" err="1"/>
              <a:t>Kiczales</a:t>
            </a:r>
            <a:r>
              <a:rPr lang="sk-SK" dirty="0"/>
              <a:t>, Erik </a:t>
            </a:r>
            <a:r>
              <a:rPr lang="sk-SK" dirty="0" err="1"/>
              <a:t>Hilsdale</a:t>
            </a:r>
            <a:r>
              <a:rPr lang="sk-SK" dirty="0"/>
              <a:t>, </a:t>
            </a:r>
            <a:r>
              <a:rPr lang="sk-SK" dirty="0" err="1"/>
              <a:t>Jim</a:t>
            </a:r>
            <a:r>
              <a:rPr lang="sk-SK" dirty="0"/>
              <a:t> </a:t>
            </a:r>
            <a:r>
              <a:rPr lang="sk-SK" dirty="0" err="1"/>
              <a:t>Hugunin</a:t>
            </a:r>
            <a:r>
              <a:rPr lang="sk-SK" dirty="0"/>
              <a:t>, </a:t>
            </a:r>
            <a:r>
              <a:rPr lang="sk-SK" dirty="0" err="1"/>
              <a:t>Mik</a:t>
            </a:r>
            <a:r>
              <a:rPr lang="sk-SK" dirty="0"/>
              <a:t> </a:t>
            </a:r>
            <a:r>
              <a:rPr lang="sk-SK" dirty="0" err="1"/>
              <a:t>Kersten</a:t>
            </a:r>
            <a:r>
              <a:rPr lang="sk-SK" dirty="0"/>
              <a:t>, </a:t>
            </a:r>
            <a:r>
              <a:rPr lang="sk-SK" dirty="0" err="1"/>
              <a:t>Jeffrey</a:t>
            </a:r>
            <a:r>
              <a:rPr lang="sk-SK" dirty="0"/>
              <a:t> Palm, and William G. </a:t>
            </a:r>
            <a:r>
              <a:rPr lang="sk-SK" dirty="0" err="1"/>
              <a:t>Griswold</a:t>
            </a:r>
            <a:r>
              <a:rPr lang="sk-SK" dirty="0"/>
              <a:t>. 2001. </a:t>
            </a:r>
            <a:r>
              <a:rPr lang="sk-SK" dirty="0" err="1"/>
              <a:t>An</a:t>
            </a:r>
            <a:r>
              <a:rPr lang="sk-SK" dirty="0"/>
              <a:t> </a:t>
            </a:r>
            <a:r>
              <a:rPr lang="sk-SK" dirty="0" err="1"/>
              <a:t>Overview</a:t>
            </a:r>
            <a:r>
              <a:rPr lang="sk-SK" dirty="0"/>
              <a:t> of </a:t>
            </a:r>
            <a:r>
              <a:rPr lang="sk-SK" dirty="0" err="1"/>
              <a:t>AspectJ</a:t>
            </a:r>
            <a:r>
              <a:rPr lang="sk-SK" dirty="0"/>
              <a:t>. In ECOOP 2001 — </a:t>
            </a:r>
            <a:r>
              <a:rPr lang="sk-SK" dirty="0" err="1"/>
              <a:t>Object-Oriented</a:t>
            </a:r>
            <a:r>
              <a:rPr lang="sk-SK" dirty="0"/>
              <a:t> </a:t>
            </a:r>
            <a:r>
              <a:rPr lang="sk-SK" dirty="0" err="1"/>
              <a:t>Programming</a:t>
            </a:r>
            <a:r>
              <a:rPr lang="sk-SK" dirty="0"/>
              <a:t>, </a:t>
            </a:r>
            <a:r>
              <a:rPr lang="sk-SK" dirty="0" err="1"/>
              <a:t>Gerhard</a:t>
            </a:r>
            <a:r>
              <a:rPr lang="sk-SK" dirty="0"/>
              <a:t> </a:t>
            </a:r>
            <a:r>
              <a:rPr lang="sk-SK" dirty="0" err="1"/>
              <a:t>Goos</a:t>
            </a:r>
            <a:r>
              <a:rPr lang="sk-SK" dirty="0"/>
              <a:t>, </a:t>
            </a:r>
            <a:r>
              <a:rPr lang="sk-SK" dirty="0" err="1"/>
              <a:t>Juris</a:t>
            </a:r>
            <a:r>
              <a:rPr lang="sk-SK" dirty="0"/>
              <a:t> </a:t>
            </a:r>
            <a:r>
              <a:rPr lang="sk-SK" dirty="0" err="1"/>
              <a:t>Hartmanis</a:t>
            </a:r>
            <a:r>
              <a:rPr lang="sk-SK" dirty="0"/>
              <a:t>, </a:t>
            </a:r>
            <a:r>
              <a:rPr lang="sk-SK" dirty="0" err="1"/>
              <a:t>Jan</a:t>
            </a:r>
            <a:r>
              <a:rPr lang="sk-SK" dirty="0"/>
              <a:t> van </a:t>
            </a:r>
            <a:r>
              <a:rPr lang="sk-SK" dirty="0" err="1"/>
              <a:t>Leeuwen</a:t>
            </a:r>
            <a:r>
              <a:rPr lang="sk-SK" dirty="0"/>
              <a:t>, and </a:t>
            </a:r>
            <a:r>
              <a:rPr lang="sk-SK" dirty="0" err="1"/>
              <a:t>Jørgen</a:t>
            </a:r>
            <a:r>
              <a:rPr lang="sk-SK" dirty="0"/>
              <a:t> </a:t>
            </a:r>
            <a:r>
              <a:rPr lang="sk-SK" dirty="0" err="1"/>
              <a:t>Lindskov</a:t>
            </a:r>
            <a:r>
              <a:rPr lang="sk-SK" dirty="0"/>
              <a:t> </a:t>
            </a:r>
            <a:r>
              <a:rPr lang="sk-SK" dirty="0" err="1"/>
              <a:t>Knudsen</a:t>
            </a:r>
            <a:r>
              <a:rPr lang="sk-SK" dirty="0"/>
              <a:t> (</a:t>
            </a:r>
            <a:r>
              <a:rPr lang="sk-SK" dirty="0" err="1"/>
              <a:t>Eds</a:t>
            </a:r>
            <a:r>
              <a:rPr lang="sk-SK" dirty="0"/>
              <a:t>.). </a:t>
            </a:r>
            <a:r>
              <a:rPr lang="sk-SK" dirty="0" err="1"/>
              <a:t>Vol</a:t>
            </a:r>
            <a:r>
              <a:rPr lang="sk-SK" dirty="0"/>
              <a:t>. 2072. </a:t>
            </a:r>
            <a:r>
              <a:rPr lang="sk-SK" dirty="0" err="1"/>
              <a:t>Springer</a:t>
            </a:r>
            <a:r>
              <a:rPr lang="sk-SK" dirty="0"/>
              <a:t> </a:t>
            </a:r>
            <a:r>
              <a:rPr lang="sk-SK" dirty="0" err="1"/>
              <a:t>Berlin</a:t>
            </a:r>
            <a:r>
              <a:rPr lang="sk-SK" dirty="0"/>
              <a:t> </a:t>
            </a:r>
            <a:r>
              <a:rPr lang="sk-SK" dirty="0" err="1"/>
              <a:t>Heidelberg</a:t>
            </a:r>
            <a:r>
              <a:rPr lang="sk-SK" dirty="0"/>
              <a:t>, </a:t>
            </a:r>
            <a:r>
              <a:rPr lang="sk-SK" dirty="0" err="1"/>
              <a:t>Berlin</a:t>
            </a:r>
            <a:r>
              <a:rPr lang="sk-SK" dirty="0"/>
              <a:t>, </a:t>
            </a:r>
            <a:r>
              <a:rPr lang="sk-SK" dirty="0" err="1"/>
              <a:t>Heidelberg</a:t>
            </a:r>
            <a:r>
              <a:rPr lang="sk-SK" dirty="0"/>
              <a:t>, 327–354. https://doi.org/10. 1007/3-540-45337-7_18 </a:t>
            </a:r>
            <a:r>
              <a:rPr lang="sk-SK" dirty="0" err="1"/>
              <a:t>Series</a:t>
            </a:r>
            <a:r>
              <a:rPr lang="sk-SK" dirty="0"/>
              <a:t> Title: </a:t>
            </a:r>
            <a:r>
              <a:rPr lang="sk-SK" dirty="0" err="1"/>
              <a:t>Lecture</a:t>
            </a:r>
            <a:r>
              <a:rPr lang="sk-SK" dirty="0"/>
              <a:t> Notes in </a:t>
            </a:r>
            <a:r>
              <a:rPr lang="sk-SK" dirty="0" err="1"/>
              <a:t>Computer</a:t>
            </a:r>
            <a:r>
              <a:rPr lang="sk-SK" dirty="0"/>
              <a:t> </a:t>
            </a:r>
            <a:r>
              <a:rPr lang="sk-SK" dirty="0" err="1"/>
              <a:t>Science</a:t>
            </a:r>
            <a:r>
              <a:rPr lang="sk-SK" dirty="0"/>
              <a:t>.</a:t>
            </a:r>
            <a:endParaRPr lang="en-US" dirty="0"/>
          </a:p>
          <a:p>
            <a:r>
              <a:rPr lang="en-US" dirty="0"/>
              <a:t>Jan Kohut and Valentino </a:t>
            </a:r>
            <a:r>
              <a:rPr lang="en-US" dirty="0" err="1"/>
              <a:t>Vranic</a:t>
            </a:r>
            <a:r>
              <a:rPr lang="en-US" dirty="0"/>
              <a:t>. 2010. Guidelines for using aspects in product lines. In 2010 IEEE 8th International Symposium on Applied Machine Intelligence and Informatics (SAMI). IEEE, </a:t>
            </a:r>
            <a:r>
              <a:rPr lang="en-US" dirty="0" err="1"/>
              <a:t>Herlany</a:t>
            </a:r>
            <a:r>
              <a:rPr lang="en-US" dirty="0"/>
              <a:t>, 183–188. https://doi.org/10.1109/SAMI.2010. 5423741</a:t>
            </a:r>
          </a:p>
          <a:p>
            <a:endParaRPr lang="sk-SK" dirty="0"/>
          </a:p>
        </p:txBody>
      </p:sp>
    </p:spTree>
    <p:extLst>
      <p:ext uri="{BB962C8B-B14F-4D97-AF65-F5344CB8AC3E}">
        <p14:creationId xmlns:p14="http://schemas.microsoft.com/office/powerpoint/2010/main" val="3105067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Nadpis 1">
                <a:extLst>
                  <a:ext uri="{FF2B5EF4-FFF2-40B4-BE49-F238E27FC236}">
                    <a16:creationId xmlns:a16="http://schemas.microsoft.com/office/drawing/2014/main" id="{0F9BD8DC-2614-B49C-395E-7A8AC93D3620}"/>
                  </a:ext>
                </a:extLst>
              </p:cNvPr>
              <p:cNvSpPr>
                <a:spLocks noGrp="1"/>
              </p:cNvSpPr>
              <p:nvPr>
                <p:ph type="title"/>
              </p:nvPr>
            </p:nvSpPr>
            <p:spPr>
              <a:xfrm>
                <a:off x="542518" y="2057401"/>
                <a:ext cx="8596668" cy="1320800"/>
              </a:xfrm>
            </p:spPr>
            <p:txBody>
              <a:bodyPr/>
              <a:lstStyle/>
              <a:p>
                <a14:m>
                  <m:oMath xmlns:m="http://schemas.openxmlformats.org/officeDocument/2006/math">
                    <m:r>
                      <a:rPr lang="sk-SK" b="1" i="1" smtClean="0">
                        <a:latin typeface="Cambria Math" panose="02040503050406030204" pitchFamily="18" charset="0"/>
                      </a:rPr>
                      <m:t>𝑺𝑺𝑪</m:t>
                    </m:r>
                    <m:r>
                      <a:rPr lang="en-US" b="1" i="1" smtClean="0">
                        <a:latin typeface="Cambria Math" panose="02040503050406030204" pitchFamily="18" charset="0"/>
                      </a:rPr>
                      <m:t>=</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𝑪𝒄</m:t>
                            </m:r>
                          </m:e>
                        </m:d>
                      </m:num>
                      <m:den>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𝑪𝒄</m:t>
                            </m:r>
                          </m:e>
                        </m:d>
                        <m:r>
                          <a:rPr lang="en-US" b="1" i="1" smtClean="0">
                            <a:latin typeface="Cambria Math" panose="02040503050406030204" pitchFamily="18" charset="0"/>
                          </a:rPr>
                          <m:t>+|</m:t>
                        </m:r>
                        <m:r>
                          <a:rPr lang="en-US" b="1" i="1" smtClean="0">
                            <a:latin typeface="Cambria Math" panose="02040503050406030204" pitchFamily="18" charset="0"/>
                          </a:rPr>
                          <m:t>𝑪𝒗</m:t>
                        </m:r>
                        <m:r>
                          <a:rPr lang="en-US" b="1" i="1" smtClean="0">
                            <a:latin typeface="Cambria Math" panose="02040503050406030204" pitchFamily="18" charset="0"/>
                          </a:rPr>
                          <m:t>|</m:t>
                        </m:r>
                      </m:den>
                    </m:f>
                  </m:oMath>
                </a14:m>
                <a:r>
                  <a:rPr lang="en-US" b="1" dirty="0"/>
                  <a:t> </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3 + 6</m:t>
                        </m:r>
                      </m:den>
                    </m:f>
                  </m:oMath>
                </a14:m>
                <a:r>
                  <a:rPr lang="en-US" dirty="0">
                    <a:solidFill>
                      <a:schemeClr val="tx1"/>
                    </a:solidFill>
                  </a:rPr>
                  <a:t> = 0,3333</a:t>
                </a:r>
                <a:endParaRPr lang="sk-SK" dirty="0"/>
              </a:p>
            </p:txBody>
          </p:sp>
        </mc:Choice>
        <mc:Fallback xmlns="">
          <p:sp>
            <p:nvSpPr>
              <p:cNvPr id="2" name="Nadpis 1">
                <a:extLst>
                  <a:ext uri="{FF2B5EF4-FFF2-40B4-BE49-F238E27FC236}">
                    <a16:creationId xmlns:a16="http://schemas.microsoft.com/office/drawing/2014/main" id="{0F9BD8DC-2614-B49C-395E-7A8AC93D3620}"/>
                  </a:ext>
                </a:extLst>
              </p:cNvPr>
              <p:cNvSpPr>
                <a:spLocks noGrp="1" noRot="1" noChangeAspect="1" noMove="1" noResize="1" noEditPoints="1" noAdjustHandles="1" noChangeArrowheads="1" noChangeShapeType="1" noTextEdit="1"/>
              </p:cNvSpPr>
              <p:nvPr>
                <p:ph type="title"/>
              </p:nvPr>
            </p:nvSpPr>
            <p:spPr>
              <a:xfrm>
                <a:off x="542518" y="2057401"/>
                <a:ext cx="8596668" cy="1320800"/>
              </a:xfrm>
              <a:blipFill>
                <a:blip r:embed="rId3"/>
                <a:stretch>
                  <a:fillRect/>
                </a:stretch>
              </a:blipFill>
            </p:spPr>
            <p:txBody>
              <a:bodyPr/>
              <a:lstStyle/>
              <a:p>
                <a:r>
                  <a:rPr lang="sk-SK">
                    <a:noFill/>
                  </a:rPr>
                  <a:t> </a:t>
                </a:r>
              </a:p>
            </p:txBody>
          </p:sp>
        </mc:Fallback>
      </mc:AlternateContent>
      <p:sp>
        <p:nvSpPr>
          <p:cNvPr id="5" name="Nadpis 1">
            <a:extLst>
              <a:ext uri="{FF2B5EF4-FFF2-40B4-BE49-F238E27FC236}">
                <a16:creationId xmlns:a16="http://schemas.microsoft.com/office/drawing/2014/main" id="{BF82B4FE-CEC5-D7B4-1863-DB59FCF74324}"/>
              </a:ext>
            </a:extLst>
          </p:cNvPr>
          <p:cNvSpPr txBox="1">
            <a:spLocks/>
          </p:cNvSpPr>
          <p:nvPr/>
        </p:nvSpPr>
        <p:spPr>
          <a:xfrm>
            <a:off x="216627" y="188841"/>
            <a:ext cx="8596668" cy="1320800"/>
          </a:xfrm>
          <a:prstGeom prst="rect">
            <a:avLst/>
          </a:prstGeom>
        </p:spPr>
        <p:txBody>
          <a:bodyPr vert="horz" lIns="91440" tIns="45720" rIns="91440" bIns="45720" rtlCol="0" anchor="t">
            <a:normAutofit fontScale="9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t>Evaluating variability and commonality</a:t>
            </a:r>
            <a:endParaRPr lang="sk-SK" sz="4800" b="1" dirty="0"/>
          </a:p>
        </p:txBody>
      </p:sp>
      <mc:AlternateContent xmlns:mc="http://schemas.openxmlformats.org/markup-compatibility/2006" xmlns:a14="http://schemas.microsoft.com/office/drawing/2010/main">
        <mc:Choice Requires="a14">
          <p:sp>
            <p:nvSpPr>
              <p:cNvPr id="6" name="Nadpis 1">
                <a:extLst>
                  <a:ext uri="{FF2B5EF4-FFF2-40B4-BE49-F238E27FC236}">
                    <a16:creationId xmlns:a16="http://schemas.microsoft.com/office/drawing/2014/main" id="{BA0D1DC4-26A3-2AE4-8F62-7C8AB106AB36}"/>
                  </a:ext>
                </a:extLst>
              </p:cNvPr>
              <p:cNvSpPr txBox="1">
                <a:spLocks/>
              </p:cNvSpPr>
              <p:nvPr/>
            </p:nvSpPr>
            <p:spPr>
              <a:xfrm>
                <a:off x="542518" y="3370386"/>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r>
                      <a:rPr lang="en-US" b="1" i="0" smtClean="0">
                        <a:latin typeface="Cambria Math" panose="02040503050406030204" pitchFamily="18" charset="0"/>
                      </a:rPr>
                      <m:t>𝐒</m:t>
                    </m:r>
                    <m:r>
                      <a:rPr lang="en-US" b="1" i="1" smtClean="0">
                        <a:latin typeface="Cambria Math" panose="02040503050406030204" pitchFamily="18" charset="0"/>
                      </a:rPr>
                      <m:t>𝑽𝑪</m:t>
                    </m:r>
                    <m:r>
                      <a:rPr lang="en-US" b="1" i="1" smtClean="0">
                        <a:latin typeface="Cambria Math" panose="02040503050406030204" pitchFamily="18" charset="0"/>
                      </a:rPr>
                      <m:t>=</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𝑪𝒗</m:t>
                            </m:r>
                          </m:e>
                        </m:d>
                      </m:num>
                      <m:den>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𝑪𝒗</m:t>
                            </m:r>
                          </m:e>
                        </m:d>
                        <m:r>
                          <a:rPr lang="en-US" b="1" i="1" smtClean="0">
                            <a:latin typeface="Cambria Math" panose="02040503050406030204" pitchFamily="18" charset="0"/>
                          </a:rPr>
                          <m:t>+|</m:t>
                        </m:r>
                        <m:r>
                          <a:rPr lang="en-US" b="1" i="1" smtClean="0">
                            <a:latin typeface="Cambria Math" panose="02040503050406030204" pitchFamily="18" charset="0"/>
                          </a:rPr>
                          <m:t>𝑪𝒄</m:t>
                        </m:r>
                        <m:r>
                          <a:rPr lang="en-US" b="1" i="1" smtClean="0">
                            <a:latin typeface="Cambria Math" panose="02040503050406030204" pitchFamily="18" charset="0"/>
                          </a:rPr>
                          <m:t>|</m:t>
                        </m:r>
                      </m:den>
                    </m:f>
                  </m:oMath>
                </a14:m>
                <a:r>
                  <a:rPr lang="en-US" b="1" dirty="0"/>
                  <a:t> </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m:t>
                        </m:r>
                      </m:num>
                      <m:den>
                        <m:r>
                          <a:rPr lang="en-US" b="0" i="1" smtClean="0">
                            <a:solidFill>
                              <a:schemeClr val="tx1"/>
                            </a:solidFill>
                            <a:latin typeface="Cambria Math" panose="02040503050406030204" pitchFamily="18" charset="0"/>
                          </a:rPr>
                          <m:t>6</m:t>
                        </m:r>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 3</m:t>
                        </m:r>
                      </m:den>
                    </m:f>
                  </m:oMath>
                </a14:m>
                <a:r>
                  <a:rPr lang="en-US" dirty="0">
                    <a:solidFill>
                      <a:schemeClr val="tx1"/>
                    </a:solidFill>
                  </a:rPr>
                  <a:t> = 0,6666</a:t>
                </a:r>
                <a:endParaRPr lang="sk-SK" dirty="0"/>
              </a:p>
            </p:txBody>
          </p:sp>
        </mc:Choice>
        <mc:Fallback xmlns="">
          <p:sp>
            <p:nvSpPr>
              <p:cNvPr id="6" name="Nadpis 1">
                <a:extLst>
                  <a:ext uri="{FF2B5EF4-FFF2-40B4-BE49-F238E27FC236}">
                    <a16:creationId xmlns:a16="http://schemas.microsoft.com/office/drawing/2014/main" id="{BA0D1DC4-26A3-2AE4-8F62-7C8AB106AB36}"/>
                  </a:ext>
                </a:extLst>
              </p:cNvPr>
              <p:cNvSpPr txBox="1">
                <a:spLocks noRot="1" noChangeAspect="1" noMove="1" noResize="1" noEditPoints="1" noAdjustHandles="1" noChangeArrowheads="1" noChangeShapeType="1" noTextEdit="1"/>
              </p:cNvSpPr>
              <p:nvPr/>
            </p:nvSpPr>
            <p:spPr>
              <a:xfrm>
                <a:off x="542518" y="3370386"/>
                <a:ext cx="8596668" cy="1320800"/>
              </a:xfrm>
              <a:prstGeom prst="rect">
                <a:avLst/>
              </a:prstGeom>
              <a:blipFill>
                <a:blip r:embed="rId4"/>
                <a:stretch>
                  <a:fillRect/>
                </a:stretch>
              </a:blipFill>
            </p:spPr>
            <p:txBody>
              <a:bodyPr/>
              <a:lstStyle/>
              <a:p>
                <a:r>
                  <a:rPr lang="sk-SK">
                    <a:noFill/>
                  </a:rPr>
                  <a:t> </a:t>
                </a:r>
              </a:p>
            </p:txBody>
          </p:sp>
        </mc:Fallback>
      </mc:AlternateContent>
      <p:sp>
        <p:nvSpPr>
          <p:cNvPr id="7" name="BlokTextu 6">
            <a:extLst>
              <a:ext uri="{FF2B5EF4-FFF2-40B4-BE49-F238E27FC236}">
                <a16:creationId xmlns:a16="http://schemas.microsoft.com/office/drawing/2014/main" id="{4FAB142E-E7F9-93F3-4DD4-27D3B9599F99}"/>
              </a:ext>
            </a:extLst>
          </p:cNvPr>
          <p:cNvSpPr txBox="1"/>
          <p:nvPr/>
        </p:nvSpPr>
        <p:spPr>
          <a:xfrm>
            <a:off x="4079930" y="5506999"/>
            <a:ext cx="3182281" cy="707886"/>
          </a:xfrm>
          <a:prstGeom prst="rect">
            <a:avLst/>
          </a:prstGeom>
          <a:noFill/>
        </p:spPr>
        <p:txBody>
          <a:bodyPr wrap="none" rtlCol="0">
            <a:spAutoFit/>
          </a:bodyPr>
          <a:lstStyle/>
          <a:p>
            <a:r>
              <a:rPr lang="en-US" sz="4000" dirty="0">
                <a:solidFill>
                  <a:srgbClr val="00B0F0"/>
                </a:solidFill>
              </a:rPr>
              <a:t>SSC = 1 - SVC</a:t>
            </a:r>
            <a:endParaRPr lang="sk-SK" sz="4000" dirty="0">
              <a:solidFill>
                <a:srgbClr val="00B0F0"/>
              </a:solidFill>
            </a:endParaRPr>
          </a:p>
        </p:txBody>
      </p:sp>
      <p:sp>
        <p:nvSpPr>
          <p:cNvPr id="8" name="BlokTextu 7">
            <a:extLst>
              <a:ext uri="{FF2B5EF4-FFF2-40B4-BE49-F238E27FC236}">
                <a16:creationId xmlns:a16="http://schemas.microsoft.com/office/drawing/2014/main" id="{9706249C-E6E8-39D0-A818-E64102059DF7}"/>
              </a:ext>
            </a:extLst>
          </p:cNvPr>
          <p:cNvSpPr txBox="1"/>
          <p:nvPr/>
        </p:nvSpPr>
        <p:spPr>
          <a:xfrm rot="21237283">
            <a:off x="3362143" y="6148445"/>
            <a:ext cx="3454792" cy="523220"/>
          </a:xfrm>
          <a:prstGeom prst="rect">
            <a:avLst/>
          </a:prstGeom>
          <a:noFill/>
        </p:spPr>
        <p:txBody>
          <a:bodyPr wrap="none" rtlCol="0">
            <a:spAutoFit/>
          </a:bodyPr>
          <a:lstStyle/>
          <a:p>
            <a:r>
              <a:rPr lang="en-US" sz="2800" dirty="0">
                <a:solidFill>
                  <a:srgbClr val="FF0000"/>
                </a:solidFill>
              </a:rPr>
              <a:t>Mutually conditional</a:t>
            </a:r>
            <a:endParaRPr lang="sk-SK" sz="2800" dirty="0">
              <a:solidFill>
                <a:srgbClr val="FF0000"/>
              </a:solidFill>
            </a:endParaRPr>
          </a:p>
        </p:txBody>
      </p:sp>
      <p:pic>
        <p:nvPicPr>
          <p:cNvPr id="13" name="Obrázok 12">
            <a:extLst>
              <a:ext uri="{FF2B5EF4-FFF2-40B4-BE49-F238E27FC236}">
                <a16:creationId xmlns:a16="http://schemas.microsoft.com/office/drawing/2014/main" id="{06B70229-7F94-7E8D-973B-6659874AF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211" y="0"/>
            <a:ext cx="4938747" cy="6858000"/>
          </a:xfrm>
          <a:prstGeom prst="rect">
            <a:avLst/>
          </a:prstGeom>
        </p:spPr>
      </p:pic>
      <p:sp>
        <p:nvSpPr>
          <p:cNvPr id="4" name="BlokTextu 3">
            <a:extLst>
              <a:ext uri="{FF2B5EF4-FFF2-40B4-BE49-F238E27FC236}">
                <a16:creationId xmlns:a16="http://schemas.microsoft.com/office/drawing/2014/main" id="{467A6450-CC2D-0767-EA57-80F8E0278F0E}"/>
              </a:ext>
            </a:extLst>
          </p:cNvPr>
          <p:cNvSpPr txBox="1"/>
          <p:nvPr/>
        </p:nvSpPr>
        <p:spPr>
          <a:xfrm>
            <a:off x="216627" y="4778724"/>
            <a:ext cx="5024324" cy="1015663"/>
          </a:xfrm>
          <a:prstGeom prst="rect">
            <a:avLst/>
          </a:prstGeom>
          <a:noFill/>
        </p:spPr>
        <p:txBody>
          <a:bodyPr wrap="none" rtlCol="0">
            <a:spAutoFit/>
          </a:bodyPr>
          <a:lstStyle/>
          <a:p>
            <a:r>
              <a:rPr lang="sk-SK" sz="1200" dirty="0" err="1"/>
              <a:t>Tao</a:t>
            </a:r>
            <a:r>
              <a:rPr lang="sk-SK" sz="1200" dirty="0"/>
              <a:t> </a:t>
            </a:r>
            <a:r>
              <a:rPr lang="sk-SK" sz="1200" dirty="0" err="1"/>
              <a:t>Zhang</a:t>
            </a:r>
            <a:r>
              <a:rPr lang="sk-SK" sz="1200" dirty="0"/>
              <a:t>, Lei </a:t>
            </a:r>
            <a:r>
              <a:rPr lang="sk-SK" sz="1200" dirty="0" err="1"/>
              <a:t>Deng</a:t>
            </a:r>
            <a:r>
              <a:rPr lang="sk-SK" sz="1200" dirty="0"/>
              <a:t>, </a:t>
            </a:r>
            <a:r>
              <a:rPr lang="sk-SK" sz="1200" dirty="0" err="1"/>
              <a:t>Jian</a:t>
            </a:r>
            <a:r>
              <a:rPr lang="sk-SK" sz="1200" dirty="0"/>
              <a:t> </a:t>
            </a:r>
            <a:r>
              <a:rPr lang="sk-SK" sz="1200" dirty="0" err="1"/>
              <a:t>Wu</a:t>
            </a:r>
            <a:r>
              <a:rPr lang="sk-SK" sz="1200" dirty="0"/>
              <a:t>, </a:t>
            </a:r>
            <a:r>
              <a:rPr lang="sk-SK" sz="1200" dirty="0" err="1"/>
              <a:t>Qiaoming</a:t>
            </a:r>
            <a:r>
              <a:rPr lang="sk-SK" sz="1200" dirty="0"/>
              <a:t> </a:t>
            </a:r>
            <a:r>
              <a:rPr lang="sk-SK" sz="1200" dirty="0" err="1"/>
              <a:t>Zhou</a:t>
            </a:r>
            <a:r>
              <a:rPr lang="sk-SK" sz="1200" dirty="0"/>
              <a:t>, and </a:t>
            </a:r>
            <a:r>
              <a:rPr lang="sk-SK" sz="1200" dirty="0" err="1"/>
              <a:t>Chunyan</a:t>
            </a:r>
            <a:r>
              <a:rPr lang="sk-SK" sz="1200" dirty="0"/>
              <a:t> Ma. 2008.</a:t>
            </a:r>
          </a:p>
          <a:p>
            <a:r>
              <a:rPr lang="sk-SK" sz="1200" dirty="0"/>
              <a:t> </a:t>
            </a:r>
            <a:r>
              <a:rPr lang="sk-SK" sz="1200" dirty="0" err="1"/>
              <a:t>Some</a:t>
            </a:r>
            <a:r>
              <a:rPr lang="sk-SK" sz="1200" dirty="0"/>
              <a:t> </a:t>
            </a:r>
            <a:r>
              <a:rPr lang="sk-SK" sz="1200" dirty="0" err="1"/>
              <a:t>Metrics</a:t>
            </a:r>
            <a:r>
              <a:rPr lang="sk-SK" sz="1200" dirty="0"/>
              <a:t> </a:t>
            </a:r>
            <a:r>
              <a:rPr lang="sk-SK" sz="1200" dirty="0" err="1"/>
              <a:t>for</a:t>
            </a:r>
            <a:r>
              <a:rPr lang="sk-SK" sz="1200" dirty="0"/>
              <a:t> </a:t>
            </a:r>
            <a:r>
              <a:rPr lang="sk-SK" sz="1200" dirty="0" err="1"/>
              <a:t>Accessing</a:t>
            </a:r>
            <a:r>
              <a:rPr lang="sk-SK" sz="1200" dirty="0"/>
              <a:t> </a:t>
            </a:r>
            <a:r>
              <a:rPr lang="sk-SK" sz="1200" dirty="0" err="1"/>
              <a:t>Quality</a:t>
            </a:r>
            <a:r>
              <a:rPr lang="sk-SK" sz="1200" dirty="0"/>
              <a:t> of </a:t>
            </a:r>
            <a:r>
              <a:rPr lang="sk-SK" sz="1200" dirty="0" err="1"/>
              <a:t>Product</a:t>
            </a:r>
            <a:r>
              <a:rPr lang="sk-SK" sz="1200" dirty="0"/>
              <a:t> </a:t>
            </a:r>
            <a:r>
              <a:rPr lang="sk-SK" sz="1200" dirty="0" err="1"/>
              <a:t>Line</a:t>
            </a:r>
            <a:r>
              <a:rPr lang="sk-SK" sz="1200" dirty="0"/>
              <a:t> </a:t>
            </a:r>
            <a:r>
              <a:rPr lang="sk-SK" sz="1200" dirty="0" err="1"/>
              <a:t>Architecture</a:t>
            </a:r>
            <a:r>
              <a:rPr lang="sk-SK" sz="1200" dirty="0"/>
              <a:t>. </a:t>
            </a:r>
          </a:p>
          <a:p>
            <a:r>
              <a:rPr lang="sk-SK" sz="1200" dirty="0"/>
              <a:t>In 2008 International </a:t>
            </a:r>
            <a:r>
              <a:rPr lang="sk-SK" sz="1200" dirty="0" err="1"/>
              <a:t>Conference</a:t>
            </a:r>
            <a:r>
              <a:rPr lang="sk-SK" sz="1200" dirty="0"/>
              <a:t> on </a:t>
            </a:r>
            <a:r>
              <a:rPr lang="sk-SK" sz="1200" dirty="0" err="1"/>
              <a:t>Computer</a:t>
            </a:r>
            <a:r>
              <a:rPr lang="sk-SK" sz="1200" dirty="0"/>
              <a:t> </a:t>
            </a:r>
            <a:r>
              <a:rPr lang="sk-SK" sz="1200" dirty="0" err="1"/>
              <a:t>Science</a:t>
            </a:r>
            <a:r>
              <a:rPr lang="sk-SK" sz="1200" dirty="0"/>
              <a:t> </a:t>
            </a:r>
          </a:p>
          <a:p>
            <a:r>
              <a:rPr lang="sk-SK" sz="1200" dirty="0"/>
              <a:t>and Software </a:t>
            </a:r>
            <a:r>
              <a:rPr lang="sk-SK" sz="1200" dirty="0" err="1"/>
              <a:t>Engineering</a:t>
            </a:r>
            <a:r>
              <a:rPr lang="sk-SK" sz="1200" dirty="0"/>
              <a:t>. IEEE, </a:t>
            </a:r>
            <a:r>
              <a:rPr lang="sk-SK" sz="1200" dirty="0" err="1"/>
              <a:t>Wuhan</a:t>
            </a:r>
            <a:r>
              <a:rPr lang="sk-SK" sz="1200" dirty="0"/>
              <a:t>, </a:t>
            </a:r>
            <a:r>
              <a:rPr lang="sk-SK" sz="1200" dirty="0" err="1"/>
              <a:t>China</a:t>
            </a:r>
            <a:r>
              <a:rPr lang="sk-SK" sz="1200" dirty="0"/>
              <a:t>, 500–503. </a:t>
            </a:r>
          </a:p>
          <a:p>
            <a:r>
              <a:rPr lang="sk-SK" sz="1200" dirty="0"/>
              <a:t>https://doi.org/10.1109/CSSE.2008.500 </a:t>
            </a:r>
          </a:p>
        </p:txBody>
      </p:sp>
      <p:sp>
        <p:nvSpPr>
          <p:cNvPr id="14" name="Pravá zložená zátvorka 13">
            <a:extLst>
              <a:ext uri="{FF2B5EF4-FFF2-40B4-BE49-F238E27FC236}">
                <a16:creationId xmlns:a16="http://schemas.microsoft.com/office/drawing/2014/main" id="{410DF46B-679B-7F03-BD53-DF9AE64DD303}"/>
              </a:ext>
            </a:extLst>
          </p:cNvPr>
          <p:cNvSpPr/>
          <p:nvPr/>
        </p:nvSpPr>
        <p:spPr>
          <a:xfrm rot="4026131">
            <a:off x="5822380" y="4203897"/>
            <a:ext cx="559549" cy="1860109"/>
          </a:xfrm>
          <a:prstGeom prst="rightBrace">
            <a:avLst>
              <a:gd name="adj1" fmla="val 8333"/>
              <a:gd name="adj2" fmla="val 4708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a:p>
        </p:txBody>
      </p:sp>
      <p:sp>
        <p:nvSpPr>
          <p:cNvPr id="15" name="BlokTextu 14">
            <a:extLst>
              <a:ext uri="{FF2B5EF4-FFF2-40B4-BE49-F238E27FC236}">
                <a16:creationId xmlns:a16="http://schemas.microsoft.com/office/drawing/2014/main" id="{3CA7CA6C-4F2F-7B46-3E53-B822A5CBB69C}"/>
              </a:ext>
            </a:extLst>
          </p:cNvPr>
          <p:cNvSpPr txBox="1"/>
          <p:nvPr/>
        </p:nvSpPr>
        <p:spPr>
          <a:xfrm>
            <a:off x="366566" y="5931014"/>
            <a:ext cx="2878480" cy="523220"/>
          </a:xfrm>
          <a:prstGeom prst="rect">
            <a:avLst/>
          </a:prstGeom>
          <a:noFill/>
        </p:spPr>
        <p:txBody>
          <a:bodyPr wrap="none" rtlCol="0">
            <a:spAutoFit/>
          </a:bodyPr>
          <a:lstStyle/>
          <a:p>
            <a:r>
              <a:rPr lang="en-US" sz="2800" b="1" u="sng" dirty="0">
                <a:solidFill>
                  <a:srgbClr val="7030A0"/>
                </a:solidFill>
              </a:rPr>
              <a:t>For components</a:t>
            </a:r>
            <a:endParaRPr lang="sk-SK" sz="2800" b="1" u="sng" dirty="0">
              <a:solidFill>
                <a:srgbClr val="7030A0"/>
              </a:solidFill>
            </a:endParaRPr>
          </a:p>
        </p:txBody>
      </p:sp>
      <p:sp>
        <p:nvSpPr>
          <p:cNvPr id="16" name="BlokTextu 15">
            <a:extLst>
              <a:ext uri="{FF2B5EF4-FFF2-40B4-BE49-F238E27FC236}">
                <a16:creationId xmlns:a16="http://schemas.microsoft.com/office/drawing/2014/main" id="{E8DAD51A-9C02-4A8E-1965-35299E93F1C7}"/>
              </a:ext>
            </a:extLst>
          </p:cNvPr>
          <p:cNvSpPr txBox="1"/>
          <p:nvPr/>
        </p:nvSpPr>
        <p:spPr>
          <a:xfrm>
            <a:off x="542518" y="1467060"/>
            <a:ext cx="6625532" cy="369332"/>
          </a:xfrm>
          <a:prstGeom prst="rect">
            <a:avLst/>
          </a:prstGeom>
          <a:noFill/>
        </p:spPr>
        <p:txBody>
          <a:bodyPr wrap="none" rtlCol="0">
            <a:spAutoFit/>
          </a:bodyPr>
          <a:lstStyle/>
          <a:p>
            <a:r>
              <a:rPr lang="en-US" b="1" u="sng" dirty="0"/>
              <a:t>our adaptation to make </a:t>
            </a:r>
            <a:r>
              <a:rPr lang="en-US" b="1" i="1" u="sng" dirty="0">
                <a:solidFill>
                  <a:srgbClr val="FFC000"/>
                </a:solidFill>
              </a:rPr>
              <a:t>assumptions</a:t>
            </a:r>
            <a:r>
              <a:rPr lang="en-US" b="1" u="sng" dirty="0"/>
              <a:t> on partial components</a:t>
            </a:r>
            <a:endParaRPr lang="sk-SK" b="1" u="sng" dirty="0"/>
          </a:p>
        </p:txBody>
      </p:sp>
      <p:sp>
        <p:nvSpPr>
          <p:cNvPr id="17" name="BlokTextu 16">
            <a:extLst>
              <a:ext uri="{FF2B5EF4-FFF2-40B4-BE49-F238E27FC236}">
                <a16:creationId xmlns:a16="http://schemas.microsoft.com/office/drawing/2014/main" id="{87034058-593D-76BB-86CE-CA4C72B0F56A}"/>
              </a:ext>
            </a:extLst>
          </p:cNvPr>
          <p:cNvSpPr txBox="1"/>
          <p:nvPr/>
        </p:nvSpPr>
        <p:spPr>
          <a:xfrm rot="21352455">
            <a:off x="3552946" y="2894134"/>
            <a:ext cx="3506088" cy="369332"/>
          </a:xfrm>
          <a:prstGeom prst="rect">
            <a:avLst/>
          </a:prstGeom>
          <a:noFill/>
        </p:spPr>
        <p:txBody>
          <a:bodyPr wrap="none" rtlCol="0">
            <a:spAutoFit/>
          </a:bodyPr>
          <a:lstStyle/>
          <a:p>
            <a:r>
              <a:rPr lang="en-US" i="1" dirty="0"/>
              <a:t>Structure similarity coefficient</a:t>
            </a:r>
            <a:endParaRPr lang="sk-SK" i="1" dirty="0"/>
          </a:p>
        </p:txBody>
      </p:sp>
      <p:sp>
        <p:nvSpPr>
          <p:cNvPr id="18" name="BlokTextu 17">
            <a:extLst>
              <a:ext uri="{FF2B5EF4-FFF2-40B4-BE49-F238E27FC236}">
                <a16:creationId xmlns:a16="http://schemas.microsoft.com/office/drawing/2014/main" id="{D382507D-89AB-C0E9-7121-96B649FF585C}"/>
              </a:ext>
            </a:extLst>
          </p:cNvPr>
          <p:cNvSpPr txBox="1"/>
          <p:nvPr/>
        </p:nvSpPr>
        <p:spPr>
          <a:xfrm rot="21352455">
            <a:off x="3643760" y="4165572"/>
            <a:ext cx="3512500" cy="369332"/>
          </a:xfrm>
          <a:prstGeom prst="rect">
            <a:avLst/>
          </a:prstGeom>
          <a:noFill/>
        </p:spPr>
        <p:txBody>
          <a:bodyPr wrap="none" rtlCol="0">
            <a:spAutoFit/>
          </a:bodyPr>
          <a:lstStyle/>
          <a:p>
            <a:r>
              <a:rPr lang="en-US" i="1" dirty="0"/>
              <a:t>Structure variability coefficient</a:t>
            </a:r>
            <a:endParaRPr lang="sk-SK" i="1" dirty="0"/>
          </a:p>
        </p:txBody>
      </p:sp>
    </p:spTree>
    <p:extLst>
      <p:ext uri="{BB962C8B-B14F-4D97-AF65-F5344CB8AC3E}">
        <p14:creationId xmlns:p14="http://schemas.microsoft.com/office/powerpoint/2010/main" val="254295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9485F49-CB0E-E8F6-C788-EF0D1D11C528}"/>
              </a:ext>
            </a:extLst>
          </p:cNvPr>
          <p:cNvSpPr>
            <a:spLocks noGrp="1"/>
          </p:cNvSpPr>
          <p:nvPr>
            <p:ph type="title"/>
          </p:nvPr>
        </p:nvSpPr>
        <p:spPr>
          <a:xfrm>
            <a:off x="436897" y="264205"/>
            <a:ext cx="8596668" cy="1320800"/>
          </a:xfrm>
        </p:spPr>
        <p:txBody>
          <a:bodyPr>
            <a:normAutofit/>
          </a:bodyPr>
          <a:lstStyle/>
          <a:p>
            <a:r>
              <a:rPr lang="en-US" sz="5400" b="1" dirty="0"/>
              <a:t>Measuring Reuse Rate</a:t>
            </a:r>
            <a:endParaRPr lang="sk-SK" sz="5400" b="1" dirty="0"/>
          </a:p>
        </p:txBody>
      </p:sp>
      <mc:AlternateContent xmlns:mc="http://schemas.openxmlformats.org/markup-compatibility/2006" xmlns:a14="http://schemas.microsoft.com/office/drawing/2010/main">
        <mc:Choice Requires="a14">
          <p:sp>
            <p:nvSpPr>
              <p:cNvPr id="4" name="Nadpis 1">
                <a:extLst>
                  <a:ext uri="{FF2B5EF4-FFF2-40B4-BE49-F238E27FC236}">
                    <a16:creationId xmlns:a16="http://schemas.microsoft.com/office/drawing/2014/main" id="{63EAFFC1-6FAF-EA1C-62F5-53628B78E5CF}"/>
                  </a:ext>
                </a:extLst>
              </p:cNvPr>
              <p:cNvSpPr txBox="1">
                <a:spLocks/>
              </p:cNvSpPr>
              <p:nvPr/>
            </p:nvSpPr>
            <p:spPr>
              <a:xfrm>
                <a:off x="-1070312" y="4516214"/>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𝑹𝑩𝑹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m:rPr>
                              <m:nor/>
                            </m:rPr>
                            <a:rPr lang="el-GR"/>
                            <m:t>Σ</m:t>
                          </m:r>
                          <m:r>
                            <m:rPr>
                              <m:nor/>
                            </m:rPr>
                            <a:rPr lang="sk-SK" baseline="-25000" smtClean="0">
                              <a:solidFill>
                                <a:srgbClr val="00B050"/>
                              </a:solidFill>
                            </a:rPr>
                            <m:t>k</m:t>
                          </m:r>
                          <m:r>
                            <m:rPr>
                              <m:nor/>
                            </m:rPr>
                            <a:rPr lang="sk-SK"/>
                            <m:t> </m:t>
                          </m:r>
                          <m:r>
                            <m:rPr>
                              <m:nor/>
                            </m:rPr>
                            <a:rPr lang="sk-SK" smtClean="0">
                              <a:solidFill>
                                <a:srgbClr val="7030A0"/>
                              </a:solidFill>
                            </a:rPr>
                            <m:t>Cost</m:t>
                          </m:r>
                          <m:r>
                            <m:rPr>
                              <m:nor/>
                            </m:rPr>
                            <a:rPr lang="en-US" b="0" i="0" smtClean="0"/>
                            <m:t> </m:t>
                          </m:r>
                          <m:r>
                            <m:rPr>
                              <m:nor/>
                            </m:rPr>
                            <a:rPr lang="sk-SK"/>
                            <m:t>C</m:t>
                          </m:r>
                          <m:r>
                            <m:rPr>
                              <m:nor/>
                            </m:rPr>
                            <a:rPr lang="sk-SK" baseline="-25000" smtClean="0">
                              <a:solidFill>
                                <a:srgbClr val="00B050"/>
                              </a:solidFill>
                            </a:rPr>
                            <m:t>k</m:t>
                          </m:r>
                        </m:num>
                        <m:den>
                          <m:r>
                            <m:rPr>
                              <m:nor/>
                            </m:rPr>
                            <a:rPr lang="el-GR"/>
                            <m:t>Σ</m:t>
                          </m:r>
                          <m:r>
                            <m:rPr>
                              <m:nor/>
                            </m:rPr>
                            <a:rPr lang="sk-SK" baseline="-25000" smtClean="0">
                              <a:solidFill>
                                <a:srgbClr val="FFC000"/>
                              </a:solidFill>
                            </a:rPr>
                            <m:t>j</m:t>
                          </m:r>
                          <m:r>
                            <m:rPr>
                              <m:nor/>
                            </m:rPr>
                            <a:rPr lang="sk-SK"/>
                            <m:t> </m:t>
                          </m:r>
                          <m:r>
                            <m:rPr>
                              <m:nor/>
                            </m:rPr>
                            <a:rPr lang="sk-SK" smtClean="0">
                              <a:solidFill>
                                <a:srgbClr val="7030A0"/>
                              </a:solidFill>
                            </a:rPr>
                            <m:t>Cost</m:t>
                          </m:r>
                          <m:r>
                            <m:rPr>
                              <m:nor/>
                            </m:rPr>
                            <a:rPr lang="en-US" b="0" i="0" smtClean="0"/>
                            <m:t> </m:t>
                          </m:r>
                          <m:r>
                            <m:rPr>
                              <m:nor/>
                            </m:rPr>
                            <a:rPr lang="sk-SK" smtClean="0">
                              <a:solidFill>
                                <a:srgbClr val="FF0000"/>
                              </a:solidFill>
                            </a:rPr>
                            <m:t>C</m:t>
                          </m:r>
                        </m:den>
                      </m:f>
                    </m:oMath>
                  </m:oMathPara>
                </a14:m>
                <a:endParaRPr lang="sk-SK" dirty="0"/>
              </a:p>
            </p:txBody>
          </p:sp>
        </mc:Choice>
        <mc:Fallback xmlns="">
          <p:sp>
            <p:nvSpPr>
              <p:cNvPr id="4" name="Nadpis 1">
                <a:extLst>
                  <a:ext uri="{FF2B5EF4-FFF2-40B4-BE49-F238E27FC236}">
                    <a16:creationId xmlns:a16="http://schemas.microsoft.com/office/drawing/2014/main" id="{63EAFFC1-6FAF-EA1C-62F5-53628B78E5CF}"/>
                  </a:ext>
                </a:extLst>
              </p:cNvPr>
              <p:cNvSpPr txBox="1">
                <a:spLocks noRot="1" noChangeAspect="1" noMove="1" noResize="1" noEditPoints="1" noAdjustHandles="1" noChangeArrowheads="1" noChangeShapeType="1" noTextEdit="1"/>
              </p:cNvSpPr>
              <p:nvPr/>
            </p:nvSpPr>
            <p:spPr>
              <a:xfrm>
                <a:off x="-1070312" y="4516214"/>
                <a:ext cx="8596668" cy="1320800"/>
              </a:xfrm>
              <a:prstGeom prst="rect">
                <a:avLst/>
              </a:prstGeom>
              <a:blipFill>
                <a:blip r:embed="rId3"/>
                <a:stretch>
                  <a:fillRect/>
                </a:stretch>
              </a:blipFill>
            </p:spPr>
            <p:txBody>
              <a:bodyPr/>
              <a:lstStyle/>
              <a:p>
                <a:r>
                  <a:rPr lang="sk-SK">
                    <a:noFill/>
                  </a:rPr>
                  <a:t> </a:t>
                </a:r>
              </a:p>
            </p:txBody>
          </p:sp>
        </mc:Fallback>
      </mc:AlternateContent>
      <mc:AlternateContent xmlns:mc="http://schemas.openxmlformats.org/markup-compatibility/2006" xmlns:a14="http://schemas.microsoft.com/office/drawing/2010/main">
        <mc:Choice Requires="a14">
          <p:sp>
            <p:nvSpPr>
              <p:cNvPr id="5" name="Nadpis 1">
                <a:extLst>
                  <a:ext uri="{FF2B5EF4-FFF2-40B4-BE49-F238E27FC236}">
                    <a16:creationId xmlns:a16="http://schemas.microsoft.com/office/drawing/2014/main" id="{4BE1FC2D-A73B-2059-9FAF-49C64C08966C}"/>
                  </a:ext>
                </a:extLst>
              </p:cNvPr>
              <p:cNvSpPr txBox="1">
                <a:spLocks/>
              </p:cNvSpPr>
              <p:nvPr/>
            </p:nvSpPr>
            <p:spPr>
              <a:xfrm>
                <a:off x="-1790035" y="1384799"/>
                <a:ext cx="8596668" cy="1320800"/>
              </a:xfrm>
              <a:prstGeom prst="rect">
                <a:avLst/>
              </a:prstGeom>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𝑪𝑹𝑹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m:rPr>
                              <m:nor/>
                            </m:rPr>
                            <a:rPr lang="el-GR"/>
                            <m:t>Σ</m:t>
                          </m:r>
                          <m:r>
                            <m:rPr>
                              <m:nor/>
                            </m:rPr>
                            <a:rPr lang="en-US" b="0" i="0" baseline="-25000" smtClean="0">
                              <a:solidFill>
                                <a:srgbClr val="00B050"/>
                              </a:solidFill>
                            </a:rPr>
                            <m:t>i</m:t>
                          </m:r>
                          <m:r>
                            <m:rPr>
                              <m:nor/>
                            </m:rPr>
                            <a:rPr lang="sk-SK"/>
                            <m:t> </m:t>
                          </m:r>
                          <m:r>
                            <m:rPr>
                              <m:nor/>
                            </m:rPr>
                            <a:rPr lang="en-US" b="0" i="0" smtClean="0">
                              <a:solidFill>
                                <a:srgbClr val="7030A0"/>
                              </a:solidFill>
                            </a:rPr>
                            <m:t>Ex</m:t>
                          </m:r>
                          <m:r>
                            <m:rPr>
                              <m:nor/>
                            </m:rPr>
                            <a:rPr lang="en-US" b="0" i="0" smtClean="0">
                              <a:solidFill>
                                <a:srgbClr val="5FCBEF"/>
                              </a:solidFill>
                            </a:rPr>
                            <m:t>|</m:t>
                          </m:r>
                          <m:r>
                            <m:rPr>
                              <m:nor/>
                            </m:rPr>
                            <a:rPr lang="en-US" b="0" i="0" smtClean="0"/>
                            <m:t>M</m:t>
                          </m:r>
                          <m:r>
                            <m:rPr>
                              <m:nor/>
                            </m:rPr>
                            <a:rPr lang="en-US" b="0" i="0" baseline="-25000" smtClean="0">
                              <a:solidFill>
                                <a:srgbClr val="00B050"/>
                              </a:solidFill>
                            </a:rPr>
                            <m:t>i</m:t>
                          </m:r>
                          <m:r>
                            <m:rPr>
                              <m:nor/>
                            </m:rPr>
                            <a:rPr lang="en-US" b="0" i="0" smtClean="0">
                              <a:solidFill>
                                <a:srgbClr val="5FCBEF"/>
                              </a:solidFill>
                            </a:rPr>
                            <m:t>|</m:t>
                          </m:r>
                        </m:num>
                        <m:den>
                          <m:r>
                            <m:rPr>
                              <m:nor/>
                            </m:rPr>
                            <a:rPr lang="en-US" i="1" smtClean="0"/>
                            <m:t>|</m:t>
                          </m:r>
                          <m:r>
                            <m:rPr>
                              <m:nor/>
                            </m:rPr>
                            <a:rPr lang="en-US" b="0" i="1" smtClean="0"/>
                            <m:t>M</m:t>
                          </m:r>
                          <m:r>
                            <m:rPr>
                              <m:nor/>
                            </m:rPr>
                            <a:rPr lang="en-US" b="0" i="1" smtClean="0"/>
                            <m:t>|</m:t>
                          </m:r>
                        </m:den>
                      </m:f>
                    </m:oMath>
                  </m:oMathPara>
                </a14:m>
                <a:endParaRPr lang="sk-SK" dirty="0"/>
              </a:p>
            </p:txBody>
          </p:sp>
        </mc:Choice>
        <mc:Fallback xmlns="">
          <p:sp>
            <p:nvSpPr>
              <p:cNvPr id="5" name="Nadpis 1">
                <a:extLst>
                  <a:ext uri="{FF2B5EF4-FFF2-40B4-BE49-F238E27FC236}">
                    <a16:creationId xmlns:a16="http://schemas.microsoft.com/office/drawing/2014/main" id="{4BE1FC2D-A73B-2059-9FAF-49C64C08966C}"/>
                  </a:ext>
                </a:extLst>
              </p:cNvPr>
              <p:cNvSpPr txBox="1">
                <a:spLocks noRot="1" noChangeAspect="1" noMove="1" noResize="1" noEditPoints="1" noAdjustHandles="1" noChangeArrowheads="1" noChangeShapeType="1" noTextEdit="1"/>
              </p:cNvSpPr>
              <p:nvPr/>
            </p:nvSpPr>
            <p:spPr>
              <a:xfrm>
                <a:off x="-1790035" y="1384799"/>
                <a:ext cx="8596668" cy="1320800"/>
              </a:xfrm>
              <a:prstGeom prst="rect">
                <a:avLst/>
              </a:prstGeom>
              <a:blipFill>
                <a:blip r:embed="rId4"/>
                <a:stretch>
                  <a:fillRect/>
                </a:stretch>
              </a:blipFill>
              <a:ln>
                <a:noFill/>
              </a:ln>
            </p:spPr>
            <p:txBody>
              <a:bodyPr/>
              <a:lstStyle/>
              <a:p>
                <a:r>
                  <a:rPr lang="sk-SK">
                    <a:noFill/>
                  </a:rPr>
                  <a:t> </a:t>
                </a:r>
              </a:p>
            </p:txBody>
          </p:sp>
        </mc:Fallback>
      </mc:AlternateContent>
      <p:sp>
        <p:nvSpPr>
          <p:cNvPr id="6" name="BlokTextu 5">
            <a:extLst>
              <a:ext uri="{FF2B5EF4-FFF2-40B4-BE49-F238E27FC236}">
                <a16:creationId xmlns:a16="http://schemas.microsoft.com/office/drawing/2014/main" id="{DB02839D-ADBB-9E4A-8FC4-C55797E3E932}"/>
              </a:ext>
            </a:extLst>
          </p:cNvPr>
          <p:cNvSpPr txBox="1"/>
          <p:nvPr/>
        </p:nvSpPr>
        <p:spPr>
          <a:xfrm>
            <a:off x="4313445" y="1374169"/>
            <a:ext cx="7149714" cy="369332"/>
          </a:xfrm>
          <a:prstGeom prst="rect">
            <a:avLst/>
          </a:prstGeom>
          <a:noFill/>
        </p:spPr>
        <p:txBody>
          <a:bodyPr wrap="none" rtlCol="0">
            <a:spAutoFit/>
          </a:bodyPr>
          <a:lstStyle/>
          <a:p>
            <a:r>
              <a:rPr lang="en-US" dirty="0">
                <a:solidFill>
                  <a:srgbClr val="7030A0"/>
                </a:solidFill>
              </a:rPr>
              <a:t>1 if component is included in given member </a:t>
            </a:r>
            <a:r>
              <a:rPr lang="en-US" dirty="0" err="1">
                <a:solidFill>
                  <a:srgbClr val="00B050"/>
                </a:solidFill>
              </a:rPr>
              <a:t>i</a:t>
            </a:r>
            <a:r>
              <a:rPr lang="en-US" dirty="0">
                <a:solidFill>
                  <a:srgbClr val="7030A0"/>
                </a:solidFill>
              </a:rPr>
              <a:t> otherwise 0 (interior)</a:t>
            </a:r>
            <a:endParaRPr lang="sk-SK" dirty="0">
              <a:solidFill>
                <a:srgbClr val="7030A0"/>
              </a:solidFill>
            </a:endParaRPr>
          </a:p>
        </p:txBody>
      </p:sp>
      <p:sp>
        <p:nvSpPr>
          <p:cNvPr id="7" name="BlokTextu 6">
            <a:extLst>
              <a:ext uri="{FF2B5EF4-FFF2-40B4-BE49-F238E27FC236}">
                <a16:creationId xmlns:a16="http://schemas.microsoft.com/office/drawing/2014/main" id="{2B8B0B42-604A-3D76-F6CD-0D549E435284}"/>
              </a:ext>
            </a:extLst>
          </p:cNvPr>
          <p:cNvSpPr txBox="1"/>
          <p:nvPr/>
        </p:nvSpPr>
        <p:spPr>
          <a:xfrm>
            <a:off x="3740192" y="2190069"/>
            <a:ext cx="3318537" cy="369332"/>
          </a:xfrm>
          <a:prstGeom prst="rect">
            <a:avLst/>
          </a:prstGeom>
          <a:noFill/>
        </p:spPr>
        <p:txBody>
          <a:bodyPr wrap="none" rtlCol="0">
            <a:spAutoFit/>
          </a:bodyPr>
          <a:lstStyle/>
          <a:p>
            <a:r>
              <a:rPr lang="en-US" dirty="0"/>
              <a:t>Number of all members of SPL</a:t>
            </a:r>
            <a:endParaRPr lang="sk-SK" dirty="0"/>
          </a:p>
        </p:txBody>
      </p:sp>
      <p:sp>
        <p:nvSpPr>
          <p:cNvPr id="8" name="BlokTextu 7">
            <a:extLst>
              <a:ext uri="{FF2B5EF4-FFF2-40B4-BE49-F238E27FC236}">
                <a16:creationId xmlns:a16="http://schemas.microsoft.com/office/drawing/2014/main" id="{238BA7D3-0192-EE4C-FBA6-4CA88BDFB6F4}"/>
              </a:ext>
            </a:extLst>
          </p:cNvPr>
          <p:cNvSpPr txBox="1"/>
          <p:nvPr/>
        </p:nvSpPr>
        <p:spPr>
          <a:xfrm rot="21365556">
            <a:off x="4117497" y="2414331"/>
            <a:ext cx="7858883" cy="461665"/>
          </a:xfrm>
          <a:prstGeom prst="rect">
            <a:avLst/>
          </a:prstGeom>
          <a:noFill/>
        </p:spPr>
        <p:txBody>
          <a:bodyPr wrap="none" rtlCol="0">
            <a:spAutoFit/>
          </a:bodyPr>
          <a:lstStyle/>
          <a:p>
            <a:r>
              <a:rPr lang="en-US" sz="2400" b="1" dirty="0">
                <a:solidFill>
                  <a:srgbClr val="FF0000"/>
                </a:solidFill>
              </a:rPr>
              <a:t>Usable when all ARCHITECTURES SHOULD BE DERIVED</a:t>
            </a:r>
            <a:endParaRPr lang="sk-SK" sz="2400" b="1" dirty="0">
              <a:solidFill>
                <a:srgbClr val="FF0000"/>
              </a:solidFill>
            </a:endParaRPr>
          </a:p>
        </p:txBody>
      </p:sp>
      <mc:AlternateContent xmlns:mc="http://schemas.openxmlformats.org/markup-compatibility/2006" xmlns:a14="http://schemas.microsoft.com/office/drawing/2010/main">
        <mc:Choice Requires="a14">
          <p:sp>
            <p:nvSpPr>
              <p:cNvPr id="9" name="BlokTextu 8">
                <a:extLst>
                  <a:ext uri="{FF2B5EF4-FFF2-40B4-BE49-F238E27FC236}">
                    <a16:creationId xmlns:a16="http://schemas.microsoft.com/office/drawing/2014/main" id="{4C3EACCF-D03D-E0E4-7108-7173F776B289}"/>
                  </a:ext>
                </a:extLst>
              </p:cNvPr>
              <p:cNvSpPr txBox="1"/>
              <p:nvPr/>
            </p:nvSpPr>
            <p:spPr>
              <a:xfrm>
                <a:off x="5647739" y="1681386"/>
                <a:ext cx="5884944" cy="369332"/>
              </a:xfrm>
              <a:prstGeom prst="rect">
                <a:avLst/>
              </a:prstGeom>
              <a:noFill/>
            </p:spPr>
            <p:txBody>
              <a:bodyPr wrap="none" rtlCol="0">
                <a:spAutoFit/>
              </a:bodyPr>
              <a:lstStyle/>
              <a:p>
                <a:r>
                  <a:rPr lang="en-US" i="1" dirty="0"/>
                  <a:t>(If component is interior then </a:t>
                </a:r>
                <a14:m>
                  <m:oMath xmlns:m="http://schemas.openxmlformats.org/officeDocument/2006/math">
                    <m:r>
                      <m:rPr>
                        <m:nor/>
                      </m:rPr>
                      <a:rPr lang="en-US" b="0" i="1" smtClean="0">
                        <a:solidFill>
                          <a:srgbClr val="7030A0"/>
                        </a:solidFill>
                      </a:rPr>
                      <m:t>Ex</m:t>
                    </m:r>
                    <m:r>
                      <m:rPr>
                        <m:nor/>
                      </m:rPr>
                      <a:rPr lang="en-US" b="0" i="1" smtClean="0">
                        <a:solidFill>
                          <a:srgbClr val="5FCBEF"/>
                        </a:solidFill>
                      </a:rPr>
                      <m:t>|</m:t>
                    </m:r>
                    <m:r>
                      <m:rPr>
                        <m:nor/>
                      </m:rPr>
                      <a:rPr lang="en-US" b="0" i="1" smtClean="0"/>
                      <m:t>M</m:t>
                    </m:r>
                    <m:r>
                      <m:rPr>
                        <m:nor/>
                      </m:rPr>
                      <a:rPr lang="en-US" b="0" i="1" baseline="-25000" smtClean="0">
                        <a:solidFill>
                          <a:srgbClr val="00B050"/>
                        </a:solidFill>
                      </a:rPr>
                      <m:t>i</m:t>
                    </m:r>
                    <m:r>
                      <m:rPr>
                        <m:nor/>
                      </m:rPr>
                      <a:rPr lang="en-US" b="0" i="1" smtClean="0">
                        <a:solidFill>
                          <a:srgbClr val="5FCBEF"/>
                        </a:solidFill>
                      </a:rPr>
                      <m:t>|</m:t>
                    </m:r>
                  </m:oMath>
                </a14:m>
                <a:r>
                  <a:rPr lang="en-US" i="1" dirty="0"/>
                  <a:t> = 1 otherwise 0) </a:t>
                </a:r>
                <a:endParaRPr lang="sk-SK" i="1" dirty="0"/>
              </a:p>
            </p:txBody>
          </p:sp>
        </mc:Choice>
        <mc:Fallback xmlns="">
          <p:sp>
            <p:nvSpPr>
              <p:cNvPr id="9" name="BlokTextu 8">
                <a:extLst>
                  <a:ext uri="{FF2B5EF4-FFF2-40B4-BE49-F238E27FC236}">
                    <a16:creationId xmlns:a16="http://schemas.microsoft.com/office/drawing/2014/main" id="{4C3EACCF-D03D-E0E4-7108-7173F776B289}"/>
                  </a:ext>
                </a:extLst>
              </p:cNvPr>
              <p:cNvSpPr txBox="1">
                <a:spLocks noRot="1" noChangeAspect="1" noMove="1" noResize="1" noEditPoints="1" noAdjustHandles="1" noChangeArrowheads="1" noChangeShapeType="1" noTextEdit="1"/>
              </p:cNvSpPr>
              <p:nvPr/>
            </p:nvSpPr>
            <p:spPr>
              <a:xfrm>
                <a:off x="5647739" y="1681386"/>
                <a:ext cx="5884944" cy="369332"/>
              </a:xfrm>
              <a:prstGeom prst="rect">
                <a:avLst/>
              </a:prstGeom>
              <a:blipFill>
                <a:blip r:embed="rId5"/>
                <a:stretch>
                  <a:fillRect l="-828" t="-11667" b="-25000"/>
                </a:stretch>
              </a:blipFill>
            </p:spPr>
            <p:txBody>
              <a:bodyPr/>
              <a:lstStyle/>
              <a:p>
                <a:r>
                  <a:rPr lang="sk-SK">
                    <a:noFill/>
                  </a:rPr>
                  <a:t> </a:t>
                </a:r>
              </a:p>
            </p:txBody>
          </p:sp>
        </mc:Fallback>
      </mc:AlternateContent>
      <p:sp>
        <p:nvSpPr>
          <p:cNvPr id="10" name="BlokTextu 9">
            <a:extLst>
              <a:ext uri="{FF2B5EF4-FFF2-40B4-BE49-F238E27FC236}">
                <a16:creationId xmlns:a16="http://schemas.microsoft.com/office/drawing/2014/main" id="{5BBA80FD-6A08-E17F-7D1F-029C8419A253}"/>
              </a:ext>
            </a:extLst>
          </p:cNvPr>
          <p:cNvSpPr txBox="1"/>
          <p:nvPr/>
        </p:nvSpPr>
        <p:spPr>
          <a:xfrm>
            <a:off x="436897" y="3015767"/>
            <a:ext cx="8263521" cy="646331"/>
          </a:xfrm>
          <a:prstGeom prst="rect">
            <a:avLst/>
          </a:prstGeom>
          <a:noFill/>
        </p:spPr>
        <p:txBody>
          <a:bodyPr wrap="square" rtlCol="0">
            <a:spAutoFit/>
          </a:bodyPr>
          <a:lstStyle/>
          <a:p>
            <a:r>
              <a:rPr lang="en-US" dirty="0"/>
              <a:t>CRR for common components will be 100% </a:t>
            </a:r>
          </a:p>
          <a:p>
            <a:r>
              <a:rPr lang="en-US" dirty="0"/>
              <a:t>- in all derivations (architectures)</a:t>
            </a:r>
            <a:endParaRPr lang="sk-SK" dirty="0"/>
          </a:p>
        </p:txBody>
      </p:sp>
      <p:sp>
        <p:nvSpPr>
          <p:cNvPr id="11" name="BlokTextu 10">
            <a:extLst>
              <a:ext uri="{FF2B5EF4-FFF2-40B4-BE49-F238E27FC236}">
                <a16:creationId xmlns:a16="http://schemas.microsoft.com/office/drawing/2014/main" id="{2B450DFE-70F8-06BB-A1C9-965A043F0BFF}"/>
              </a:ext>
            </a:extLst>
          </p:cNvPr>
          <p:cNvSpPr txBox="1"/>
          <p:nvPr/>
        </p:nvSpPr>
        <p:spPr>
          <a:xfrm>
            <a:off x="215885" y="2254455"/>
            <a:ext cx="2594749" cy="369332"/>
          </a:xfrm>
          <a:prstGeom prst="rect">
            <a:avLst/>
          </a:prstGeom>
          <a:noFill/>
        </p:spPr>
        <p:txBody>
          <a:bodyPr wrap="none" rtlCol="0">
            <a:spAutoFit/>
          </a:bodyPr>
          <a:lstStyle/>
          <a:p>
            <a:r>
              <a:rPr lang="en-US" b="1" dirty="0">
                <a:solidFill>
                  <a:srgbClr val="FF0000"/>
                </a:solidFill>
              </a:rPr>
              <a:t>Component reuse rate</a:t>
            </a:r>
            <a:endParaRPr lang="sk-SK" b="1" dirty="0">
              <a:solidFill>
                <a:srgbClr val="FF0000"/>
              </a:solidFill>
            </a:endParaRPr>
          </a:p>
        </p:txBody>
      </p:sp>
      <p:sp>
        <p:nvSpPr>
          <p:cNvPr id="12" name="BlokTextu 11">
            <a:extLst>
              <a:ext uri="{FF2B5EF4-FFF2-40B4-BE49-F238E27FC236}">
                <a16:creationId xmlns:a16="http://schemas.microsoft.com/office/drawing/2014/main" id="{1DE116F8-06F7-9CD8-B1D0-2FFD3F906854}"/>
              </a:ext>
            </a:extLst>
          </p:cNvPr>
          <p:cNvSpPr txBox="1"/>
          <p:nvPr/>
        </p:nvSpPr>
        <p:spPr>
          <a:xfrm>
            <a:off x="333992" y="5426009"/>
            <a:ext cx="2187587" cy="369332"/>
          </a:xfrm>
          <a:prstGeom prst="rect">
            <a:avLst/>
          </a:prstGeom>
          <a:noFill/>
        </p:spPr>
        <p:txBody>
          <a:bodyPr wrap="none" rtlCol="0">
            <a:spAutoFit/>
          </a:bodyPr>
          <a:lstStyle/>
          <a:p>
            <a:r>
              <a:rPr lang="en-US" b="1" dirty="0">
                <a:solidFill>
                  <a:srgbClr val="FF0000"/>
                </a:solidFill>
              </a:rPr>
              <a:t>Reuse benefit rate</a:t>
            </a:r>
            <a:endParaRPr lang="sk-SK" b="1" dirty="0">
              <a:solidFill>
                <a:srgbClr val="FF0000"/>
              </a:solidFill>
            </a:endParaRPr>
          </a:p>
        </p:txBody>
      </p:sp>
      <p:sp>
        <p:nvSpPr>
          <p:cNvPr id="13" name="BlokTextu 12">
            <a:extLst>
              <a:ext uri="{FF2B5EF4-FFF2-40B4-BE49-F238E27FC236}">
                <a16:creationId xmlns:a16="http://schemas.microsoft.com/office/drawing/2014/main" id="{49A86507-D302-0246-97FA-EABE32BF1923}"/>
              </a:ext>
            </a:extLst>
          </p:cNvPr>
          <p:cNvSpPr txBox="1"/>
          <p:nvPr/>
        </p:nvSpPr>
        <p:spPr>
          <a:xfrm>
            <a:off x="5060077" y="5426009"/>
            <a:ext cx="3530134" cy="369332"/>
          </a:xfrm>
          <a:prstGeom prst="rect">
            <a:avLst/>
          </a:prstGeom>
          <a:noFill/>
        </p:spPr>
        <p:txBody>
          <a:bodyPr wrap="none" rtlCol="0">
            <a:spAutoFit/>
          </a:bodyPr>
          <a:lstStyle/>
          <a:p>
            <a:r>
              <a:rPr lang="en-US" dirty="0"/>
              <a:t>Quality of </a:t>
            </a:r>
            <a:r>
              <a:rPr lang="en-US" dirty="0">
                <a:solidFill>
                  <a:srgbClr val="FFC000"/>
                </a:solidFill>
              </a:rPr>
              <a:t>all</a:t>
            </a:r>
            <a:r>
              <a:rPr lang="en-US" dirty="0"/>
              <a:t> components in SPL</a:t>
            </a:r>
            <a:endParaRPr lang="sk-SK" dirty="0"/>
          </a:p>
        </p:txBody>
      </p:sp>
      <p:sp>
        <p:nvSpPr>
          <p:cNvPr id="14" name="BlokTextu 13">
            <a:extLst>
              <a:ext uri="{FF2B5EF4-FFF2-40B4-BE49-F238E27FC236}">
                <a16:creationId xmlns:a16="http://schemas.microsoft.com/office/drawing/2014/main" id="{C3073040-3DF9-847A-6744-7225E84DC617}"/>
              </a:ext>
            </a:extLst>
          </p:cNvPr>
          <p:cNvSpPr txBox="1"/>
          <p:nvPr/>
        </p:nvSpPr>
        <p:spPr>
          <a:xfrm>
            <a:off x="5060077" y="4530766"/>
            <a:ext cx="4257897" cy="369332"/>
          </a:xfrm>
          <a:prstGeom prst="rect">
            <a:avLst/>
          </a:prstGeom>
          <a:noFill/>
        </p:spPr>
        <p:txBody>
          <a:bodyPr wrap="none" rtlCol="0">
            <a:spAutoFit/>
          </a:bodyPr>
          <a:lstStyle/>
          <a:p>
            <a:r>
              <a:rPr lang="en-US" dirty="0"/>
              <a:t>Quality of given product line member </a:t>
            </a:r>
            <a:r>
              <a:rPr lang="en-US" dirty="0">
                <a:solidFill>
                  <a:srgbClr val="92D050"/>
                </a:solidFill>
              </a:rPr>
              <a:t>k</a:t>
            </a:r>
            <a:endParaRPr lang="sk-SK" dirty="0">
              <a:solidFill>
                <a:srgbClr val="92D050"/>
              </a:solidFill>
            </a:endParaRPr>
          </a:p>
        </p:txBody>
      </p:sp>
      <p:sp>
        <p:nvSpPr>
          <p:cNvPr id="15" name="BlokTextu 14">
            <a:extLst>
              <a:ext uri="{FF2B5EF4-FFF2-40B4-BE49-F238E27FC236}">
                <a16:creationId xmlns:a16="http://schemas.microsoft.com/office/drawing/2014/main" id="{EE017C42-42BC-6DE8-276A-6303752EAD4B}"/>
              </a:ext>
            </a:extLst>
          </p:cNvPr>
          <p:cNvSpPr txBox="1"/>
          <p:nvPr/>
        </p:nvSpPr>
        <p:spPr>
          <a:xfrm>
            <a:off x="1191670" y="6002795"/>
            <a:ext cx="9622955" cy="461665"/>
          </a:xfrm>
          <a:prstGeom prst="rect">
            <a:avLst/>
          </a:prstGeom>
          <a:noFill/>
        </p:spPr>
        <p:txBody>
          <a:bodyPr wrap="none" rtlCol="0">
            <a:spAutoFit/>
          </a:bodyPr>
          <a:lstStyle/>
          <a:p>
            <a:r>
              <a:rPr lang="en-US" sz="2400" dirty="0">
                <a:solidFill>
                  <a:srgbClr val="FF0000"/>
                </a:solidFill>
              </a:rPr>
              <a:t>The higher RBR, the more reusable SPL is (the more members has)</a:t>
            </a:r>
            <a:endParaRPr lang="sk-SK" sz="2400" dirty="0">
              <a:solidFill>
                <a:srgbClr val="FF0000"/>
              </a:solidFill>
            </a:endParaRPr>
          </a:p>
        </p:txBody>
      </p:sp>
      <p:sp>
        <p:nvSpPr>
          <p:cNvPr id="16" name="BlokTextu 15">
            <a:extLst>
              <a:ext uri="{FF2B5EF4-FFF2-40B4-BE49-F238E27FC236}">
                <a16:creationId xmlns:a16="http://schemas.microsoft.com/office/drawing/2014/main" id="{CAD811B0-DD74-1AF0-A1D6-9EDB05166F98}"/>
              </a:ext>
            </a:extLst>
          </p:cNvPr>
          <p:cNvSpPr txBox="1"/>
          <p:nvPr/>
        </p:nvSpPr>
        <p:spPr>
          <a:xfrm>
            <a:off x="4990748" y="3187323"/>
            <a:ext cx="6271269" cy="1200329"/>
          </a:xfrm>
          <a:prstGeom prst="rect">
            <a:avLst/>
          </a:prstGeom>
          <a:noFill/>
        </p:spPr>
        <p:txBody>
          <a:bodyPr wrap="none" rtlCol="0">
            <a:spAutoFit/>
          </a:bodyPr>
          <a:lstStyle/>
          <a:p>
            <a:r>
              <a:rPr lang="en-US" sz="2400" dirty="0">
                <a:solidFill>
                  <a:srgbClr val="FF0000"/>
                </a:solidFill>
              </a:rPr>
              <a:t>The higher CRR of the component, </a:t>
            </a:r>
          </a:p>
          <a:p>
            <a:r>
              <a:rPr lang="en-US" sz="2400" dirty="0">
                <a:solidFill>
                  <a:srgbClr val="FF0000"/>
                </a:solidFill>
              </a:rPr>
              <a:t>				the more important for SPL is </a:t>
            </a:r>
          </a:p>
          <a:p>
            <a:r>
              <a:rPr lang="en-US" sz="2400" dirty="0">
                <a:solidFill>
                  <a:srgbClr val="FF0000"/>
                </a:solidFill>
              </a:rPr>
              <a:t>										(for reuse)</a:t>
            </a:r>
          </a:p>
        </p:txBody>
      </p:sp>
    </p:spTree>
    <p:extLst>
      <p:ext uri="{BB962C8B-B14F-4D97-AF65-F5344CB8AC3E}">
        <p14:creationId xmlns:p14="http://schemas.microsoft.com/office/powerpoint/2010/main" val="4078888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1364298-FDC9-FA70-AF28-6772087973EC}"/>
              </a:ext>
            </a:extLst>
          </p:cNvPr>
          <p:cNvSpPr>
            <a:spLocks noGrp="1"/>
          </p:cNvSpPr>
          <p:nvPr>
            <p:ph type="title"/>
          </p:nvPr>
        </p:nvSpPr>
        <p:spPr/>
        <p:txBody>
          <a:bodyPr/>
          <a:lstStyle/>
          <a:p>
            <a:endParaRPr lang="sk-SK" dirty="0"/>
          </a:p>
        </p:txBody>
      </p:sp>
      <mc:AlternateContent xmlns:mc="http://schemas.openxmlformats.org/markup-compatibility/2006" xmlns:a14="http://schemas.microsoft.com/office/drawing/2010/main">
        <mc:Choice Requires="a14">
          <p:sp>
            <p:nvSpPr>
              <p:cNvPr id="6" name="BlokTextu 5">
                <a:extLst>
                  <a:ext uri="{FF2B5EF4-FFF2-40B4-BE49-F238E27FC236}">
                    <a16:creationId xmlns:a16="http://schemas.microsoft.com/office/drawing/2014/main" id="{E13F4486-1B09-EB8E-F4A9-BC81BD9C7971}"/>
                  </a:ext>
                </a:extLst>
              </p:cNvPr>
              <p:cNvSpPr txBox="1"/>
              <p:nvPr/>
            </p:nvSpPr>
            <p:spPr>
              <a:xfrm>
                <a:off x="281354" y="6328947"/>
                <a:ext cx="8607869" cy="461665"/>
              </a:xfrm>
              <a:prstGeom prst="rect">
                <a:avLst/>
              </a:prstGeom>
              <a:noFill/>
            </p:spPr>
            <p:txBody>
              <a:bodyPr wrap="none" rtlCol="0">
                <a:spAutoFit/>
              </a:bodyPr>
              <a:lstStyle/>
              <a:p>
                <a:r>
                  <a:rPr lang="en-US" sz="2400" dirty="0"/>
                  <a:t>Where </a:t>
                </a:r>
                <a14:m>
                  <m:oMath xmlns:m="http://schemas.openxmlformats.org/officeDocument/2006/math">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Cost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of</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all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components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in</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SPL</m:t>
                    </m:r>
                    <m:r>
                      <a:rPr lang="en-US" sz="2400" b="0" i="0" smtClean="0">
                        <a:latin typeface="Cambria Math" panose="02040503050406030204" pitchFamily="18" charset="0"/>
                      </a:rPr>
                      <m:t>=</m:t>
                    </m:r>
                    <m:r>
                      <m:rPr>
                        <m:nor/>
                      </m:rPr>
                      <a:rPr lang="el-GR" sz="2400" smtClean="0"/>
                      <m:t>Σ</m:t>
                    </m:r>
                    <m:r>
                      <m:rPr>
                        <m:nor/>
                      </m:rPr>
                      <a:rPr lang="sk-SK" sz="2400" baseline="-25000" smtClean="0"/>
                      <m:t>j</m:t>
                    </m:r>
                    <m:r>
                      <m:rPr>
                        <m:nor/>
                      </m:rPr>
                      <a:rPr lang="sk-SK" sz="2400" smtClean="0"/>
                      <m:t> </m:t>
                    </m:r>
                    <m:r>
                      <m:rPr>
                        <m:nor/>
                      </m:rPr>
                      <a:rPr lang="sk-SK" sz="2400" smtClean="0">
                        <a:solidFill>
                          <a:srgbClr val="7030A0"/>
                        </a:solidFill>
                      </a:rPr>
                      <m:t>Cost</m:t>
                    </m:r>
                    <m:r>
                      <m:rPr>
                        <m:nor/>
                      </m:rPr>
                      <a:rPr lang="en-US" sz="2400" b="0" i="0" smtClean="0"/>
                      <m:t> </m:t>
                    </m:r>
                    <m:r>
                      <m:rPr>
                        <m:nor/>
                      </m:rPr>
                      <a:rPr lang="sk-SK" sz="2400" smtClean="0">
                        <a:solidFill>
                          <a:srgbClr val="FF0000"/>
                        </a:solidFill>
                      </a:rPr>
                      <m:t>C</m:t>
                    </m:r>
                    <m:r>
                      <a:rPr lang="sk-SK" sz="2400" i="1" smtClean="0">
                        <a:solidFill>
                          <a:srgbClr val="FF0000"/>
                        </a:solidFill>
                        <a:latin typeface="Cambria Math" panose="02040503050406030204" pitchFamily="18" charset="0"/>
                      </a:rPr>
                      <m:t> </m:t>
                    </m:r>
                  </m:oMath>
                </a14:m>
                <a:r>
                  <a:rPr lang="en-US" sz="2400" dirty="0"/>
                  <a:t>= </a:t>
                </a:r>
                <a:r>
                  <a:rPr lang="sk-SK" sz="2400" dirty="0"/>
                  <a:t>8378,25</a:t>
                </a:r>
              </a:p>
            </p:txBody>
          </p:sp>
        </mc:Choice>
        <mc:Fallback xmlns="">
          <p:sp>
            <p:nvSpPr>
              <p:cNvPr id="6" name="BlokTextu 5">
                <a:extLst>
                  <a:ext uri="{FF2B5EF4-FFF2-40B4-BE49-F238E27FC236}">
                    <a16:creationId xmlns:a16="http://schemas.microsoft.com/office/drawing/2014/main" id="{E13F4486-1B09-EB8E-F4A9-BC81BD9C7971}"/>
                  </a:ext>
                </a:extLst>
              </p:cNvPr>
              <p:cNvSpPr txBox="1">
                <a:spLocks noRot="1" noChangeAspect="1" noMove="1" noResize="1" noEditPoints="1" noAdjustHandles="1" noChangeArrowheads="1" noChangeShapeType="1" noTextEdit="1"/>
              </p:cNvSpPr>
              <p:nvPr/>
            </p:nvSpPr>
            <p:spPr>
              <a:xfrm>
                <a:off x="281354" y="6328947"/>
                <a:ext cx="8607869" cy="461665"/>
              </a:xfrm>
              <a:prstGeom prst="rect">
                <a:avLst/>
              </a:prstGeom>
              <a:blipFill>
                <a:blip r:embed="rId3"/>
                <a:stretch>
                  <a:fillRect l="-1062" t="-10526" b="-28947"/>
                </a:stretch>
              </a:blipFill>
            </p:spPr>
            <p:txBody>
              <a:bodyPr/>
              <a:lstStyle/>
              <a:p>
                <a:r>
                  <a:rPr lang="sk-SK">
                    <a:noFill/>
                  </a:rPr>
                  <a:t> </a:t>
                </a:r>
              </a:p>
            </p:txBody>
          </p:sp>
        </mc:Fallback>
      </mc:AlternateContent>
      <p:pic>
        <p:nvPicPr>
          <p:cNvPr id="4" name="Obrázok 3">
            <a:extLst>
              <a:ext uri="{FF2B5EF4-FFF2-40B4-BE49-F238E27FC236}">
                <a16:creationId xmlns:a16="http://schemas.microsoft.com/office/drawing/2014/main" id="{AC0CD5C0-4619-2279-7ADC-DC2E27A4E78F}"/>
              </a:ext>
            </a:extLst>
          </p:cNvPr>
          <p:cNvPicPr>
            <a:picLocks noChangeAspect="1"/>
          </p:cNvPicPr>
          <p:nvPr/>
        </p:nvPicPr>
        <p:blipFill>
          <a:blip r:embed="rId4"/>
          <a:stretch>
            <a:fillRect/>
          </a:stretch>
        </p:blipFill>
        <p:spPr>
          <a:xfrm>
            <a:off x="486509" y="116105"/>
            <a:ext cx="10228384" cy="6132295"/>
          </a:xfrm>
          <a:prstGeom prst="rect">
            <a:avLst/>
          </a:prstGeom>
        </p:spPr>
      </p:pic>
    </p:spTree>
    <p:extLst>
      <p:ext uri="{BB962C8B-B14F-4D97-AF65-F5344CB8AC3E}">
        <p14:creationId xmlns:p14="http://schemas.microsoft.com/office/powerpoint/2010/main" val="1471570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515B587-337D-4442-89B6-62D5962CE95A}"/>
              </a:ext>
            </a:extLst>
          </p:cNvPr>
          <p:cNvSpPr>
            <a:spLocks noGrp="1"/>
          </p:cNvSpPr>
          <p:nvPr>
            <p:ph type="title"/>
          </p:nvPr>
        </p:nvSpPr>
        <p:spPr>
          <a:xfrm>
            <a:off x="760462" y="490846"/>
            <a:ext cx="8596668" cy="1320800"/>
          </a:xfrm>
        </p:spPr>
        <p:txBody>
          <a:bodyPr>
            <a:normAutofit/>
          </a:bodyPr>
          <a:lstStyle/>
          <a:p>
            <a:r>
              <a:rPr lang="sk-SK" sz="4800" b="1" dirty="0"/>
              <a:t>Agenda</a:t>
            </a:r>
          </a:p>
        </p:txBody>
      </p:sp>
      <p:sp>
        <p:nvSpPr>
          <p:cNvPr id="3" name="Zástupný objekt pre obsah 2">
            <a:extLst>
              <a:ext uri="{FF2B5EF4-FFF2-40B4-BE49-F238E27FC236}">
                <a16:creationId xmlns:a16="http://schemas.microsoft.com/office/drawing/2014/main" id="{4F2E6C13-94CF-E2C7-D54A-B4C8A9DE3C7A}"/>
              </a:ext>
            </a:extLst>
          </p:cNvPr>
          <p:cNvSpPr>
            <a:spLocks noGrp="1"/>
          </p:cNvSpPr>
          <p:nvPr>
            <p:ph idx="1"/>
          </p:nvPr>
        </p:nvSpPr>
        <p:spPr>
          <a:xfrm>
            <a:off x="683271" y="1685577"/>
            <a:ext cx="9191021" cy="4211996"/>
          </a:xfrm>
        </p:spPr>
        <p:txBody>
          <a:bodyPr>
            <a:normAutofit fontScale="92500" lnSpcReduction="10000"/>
          </a:bodyPr>
          <a:lstStyle/>
          <a:p>
            <a:r>
              <a:rPr lang="en-US" dirty="0"/>
              <a:t>Software product lines – what are they used for?</a:t>
            </a:r>
          </a:p>
          <a:p>
            <a:r>
              <a:rPr lang="en-US" dirty="0"/>
              <a:t>Motivation – research on variability in parallel with software quality, and extraction of knowledge from related products</a:t>
            </a:r>
          </a:p>
          <a:p>
            <a:r>
              <a:rPr lang="en-US" dirty="0"/>
              <a:t>Resolving commonality and variability in TypeScript stateful applications</a:t>
            </a:r>
          </a:p>
          <a:p>
            <a:r>
              <a:rPr lang="en-US" dirty="0"/>
              <a:t>Evaluating the effectiveness of software product line establishment</a:t>
            </a:r>
          </a:p>
          <a:p>
            <a:pPr lvl="1"/>
            <a:r>
              <a:rPr lang="en-US" dirty="0"/>
              <a:t>presented on prepared stateful canvas-based TypeScript SPA product line</a:t>
            </a:r>
          </a:p>
          <a:p>
            <a:r>
              <a:rPr lang="en-US" dirty="0"/>
              <a:t>Supporting product line evolution by extraction and comprehension of knowledge from related software products (presented on the real use-case)</a:t>
            </a:r>
          </a:p>
          <a:p>
            <a:pPr lvl="1"/>
            <a:r>
              <a:rPr lang="en-US" dirty="0"/>
              <a:t>presented on prepared fractal recursion-based product line</a:t>
            </a:r>
          </a:p>
          <a:p>
            <a:r>
              <a:rPr lang="en-US" dirty="0"/>
              <a:t>Various data representations of software product features and capabilities</a:t>
            </a:r>
          </a:p>
          <a:p>
            <a:r>
              <a:rPr lang="en-US" dirty="0"/>
              <a:t>Evaluation of models for aesthetics assignment and quality of resulting products</a:t>
            </a:r>
          </a:p>
          <a:p>
            <a:r>
              <a:rPr lang="en-US" dirty="0"/>
              <a:t>Results and future work, Bibliography</a:t>
            </a:r>
          </a:p>
          <a:p>
            <a:endParaRPr lang="sk-SK" dirty="0"/>
          </a:p>
          <a:p>
            <a:endParaRPr lang="sk-SK" dirty="0"/>
          </a:p>
          <a:p>
            <a:endParaRPr lang="sk-SK" dirty="0"/>
          </a:p>
          <a:p>
            <a:endParaRPr lang="sk-SK" dirty="0"/>
          </a:p>
          <a:p>
            <a:endParaRPr lang="sk-SK" dirty="0"/>
          </a:p>
        </p:txBody>
      </p:sp>
    </p:spTree>
    <p:extLst>
      <p:ext uri="{BB962C8B-B14F-4D97-AF65-F5344CB8AC3E}">
        <p14:creationId xmlns:p14="http://schemas.microsoft.com/office/powerpoint/2010/main" val="369264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ED0A6C-0D31-E739-ACB0-3FC66F8E69B2}"/>
              </a:ext>
            </a:extLst>
          </p:cNvPr>
          <p:cNvSpPr>
            <a:spLocks noGrp="1"/>
          </p:cNvSpPr>
          <p:nvPr>
            <p:ph type="title"/>
          </p:nvPr>
        </p:nvSpPr>
        <p:spPr>
          <a:xfrm>
            <a:off x="308601" y="665832"/>
            <a:ext cx="10669538" cy="1320800"/>
          </a:xfrm>
        </p:spPr>
        <p:txBody>
          <a:bodyPr>
            <a:noAutofit/>
          </a:bodyPr>
          <a:lstStyle/>
          <a:p>
            <a:r>
              <a:rPr lang="en-US" sz="4000" b="1" dirty="0"/>
              <a:t>Can our software product line </a:t>
            </a:r>
            <a:br>
              <a:rPr lang="en-US" sz="4000" b="1" dirty="0"/>
            </a:br>
            <a:r>
              <a:rPr lang="en-US" sz="4000" b="1" dirty="0"/>
              <a:t>be capable to support a high number of given requirements?</a:t>
            </a:r>
          </a:p>
        </p:txBody>
      </p:sp>
      <p:sp>
        <p:nvSpPr>
          <p:cNvPr id="5" name="BlokTextu 4">
            <a:extLst>
              <a:ext uri="{FF2B5EF4-FFF2-40B4-BE49-F238E27FC236}">
                <a16:creationId xmlns:a16="http://schemas.microsoft.com/office/drawing/2014/main" id="{5EF5A482-4312-7461-3452-8E412E897F03}"/>
              </a:ext>
            </a:extLst>
          </p:cNvPr>
          <p:cNvSpPr txBox="1"/>
          <p:nvPr/>
        </p:nvSpPr>
        <p:spPr>
          <a:xfrm>
            <a:off x="4450651" y="5625220"/>
            <a:ext cx="7332841" cy="646331"/>
          </a:xfrm>
          <a:prstGeom prst="rect">
            <a:avLst/>
          </a:prstGeom>
          <a:noFill/>
        </p:spPr>
        <p:txBody>
          <a:bodyPr wrap="none" rtlCol="0">
            <a:spAutoFit/>
          </a:bodyPr>
          <a:lstStyle/>
          <a:p>
            <a:r>
              <a:rPr lang="en-US" dirty="0"/>
              <a:t>L. Chen, M. Ali Babar, and N. Ali. Variability management in software</a:t>
            </a:r>
          </a:p>
          <a:p>
            <a:r>
              <a:rPr lang="en-US" dirty="0"/>
              <a:t> product lines: A systematic review. pages 81–90, 01 2009. </a:t>
            </a:r>
          </a:p>
        </p:txBody>
      </p:sp>
      <p:sp>
        <p:nvSpPr>
          <p:cNvPr id="6" name="BlokTextu 5">
            <a:extLst>
              <a:ext uri="{FF2B5EF4-FFF2-40B4-BE49-F238E27FC236}">
                <a16:creationId xmlns:a16="http://schemas.microsoft.com/office/drawing/2014/main" id="{41CF6F14-CADA-7609-97BA-655AF0A480FC}"/>
              </a:ext>
            </a:extLst>
          </p:cNvPr>
          <p:cNvSpPr txBox="1"/>
          <p:nvPr/>
        </p:nvSpPr>
        <p:spPr>
          <a:xfrm>
            <a:off x="3285758" y="3716420"/>
            <a:ext cx="5825634" cy="830997"/>
          </a:xfrm>
          <a:prstGeom prst="rect">
            <a:avLst/>
          </a:prstGeom>
          <a:noFill/>
        </p:spPr>
        <p:txBody>
          <a:bodyPr wrap="none" rtlCol="0">
            <a:spAutoFit/>
          </a:bodyPr>
          <a:lstStyle/>
          <a:p>
            <a:r>
              <a:rPr lang="en-US" sz="2400" b="1" dirty="0"/>
              <a:t>Creating and managing </a:t>
            </a:r>
          </a:p>
          <a:p>
            <a:r>
              <a:rPr lang="en-US" sz="2400" b="1" dirty="0"/>
              <a:t>catalogs of “correct” annotated scripts</a:t>
            </a:r>
          </a:p>
        </p:txBody>
      </p:sp>
      <p:sp>
        <p:nvSpPr>
          <p:cNvPr id="7" name="Šípka: doprava 6">
            <a:extLst>
              <a:ext uri="{FF2B5EF4-FFF2-40B4-BE49-F238E27FC236}">
                <a16:creationId xmlns:a16="http://schemas.microsoft.com/office/drawing/2014/main" id="{179BE8CE-A7F6-0F47-CCDD-10CE5704EE12}"/>
              </a:ext>
            </a:extLst>
          </p:cNvPr>
          <p:cNvSpPr/>
          <p:nvPr/>
        </p:nvSpPr>
        <p:spPr>
          <a:xfrm>
            <a:off x="2174173" y="3784564"/>
            <a:ext cx="888670" cy="69470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8" name="BlokTextu 7">
            <a:extLst>
              <a:ext uri="{FF2B5EF4-FFF2-40B4-BE49-F238E27FC236}">
                <a16:creationId xmlns:a16="http://schemas.microsoft.com/office/drawing/2014/main" id="{C8721040-A434-8C46-E46F-3E4E5F6B864E}"/>
              </a:ext>
            </a:extLst>
          </p:cNvPr>
          <p:cNvSpPr txBox="1"/>
          <p:nvPr/>
        </p:nvSpPr>
        <p:spPr>
          <a:xfrm>
            <a:off x="3912919" y="2532337"/>
            <a:ext cx="7749237" cy="954107"/>
          </a:xfrm>
          <a:prstGeom prst="rect">
            <a:avLst/>
          </a:prstGeom>
          <a:noFill/>
        </p:spPr>
        <p:txBody>
          <a:bodyPr wrap="none" rtlCol="0">
            <a:spAutoFit/>
          </a:bodyPr>
          <a:lstStyle/>
          <a:p>
            <a:r>
              <a:rPr lang="en-US" sz="2800" dirty="0"/>
              <a:t>from possible “solution space” as the reaction </a:t>
            </a:r>
          </a:p>
          <a:p>
            <a:r>
              <a:rPr lang="en-US" sz="2800" dirty="0"/>
              <a:t>on the previous slide</a:t>
            </a:r>
          </a:p>
        </p:txBody>
      </p:sp>
    </p:spTree>
    <p:extLst>
      <p:ext uri="{BB962C8B-B14F-4D97-AF65-F5344CB8AC3E}">
        <p14:creationId xmlns:p14="http://schemas.microsoft.com/office/powerpoint/2010/main" val="962473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E4D703E-D5ED-5154-B535-D5C9B1463E6B}"/>
              </a:ext>
            </a:extLst>
          </p:cNvPr>
          <p:cNvSpPr>
            <a:spLocks noGrp="1"/>
          </p:cNvSpPr>
          <p:nvPr>
            <p:ph type="title"/>
          </p:nvPr>
        </p:nvSpPr>
        <p:spPr>
          <a:xfrm>
            <a:off x="627060" y="325983"/>
            <a:ext cx="8596668" cy="1320800"/>
          </a:xfrm>
        </p:spPr>
        <p:txBody>
          <a:bodyPr>
            <a:normAutofit fontScale="90000"/>
          </a:bodyPr>
          <a:lstStyle/>
          <a:p>
            <a:r>
              <a:rPr lang="en-US" sz="5400" b="1" dirty="0">
                <a:solidFill>
                  <a:schemeClr val="accent2"/>
                </a:solidFill>
              </a:rPr>
              <a:t>Evaluating </a:t>
            </a:r>
            <a:br>
              <a:rPr lang="en-US" sz="5400" b="1" dirty="0">
                <a:solidFill>
                  <a:schemeClr val="accent2"/>
                </a:solidFill>
              </a:rPr>
            </a:br>
            <a:r>
              <a:rPr lang="en-US" sz="5400" b="1" dirty="0">
                <a:solidFill>
                  <a:schemeClr val="accent2"/>
                </a:solidFill>
              </a:rPr>
              <a:t>customized dataset</a:t>
            </a:r>
          </a:p>
        </p:txBody>
      </p:sp>
      <p:sp>
        <p:nvSpPr>
          <p:cNvPr id="8" name="Zástupný objekt pre obsah 7">
            <a:extLst>
              <a:ext uri="{FF2B5EF4-FFF2-40B4-BE49-F238E27FC236}">
                <a16:creationId xmlns:a16="http://schemas.microsoft.com/office/drawing/2014/main" id="{4118F6C4-0A22-C9A7-D60E-7B02A49BD12E}"/>
              </a:ext>
            </a:extLst>
          </p:cNvPr>
          <p:cNvSpPr>
            <a:spLocks noGrp="1"/>
          </p:cNvSpPr>
          <p:nvPr>
            <p:ph idx="1"/>
          </p:nvPr>
        </p:nvSpPr>
        <p:spPr>
          <a:xfrm>
            <a:off x="355139" y="2081967"/>
            <a:ext cx="8596668" cy="3880773"/>
          </a:xfrm>
        </p:spPr>
        <p:txBody>
          <a:bodyPr/>
          <a:lstStyle/>
          <a:p>
            <a:r>
              <a:rPr lang="en-US" dirty="0"/>
              <a:t>Manual annotations – based on own aesthetics</a:t>
            </a:r>
          </a:p>
          <a:p>
            <a:r>
              <a:rPr lang="en-US" dirty="0"/>
              <a:t>Used third party model</a:t>
            </a:r>
          </a:p>
          <a:p>
            <a:endParaRPr lang="en-US" dirty="0"/>
          </a:p>
          <a:p>
            <a:r>
              <a:rPr lang="en-US" dirty="0"/>
              <a:t>-comparing different fractal representations/formats:</a:t>
            </a:r>
          </a:p>
          <a:p>
            <a:pPr lvl="1"/>
            <a:r>
              <a:rPr lang="en-US" dirty="0"/>
              <a:t>Vector graphics – whole structure is written as text .SVG</a:t>
            </a:r>
          </a:p>
          <a:p>
            <a:pPr lvl="1"/>
            <a:r>
              <a:rPr lang="en-US" dirty="0"/>
              <a:t>Raster graphics</a:t>
            </a:r>
          </a:p>
          <a:p>
            <a:pPr lvl="1"/>
            <a:r>
              <a:rPr lang="en-US" dirty="0"/>
              <a:t>Information from variation points </a:t>
            </a:r>
          </a:p>
          <a:p>
            <a:pPr lvl="2"/>
            <a:r>
              <a:rPr lang="en-US" sz="2800" b="1" dirty="0"/>
              <a:t>inserts knowledge from structure of program generator itself into data </a:t>
            </a:r>
          </a:p>
        </p:txBody>
      </p:sp>
      <p:sp>
        <p:nvSpPr>
          <p:cNvPr id="9" name="BlokTextu 8">
            <a:extLst>
              <a:ext uri="{FF2B5EF4-FFF2-40B4-BE49-F238E27FC236}">
                <a16:creationId xmlns:a16="http://schemas.microsoft.com/office/drawing/2014/main" id="{0AC979C6-4ED4-0441-467E-48874D0EF687}"/>
              </a:ext>
            </a:extLst>
          </p:cNvPr>
          <p:cNvSpPr txBox="1"/>
          <p:nvPr/>
        </p:nvSpPr>
        <p:spPr>
          <a:xfrm rot="21413803">
            <a:off x="3638704" y="5649013"/>
            <a:ext cx="8191666" cy="461665"/>
          </a:xfrm>
          <a:prstGeom prst="rect">
            <a:avLst/>
          </a:prstGeom>
          <a:noFill/>
        </p:spPr>
        <p:txBody>
          <a:bodyPr wrap="none" rtlCol="0">
            <a:spAutoFit/>
          </a:bodyPr>
          <a:lstStyle/>
          <a:p>
            <a:r>
              <a:rPr lang="en-US" sz="2400" b="1" dirty="0">
                <a:solidFill>
                  <a:srgbClr val="FF0000"/>
                </a:solidFill>
              </a:rPr>
              <a:t>Will it help to enhance third party models and systems?</a:t>
            </a:r>
          </a:p>
        </p:txBody>
      </p:sp>
      <p:sp>
        <p:nvSpPr>
          <p:cNvPr id="10" name="BlokTextu 9">
            <a:extLst>
              <a:ext uri="{FF2B5EF4-FFF2-40B4-BE49-F238E27FC236}">
                <a16:creationId xmlns:a16="http://schemas.microsoft.com/office/drawing/2014/main" id="{5068147E-E20B-3D8C-75B4-D825DF9A8443}"/>
              </a:ext>
            </a:extLst>
          </p:cNvPr>
          <p:cNvSpPr txBox="1"/>
          <p:nvPr/>
        </p:nvSpPr>
        <p:spPr>
          <a:xfrm>
            <a:off x="6560820" y="6119254"/>
            <a:ext cx="2662908" cy="369332"/>
          </a:xfrm>
          <a:prstGeom prst="rect">
            <a:avLst/>
          </a:prstGeom>
          <a:noFill/>
        </p:spPr>
        <p:txBody>
          <a:bodyPr wrap="none" rtlCol="0">
            <a:spAutoFit/>
          </a:bodyPr>
          <a:lstStyle/>
          <a:p>
            <a:r>
              <a:rPr lang="en-US" dirty="0"/>
              <a:t>-improve their accuracy</a:t>
            </a:r>
          </a:p>
        </p:txBody>
      </p:sp>
      <p:sp>
        <p:nvSpPr>
          <p:cNvPr id="11" name="BlokTextu 10">
            <a:extLst>
              <a:ext uri="{FF2B5EF4-FFF2-40B4-BE49-F238E27FC236}">
                <a16:creationId xmlns:a16="http://schemas.microsoft.com/office/drawing/2014/main" id="{980EEA53-B895-5D95-A054-F9ADF09C8D64}"/>
              </a:ext>
            </a:extLst>
          </p:cNvPr>
          <p:cNvSpPr txBox="1"/>
          <p:nvPr/>
        </p:nvSpPr>
        <p:spPr>
          <a:xfrm>
            <a:off x="6587519" y="2969963"/>
            <a:ext cx="3986925" cy="1569660"/>
          </a:xfrm>
          <a:prstGeom prst="rect">
            <a:avLst/>
          </a:prstGeom>
          <a:noFill/>
        </p:spPr>
        <p:txBody>
          <a:bodyPr wrap="none" rtlCol="0">
            <a:spAutoFit/>
          </a:bodyPr>
          <a:lstStyle/>
          <a:p>
            <a:r>
              <a:rPr lang="en-US" sz="2400" b="1" dirty="0"/>
              <a:t>EASY TO EXECUTE AND </a:t>
            </a:r>
          </a:p>
          <a:p>
            <a:r>
              <a:rPr lang="en-US" sz="2400" b="1" dirty="0"/>
              <a:t>ANALYZE FRACTAL SCRIPT </a:t>
            </a:r>
          </a:p>
          <a:p>
            <a:r>
              <a:rPr lang="en-US" sz="2400" b="1" dirty="0"/>
              <a:t>IN MANY PROGRAMMING </a:t>
            </a:r>
          </a:p>
          <a:p>
            <a:r>
              <a:rPr lang="en-US" sz="2400" b="1" dirty="0"/>
              <a:t>LANGUAGES</a:t>
            </a:r>
          </a:p>
        </p:txBody>
      </p:sp>
      <p:sp>
        <p:nvSpPr>
          <p:cNvPr id="12" name="BlokTextu 11">
            <a:extLst>
              <a:ext uri="{FF2B5EF4-FFF2-40B4-BE49-F238E27FC236}">
                <a16:creationId xmlns:a16="http://schemas.microsoft.com/office/drawing/2014/main" id="{20E7BA53-59C3-1394-C7C4-9DCB19610B7F}"/>
              </a:ext>
            </a:extLst>
          </p:cNvPr>
          <p:cNvSpPr txBox="1"/>
          <p:nvPr/>
        </p:nvSpPr>
        <p:spPr>
          <a:xfrm>
            <a:off x="8580981" y="4109733"/>
            <a:ext cx="3021981" cy="523220"/>
          </a:xfrm>
          <a:prstGeom prst="rect">
            <a:avLst/>
          </a:prstGeom>
          <a:noFill/>
        </p:spPr>
        <p:txBody>
          <a:bodyPr wrap="none" rtlCol="0">
            <a:spAutoFit/>
          </a:bodyPr>
          <a:lstStyle/>
          <a:p>
            <a:r>
              <a:rPr lang="en-US" sz="2800" b="1" i="1" u="sng" dirty="0"/>
              <a:t>js2py</a:t>
            </a:r>
            <a:r>
              <a:rPr lang="en-US" sz="2800" b="1" i="1" dirty="0"/>
              <a:t> for Python</a:t>
            </a:r>
          </a:p>
        </p:txBody>
      </p:sp>
      <p:sp>
        <p:nvSpPr>
          <p:cNvPr id="13" name="BlokTextu 12">
            <a:extLst>
              <a:ext uri="{FF2B5EF4-FFF2-40B4-BE49-F238E27FC236}">
                <a16:creationId xmlns:a16="http://schemas.microsoft.com/office/drawing/2014/main" id="{38687F21-CEEC-31E7-97F1-2E512424902F}"/>
              </a:ext>
            </a:extLst>
          </p:cNvPr>
          <p:cNvSpPr txBox="1"/>
          <p:nvPr/>
        </p:nvSpPr>
        <p:spPr>
          <a:xfrm>
            <a:off x="6035040" y="286332"/>
            <a:ext cx="5397568" cy="646331"/>
          </a:xfrm>
          <a:prstGeom prst="rect">
            <a:avLst/>
          </a:prstGeom>
          <a:noFill/>
        </p:spPr>
        <p:txBody>
          <a:bodyPr wrap="none" rtlCol="0">
            <a:spAutoFit/>
          </a:bodyPr>
          <a:lstStyle/>
          <a:p>
            <a:r>
              <a:rPr lang="en-US" b="1" dirty="0"/>
              <a:t>Already </a:t>
            </a:r>
            <a:r>
              <a:rPr lang="en-US" sz="3600" b="1" dirty="0"/>
              <a:t>378</a:t>
            </a:r>
            <a:r>
              <a:rPr lang="en-US" b="1" dirty="0"/>
              <a:t> fractals generated from one file</a:t>
            </a:r>
          </a:p>
        </p:txBody>
      </p:sp>
      <p:sp>
        <p:nvSpPr>
          <p:cNvPr id="14" name="BlokTextu 13">
            <a:extLst>
              <a:ext uri="{FF2B5EF4-FFF2-40B4-BE49-F238E27FC236}">
                <a16:creationId xmlns:a16="http://schemas.microsoft.com/office/drawing/2014/main" id="{EC374D29-3301-05FC-1A66-A03533C04D92}"/>
              </a:ext>
            </a:extLst>
          </p:cNvPr>
          <p:cNvSpPr txBox="1"/>
          <p:nvPr/>
        </p:nvSpPr>
        <p:spPr>
          <a:xfrm>
            <a:off x="7324086" y="855116"/>
            <a:ext cx="4665060" cy="646331"/>
          </a:xfrm>
          <a:prstGeom prst="rect">
            <a:avLst/>
          </a:prstGeom>
          <a:noFill/>
        </p:spPr>
        <p:txBody>
          <a:bodyPr wrap="none" rtlCol="0">
            <a:spAutoFit/>
          </a:bodyPr>
          <a:lstStyle/>
          <a:p>
            <a:r>
              <a:rPr lang="en-US" dirty="0"/>
              <a:t>-based on permutations of variation points </a:t>
            </a:r>
          </a:p>
          <a:p>
            <a:r>
              <a:rPr lang="en-US" dirty="0"/>
              <a:t>  and recursion</a:t>
            </a:r>
          </a:p>
        </p:txBody>
      </p:sp>
      <p:sp>
        <p:nvSpPr>
          <p:cNvPr id="15" name="BlokTextu 14">
            <a:extLst>
              <a:ext uri="{FF2B5EF4-FFF2-40B4-BE49-F238E27FC236}">
                <a16:creationId xmlns:a16="http://schemas.microsoft.com/office/drawing/2014/main" id="{B1969249-E152-CBA2-140D-394919169B7B}"/>
              </a:ext>
            </a:extLst>
          </p:cNvPr>
          <p:cNvSpPr txBox="1"/>
          <p:nvPr/>
        </p:nvSpPr>
        <p:spPr>
          <a:xfrm rot="21413803">
            <a:off x="6991684" y="1512233"/>
            <a:ext cx="3036409" cy="461665"/>
          </a:xfrm>
          <a:prstGeom prst="rect">
            <a:avLst/>
          </a:prstGeom>
          <a:noFill/>
        </p:spPr>
        <p:txBody>
          <a:bodyPr wrap="none" rtlCol="0">
            <a:spAutoFit/>
          </a:bodyPr>
          <a:lstStyle/>
          <a:p>
            <a:r>
              <a:rPr lang="en-US" sz="2400" b="1" dirty="0">
                <a:solidFill>
                  <a:srgbClr val="FF0000"/>
                </a:solidFill>
              </a:rPr>
              <a:t>Can be more, but...</a:t>
            </a:r>
          </a:p>
        </p:txBody>
      </p:sp>
      <p:sp>
        <p:nvSpPr>
          <p:cNvPr id="16" name="BlokTextu 15">
            <a:extLst>
              <a:ext uri="{FF2B5EF4-FFF2-40B4-BE49-F238E27FC236}">
                <a16:creationId xmlns:a16="http://schemas.microsoft.com/office/drawing/2014/main" id="{AB9D8865-AE90-3846-25F1-FFE6A6959EE4}"/>
              </a:ext>
            </a:extLst>
          </p:cNvPr>
          <p:cNvSpPr txBox="1"/>
          <p:nvPr/>
        </p:nvSpPr>
        <p:spPr>
          <a:xfrm>
            <a:off x="7239000" y="1953303"/>
            <a:ext cx="4475969" cy="923330"/>
          </a:xfrm>
          <a:prstGeom prst="rect">
            <a:avLst/>
          </a:prstGeom>
          <a:noFill/>
        </p:spPr>
        <p:txBody>
          <a:bodyPr wrap="none" rtlCol="0">
            <a:spAutoFit/>
          </a:bodyPr>
          <a:lstStyle/>
          <a:p>
            <a:r>
              <a:rPr lang="en-US" dirty="0"/>
              <a:t>we bring: </a:t>
            </a:r>
          </a:p>
          <a:p>
            <a:r>
              <a:rPr lang="en-US" dirty="0"/>
              <a:t>	</a:t>
            </a:r>
            <a:r>
              <a:rPr lang="en-US" b="1" dirty="0">
                <a:solidFill>
                  <a:srgbClr val="00B050"/>
                </a:solidFill>
              </a:rPr>
              <a:t>asymmetry, chaos, standalone lines</a:t>
            </a:r>
          </a:p>
          <a:p>
            <a:r>
              <a:rPr lang="en-US" b="1" dirty="0">
                <a:solidFill>
                  <a:srgbClr val="00B050"/>
                </a:solidFill>
              </a:rPr>
              <a:t>	creating non-fractal shape</a:t>
            </a:r>
          </a:p>
        </p:txBody>
      </p:sp>
    </p:spTree>
    <p:extLst>
      <p:ext uri="{BB962C8B-B14F-4D97-AF65-F5344CB8AC3E}">
        <p14:creationId xmlns:p14="http://schemas.microsoft.com/office/powerpoint/2010/main" val="621338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Obrázok 34">
            <a:extLst>
              <a:ext uri="{FF2B5EF4-FFF2-40B4-BE49-F238E27FC236}">
                <a16:creationId xmlns:a16="http://schemas.microsoft.com/office/drawing/2014/main" id="{274D4A89-CA8D-8BEE-CB9F-BFD0F7501540}"/>
              </a:ext>
            </a:extLst>
          </p:cNvPr>
          <p:cNvPicPr>
            <a:picLocks noChangeAspect="1"/>
          </p:cNvPicPr>
          <p:nvPr/>
        </p:nvPicPr>
        <p:blipFill>
          <a:blip r:embed="rId3"/>
          <a:stretch>
            <a:fillRect/>
          </a:stretch>
        </p:blipFill>
        <p:spPr>
          <a:xfrm>
            <a:off x="4353185" y="208879"/>
            <a:ext cx="6985309" cy="5513685"/>
          </a:xfrm>
          <a:prstGeom prst="rect">
            <a:avLst/>
          </a:prstGeom>
        </p:spPr>
      </p:pic>
      <p:sp>
        <p:nvSpPr>
          <p:cNvPr id="14" name="BlokTextu 13">
            <a:extLst>
              <a:ext uri="{FF2B5EF4-FFF2-40B4-BE49-F238E27FC236}">
                <a16:creationId xmlns:a16="http://schemas.microsoft.com/office/drawing/2014/main" id="{46DF9FE9-538D-77C1-F679-BD3763C97E61}"/>
              </a:ext>
            </a:extLst>
          </p:cNvPr>
          <p:cNvSpPr txBox="1"/>
          <p:nvPr/>
        </p:nvSpPr>
        <p:spPr>
          <a:xfrm>
            <a:off x="160198" y="5803908"/>
            <a:ext cx="8012258" cy="1200329"/>
          </a:xfrm>
          <a:prstGeom prst="rect">
            <a:avLst/>
          </a:prstGeom>
          <a:noFill/>
        </p:spPr>
        <p:txBody>
          <a:bodyPr wrap="none" rtlCol="0">
            <a:spAutoFit/>
          </a:bodyPr>
          <a:lstStyle/>
          <a:p>
            <a:pPr algn="l" fontAlgn="base"/>
            <a:r>
              <a:rPr lang="en-US" b="0" i="0" dirty="0">
                <a:effectLst/>
                <a:latin typeface="inherit"/>
              </a:rPr>
              <a:t>Rashid, A., Royer, J., &amp; </a:t>
            </a:r>
            <a:r>
              <a:rPr lang="en-US" b="0" i="0" dirty="0" err="1">
                <a:effectLst/>
                <a:latin typeface="inherit"/>
              </a:rPr>
              <a:t>Rummler</a:t>
            </a:r>
            <a:r>
              <a:rPr lang="en-US" b="0" i="0" dirty="0">
                <a:effectLst/>
                <a:latin typeface="inherit"/>
              </a:rPr>
              <a:t>, A. (Eds.). (2011). </a:t>
            </a:r>
            <a:r>
              <a:rPr lang="en-US" b="0" i="1" dirty="0">
                <a:effectLst/>
                <a:latin typeface="noto sans" panose="020B0502040504020204" pitchFamily="34"/>
              </a:rPr>
              <a:t>Aspect-Oriented, Model-Driven </a:t>
            </a:r>
          </a:p>
          <a:p>
            <a:pPr algn="l" fontAlgn="base"/>
            <a:r>
              <a:rPr lang="en-US" b="0" i="1" dirty="0">
                <a:effectLst/>
                <a:latin typeface="noto sans" panose="020B0502040504020204" pitchFamily="34"/>
              </a:rPr>
              <a:t>Software Product Lines: The AMPLE Way</a:t>
            </a:r>
            <a:r>
              <a:rPr lang="en-US" b="0" i="0" dirty="0">
                <a:effectLst/>
                <a:latin typeface="inherit"/>
              </a:rPr>
              <a:t>. Cambridge: Cambridge University </a:t>
            </a:r>
          </a:p>
          <a:p>
            <a:pPr algn="l" fontAlgn="base"/>
            <a:r>
              <a:rPr lang="en-US" b="0" i="0" dirty="0">
                <a:effectLst/>
                <a:latin typeface="inherit"/>
              </a:rPr>
              <a:t>Press. doi:10.1017/CBO9781139003629</a:t>
            </a:r>
          </a:p>
          <a:p>
            <a:endParaRPr lang="en-US" dirty="0"/>
          </a:p>
        </p:txBody>
      </p:sp>
      <p:sp>
        <p:nvSpPr>
          <p:cNvPr id="5" name="BlokTextu 4">
            <a:extLst>
              <a:ext uri="{FF2B5EF4-FFF2-40B4-BE49-F238E27FC236}">
                <a16:creationId xmlns:a16="http://schemas.microsoft.com/office/drawing/2014/main" id="{D3BA9FFF-A8FF-569E-A432-C8CAA0DCE1AE}"/>
              </a:ext>
            </a:extLst>
          </p:cNvPr>
          <p:cNvSpPr txBox="1"/>
          <p:nvPr/>
        </p:nvSpPr>
        <p:spPr>
          <a:xfrm>
            <a:off x="8727679" y="4695772"/>
            <a:ext cx="2476897" cy="369332"/>
          </a:xfrm>
          <a:prstGeom prst="rect">
            <a:avLst/>
          </a:prstGeom>
          <a:noFill/>
        </p:spPr>
        <p:txBody>
          <a:bodyPr wrap="none" rtlCol="0">
            <a:spAutoFit/>
          </a:bodyPr>
          <a:lstStyle/>
          <a:p>
            <a:r>
              <a:rPr lang="en-US" b="1" dirty="0"/>
              <a:t>Generates trace links</a:t>
            </a:r>
          </a:p>
        </p:txBody>
      </p:sp>
      <p:sp>
        <p:nvSpPr>
          <p:cNvPr id="6" name="BlokTextu 5">
            <a:extLst>
              <a:ext uri="{FF2B5EF4-FFF2-40B4-BE49-F238E27FC236}">
                <a16:creationId xmlns:a16="http://schemas.microsoft.com/office/drawing/2014/main" id="{4E5C3665-D88A-C9E2-A010-91EADC35A614}"/>
              </a:ext>
            </a:extLst>
          </p:cNvPr>
          <p:cNvSpPr txBox="1"/>
          <p:nvPr/>
        </p:nvSpPr>
        <p:spPr>
          <a:xfrm>
            <a:off x="8958264" y="165325"/>
            <a:ext cx="3029414" cy="646331"/>
          </a:xfrm>
          <a:prstGeom prst="rect">
            <a:avLst/>
          </a:prstGeom>
          <a:noFill/>
        </p:spPr>
        <p:txBody>
          <a:bodyPr wrap="square" rtlCol="0">
            <a:spAutoFit/>
          </a:bodyPr>
          <a:lstStyle/>
          <a:p>
            <a:r>
              <a:rPr lang="en-US" b="1" dirty="0"/>
              <a:t>Syntactic information </a:t>
            </a:r>
          </a:p>
          <a:p>
            <a:r>
              <a:rPr lang="en-US" b="1" dirty="0"/>
              <a:t>about action</a:t>
            </a:r>
          </a:p>
        </p:txBody>
      </p:sp>
      <p:sp>
        <p:nvSpPr>
          <p:cNvPr id="7" name="BlokTextu 6">
            <a:extLst>
              <a:ext uri="{FF2B5EF4-FFF2-40B4-BE49-F238E27FC236}">
                <a16:creationId xmlns:a16="http://schemas.microsoft.com/office/drawing/2014/main" id="{D4404C57-5FE6-A35C-7C9A-DFA474CC76BF}"/>
              </a:ext>
            </a:extLst>
          </p:cNvPr>
          <p:cNvSpPr txBox="1"/>
          <p:nvPr/>
        </p:nvSpPr>
        <p:spPr>
          <a:xfrm>
            <a:off x="3788854" y="3277332"/>
            <a:ext cx="3550139" cy="646331"/>
          </a:xfrm>
          <a:prstGeom prst="rect">
            <a:avLst/>
          </a:prstGeom>
          <a:noFill/>
        </p:spPr>
        <p:txBody>
          <a:bodyPr wrap="none" rtlCol="0">
            <a:spAutoFit/>
          </a:bodyPr>
          <a:lstStyle/>
          <a:p>
            <a:r>
              <a:rPr lang="en-US" b="1" dirty="0"/>
              <a:t>			Transforms target </a:t>
            </a:r>
          </a:p>
          <a:p>
            <a:r>
              <a:rPr lang="en-US" b="1" dirty="0"/>
              <a:t>models based on configurations</a:t>
            </a:r>
          </a:p>
        </p:txBody>
      </p:sp>
      <p:sp>
        <p:nvSpPr>
          <p:cNvPr id="8" name="BlokTextu 7">
            <a:extLst>
              <a:ext uri="{FF2B5EF4-FFF2-40B4-BE49-F238E27FC236}">
                <a16:creationId xmlns:a16="http://schemas.microsoft.com/office/drawing/2014/main" id="{FD93E3E7-E8C0-F3C2-08C3-5E003B997390}"/>
              </a:ext>
            </a:extLst>
          </p:cNvPr>
          <p:cNvSpPr txBox="1"/>
          <p:nvPr/>
        </p:nvSpPr>
        <p:spPr>
          <a:xfrm>
            <a:off x="8532331" y="2624474"/>
            <a:ext cx="1550424" cy="646331"/>
          </a:xfrm>
          <a:prstGeom prst="rect">
            <a:avLst/>
          </a:prstGeom>
          <a:noFill/>
        </p:spPr>
        <p:txBody>
          <a:bodyPr wrap="none" rtlCol="0">
            <a:spAutoFit/>
          </a:bodyPr>
          <a:lstStyle/>
          <a:p>
            <a:r>
              <a:rPr lang="en-US" b="1" dirty="0"/>
              <a:t>One form of </a:t>
            </a:r>
          </a:p>
          <a:p>
            <a:r>
              <a:rPr lang="en-US" b="1" dirty="0"/>
              <a:t>evaluation</a:t>
            </a:r>
          </a:p>
        </p:txBody>
      </p:sp>
      <p:sp>
        <p:nvSpPr>
          <p:cNvPr id="9" name="BlokTextu 8">
            <a:extLst>
              <a:ext uri="{FF2B5EF4-FFF2-40B4-BE49-F238E27FC236}">
                <a16:creationId xmlns:a16="http://schemas.microsoft.com/office/drawing/2014/main" id="{337C2CEF-E633-9EE8-BF1D-B00F54FCAC7B}"/>
              </a:ext>
            </a:extLst>
          </p:cNvPr>
          <p:cNvSpPr txBox="1"/>
          <p:nvPr/>
        </p:nvSpPr>
        <p:spPr>
          <a:xfrm>
            <a:off x="3788854" y="127535"/>
            <a:ext cx="4453054" cy="646331"/>
          </a:xfrm>
          <a:prstGeom prst="rect">
            <a:avLst/>
          </a:prstGeom>
          <a:noFill/>
        </p:spPr>
        <p:txBody>
          <a:bodyPr wrap="square" rtlCol="0">
            <a:spAutoFit/>
          </a:bodyPr>
          <a:lstStyle/>
          <a:p>
            <a:r>
              <a:rPr lang="en-US" b="1" dirty="0"/>
              <a:t>Information about the </a:t>
            </a:r>
          </a:p>
          <a:p>
            <a:r>
              <a:rPr lang="en-US" b="1" dirty="0"/>
              <a:t>type of variability model</a:t>
            </a:r>
          </a:p>
        </p:txBody>
      </p:sp>
      <p:sp>
        <p:nvSpPr>
          <p:cNvPr id="10" name="BlokTextu 9">
            <a:extLst>
              <a:ext uri="{FF2B5EF4-FFF2-40B4-BE49-F238E27FC236}">
                <a16:creationId xmlns:a16="http://schemas.microsoft.com/office/drawing/2014/main" id="{A2D515CD-0471-2B1C-48D0-C357C6E1914E}"/>
              </a:ext>
            </a:extLst>
          </p:cNvPr>
          <p:cNvSpPr txBox="1"/>
          <p:nvPr/>
        </p:nvSpPr>
        <p:spPr>
          <a:xfrm>
            <a:off x="8005795" y="5625378"/>
            <a:ext cx="3812262" cy="923330"/>
          </a:xfrm>
          <a:prstGeom prst="rect">
            <a:avLst/>
          </a:prstGeom>
          <a:noFill/>
        </p:spPr>
        <p:txBody>
          <a:bodyPr wrap="none" rtlCol="0">
            <a:spAutoFit/>
          </a:bodyPr>
          <a:lstStyle/>
          <a:p>
            <a:r>
              <a:rPr lang="en-US" b="1" dirty="0"/>
              <a:t>Additional information for action </a:t>
            </a:r>
          </a:p>
          <a:p>
            <a:r>
              <a:rPr lang="en-US" b="1" dirty="0"/>
              <a:t>associated with transformation</a:t>
            </a:r>
          </a:p>
          <a:p>
            <a:r>
              <a:rPr lang="en-US" b="1" dirty="0"/>
              <a:t> of target models</a:t>
            </a:r>
          </a:p>
        </p:txBody>
      </p:sp>
      <p:sp>
        <p:nvSpPr>
          <p:cNvPr id="11" name="BlokTextu 10">
            <a:extLst>
              <a:ext uri="{FF2B5EF4-FFF2-40B4-BE49-F238E27FC236}">
                <a16:creationId xmlns:a16="http://schemas.microsoft.com/office/drawing/2014/main" id="{A6FBFF1B-2561-EEDB-2536-5871DFC766E9}"/>
              </a:ext>
            </a:extLst>
          </p:cNvPr>
          <p:cNvSpPr txBox="1"/>
          <p:nvPr/>
        </p:nvSpPr>
        <p:spPr>
          <a:xfrm>
            <a:off x="9298352" y="788145"/>
            <a:ext cx="2689326" cy="646331"/>
          </a:xfrm>
          <a:prstGeom prst="rect">
            <a:avLst/>
          </a:prstGeom>
          <a:noFill/>
        </p:spPr>
        <p:txBody>
          <a:bodyPr wrap="none" rtlCol="0">
            <a:spAutoFit/>
          </a:bodyPr>
          <a:lstStyle/>
          <a:p>
            <a:r>
              <a:rPr lang="en-US" b="1" dirty="0">
                <a:solidFill>
                  <a:srgbClr val="00B0F0"/>
                </a:solidFill>
              </a:rPr>
              <a:t>-action name, </a:t>
            </a:r>
          </a:p>
          <a:p>
            <a:r>
              <a:rPr lang="en-US" b="1" dirty="0">
                <a:solidFill>
                  <a:srgbClr val="00B0F0"/>
                </a:solidFill>
              </a:rPr>
              <a:t>-number of parameters</a:t>
            </a:r>
          </a:p>
        </p:txBody>
      </p:sp>
      <p:sp>
        <p:nvSpPr>
          <p:cNvPr id="12" name="BlokTextu 11">
            <a:extLst>
              <a:ext uri="{FF2B5EF4-FFF2-40B4-BE49-F238E27FC236}">
                <a16:creationId xmlns:a16="http://schemas.microsoft.com/office/drawing/2014/main" id="{2A995E7E-191E-C1C9-2505-4F021B81A209}"/>
              </a:ext>
            </a:extLst>
          </p:cNvPr>
          <p:cNvSpPr txBox="1"/>
          <p:nvPr/>
        </p:nvSpPr>
        <p:spPr>
          <a:xfrm>
            <a:off x="3156150" y="4994890"/>
            <a:ext cx="3807849" cy="646331"/>
          </a:xfrm>
          <a:prstGeom prst="rect">
            <a:avLst/>
          </a:prstGeom>
          <a:noFill/>
        </p:spPr>
        <p:txBody>
          <a:bodyPr wrap="square" rtlCol="0">
            <a:spAutoFit/>
          </a:bodyPr>
          <a:lstStyle/>
          <a:p>
            <a:r>
              <a:rPr lang="en-US" b="1" i="1" dirty="0">
                <a:solidFill>
                  <a:srgbClr val="00B050"/>
                </a:solidFill>
              </a:rPr>
              <a:t>(parser, something based </a:t>
            </a:r>
          </a:p>
          <a:p>
            <a:r>
              <a:rPr lang="en-US" b="1" i="1" dirty="0">
                <a:solidFill>
                  <a:srgbClr val="00B050"/>
                </a:solidFill>
              </a:rPr>
              <a:t>on model elements,…)</a:t>
            </a:r>
          </a:p>
        </p:txBody>
      </p:sp>
      <p:sp>
        <p:nvSpPr>
          <p:cNvPr id="15" name="BlokTextu 14">
            <a:extLst>
              <a:ext uri="{FF2B5EF4-FFF2-40B4-BE49-F238E27FC236}">
                <a16:creationId xmlns:a16="http://schemas.microsoft.com/office/drawing/2014/main" id="{B51D8F0F-DDC6-01D6-2DED-A162D52E29DE}"/>
              </a:ext>
            </a:extLst>
          </p:cNvPr>
          <p:cNvSpPr txBox="1"/>
          <p:nvPr/>
        </p:nvSpPr>
        <p:spPr>
          <a:xfrm>
            <a:off x="2805166" y="4720974"/>
            <a:ext cx="3096489" cy="369332"/>
          </a:xfrm>
          <a:prstGeom prst="rect">
            <a:avLst/>
          </a:prstGeom>
          <a:noFill/>
        </p:spPr>
        <p:txBody>
          <a:bodyPr wrap="none" rtlCol="0">
            <a:spAutoFit/>
          </a:bodyPr>
          <a:lstStyle/>
          <a:p>
            <a:r>
              <a:rPr lang="en-US" b="1" dirty="0">
                <a:solidFill>
                  <a:srgbClr val="FF0000"/>
                </a:solidFill>
              </a:rPr>
              <a:t>Model-transformation code</a:t>
            </a:r>
          </a:p>
        </p:txBody>
      </p:sp>
      <p:sp>
        <p:nvSpPr>
          <p:cNvPr id="36" name="BlokTextu 35">
            <a:extLst>
              <a:ext uri="{FF2B5EF4-FFF2-40B4-BE49-F238E27FC236}">
                <a16:creationId xmlns:a16="http://schemas.microsoft.com/office/drawing/2014/main" id="{2EE2C464-8807-7683-6F35-E112213CD655}"/>
              </a:ext>
            </a:extLst>
          </p:cNvPr>
          <p:cNvSpPr txBox="1"/>
          <p:nvPr/>
        </p:nvSpPr>
        <p:spPr>
          <a:xfrm>
            <a:off x="225593" y="4720974"/>
            <a:ext cx="1981055" cy="369332"/>
          </a:xfrm>
          <a:prstGeom prst="rect">
            <a:avLst/>
          </a:prstGeom>
          <a:noFill/>
        </p:spPr>
        <p:txBody>
          <a:bodyPr wrap="none" rtlCol="0">
            <a:spAutoFit/>
          </a:bodyPr>
          <a:lstStyle/>
          <a:p>
            <a:r>
              <a:rPr lang="en-US" b="1" dirty="0">
                <a:solidFill>
                  <a:srgbClr val="00B050"/>
                </a:solidFill>
              </a:rPr>
              <a:t>VML LANGUAGES</a:t>
            </a:r>
          </a:p>
        </p:txBody>
      </p:sp>
      <p:sp>
        <p:nvSpPr>
          <p:cNvPr id="37" name="BlokTextu 36">
            <a:extLst>
              <a:ext uri="{FF2B5EF4-FFF2-40B4-BE49-F238E27FC236}">
                <a16:creationId xmlns:a16="http://schemas.microsoft.com/office/drawing/2014/main" id="{58F2BEEA-F445-0504-1D59-40514B480E30}"/>
              </a:ext>
            </a:extLst>
          </p:cNvPr>
          <p:cNvSpPr txBox="1"/>
          <p:nvPr/>
        </p:nvSpPr>
        <p:spPr>
          <a:xfrm>
            <a:off x="544301" y="5051202"/>
            <a:ext cx="1343638" cy="646331"/>
          </a:xfrm>
          <a:prstGeom prst="rect">
            <a:avLst/>
          </a:prstGeom>
          <a:noFill/>
        </p:spPr>
        <p:txBody>
          <a:bodyPr wrap="none" rtlCol="0">
            <a:spAutoFit/>
          </a:bodyPr>
          <a:lstStyle/>
          <a:p>
            <a:r>
              <a:rPr lang="en-US" dirty="0"/>
              <a:t>- VML4RE</a:t>
            </a:r>
          </a:p>
          <a:p>
            <a:r>
              <a:rPr lang="en-US" dirty="0"/>
              <a:t>- VML4Arch</a:t>
            </a:r>
          </a:p>
        </p:txBody>
      </p:sp>
      <p:sp>
        <p:nvSpPr>
          <p:cNvPr id="38" name="Nadpis 1">
            <a:extLst>
              <a:ext uri="{FF2B5EF4-FFF2-40B4-BE49-F238E27FC236}">
                <a16:creationId xmlns:a16="http://schemas.microsoft.com/office/drawing/2014/main" id="{50D28CB6-C0DE-D7B1-F02F-A23950CB6081}"/>
              </a:ext>
            </a:extLst>
          </p:cNvPr>
          <p:cNvSpPr>
            <a:spLocks noGrp="1"/>
          </p:cNvSpPr>
          <p:nvPr>
            <p:ph type="title"/>
          </p:nvPr>
        </p:nvSpPr>
        <p:spPr>
          <a:xfrm>
            <a:off x="225593" y="121183"/>
            <a:ext cx="4005576" cy="1320800"/>
          </a:xfrm>
        </p:spPr>
        <p:txBody>
          <a:bodyPr>
            <a:noAutofit/>
          </a:bodyPr>
          <a:lstStyle/>
          <a:p>
            <a:r>
              <a:rPr lang="en-US" sz="4400" b="1" dirty="0"/>
              <a:t>Meta-model for VML language instance descriptions</a:t>
            </a:r>
          </a:p>
        </p:txBody>
      </p:sp>
    </p:spTree>
    <p:extLst>
      <p:ext uri="{BB962C8B-B14F-4D97-AF65-F5344CB8AC3E}">
        <p14:creationId xmlns:p14="http://schemas.microsoft.com/office/powerpoint/2010/main" val="1747919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19C36A-52BC-EA55-9F7A-008EFF7F064F}"/>
              </a:ext>
            </a:extLst>
          </p:cNvPr>
          <p:cNvSpPr>
            <a:spLocks noGrp="1"/>
          </p:cNvSpPr>
          <p:nvPr>
            <p:ph type="title"/>
          </p:nvPr>
        </p:nvSpPr>
        <p:spPr>
          <a:xfrm>
            <a:off x="107797" y="289931"/>
            <a:ext cx="4273807" cy="1320800"/>
          </a:xfrm>
        </p:spPr>
        <p:txBody>
          <a:bodyPr>
            <a:noAutofit/>
          </a:bodyPr>
          <a:lstStyle/>
          <a:p>
            <a:r>
              <a:rPr lang="sk-SK" sz="4400" b="1" dirty="0" err="1"/>
              <a:t>Meta</a:t>
            </a:r>
            <a:r>
              <a:rPr lang="sk-SK" sz="4400" b="1" dirty="0"/>
              <a:t>-model </a:t>
            </a:r>
            <a:br>
              <a:rPr lang="sk-SK" sz="4400" b="1" dirty="0"/>
            </a:br>
            <a:r>
              <a:rPr lang="sk-SK" sz="4400" b="1" dirty="0" err="1"/>
              <a:t>for</a:t>
            </a:r>
            <a:r>
              <a:rPr lang="sk-SK" sz="4400" b="1" dirty="0"/>
              <a:t> variability</a:t>
            </a:r>
            <a:br>
              <a:rPr lang="sk-SK" sz="4400" b="1" dirty="0"/>
            </a:br>
            <a:r>
              <a:rPr lang="sk-SK" sz="4400" b="1" dirty="0"/>
              <a:t> management</a:t>
            </a:r>
          </a:p>
        </p:txBody>
      </p:sp>
      <p:pic>
        <p:nvPicPr>
          <p:cNvPr id="5" name="Zástupný objekt pre obsah 4">
            <a:extLst>
              <a:ext uri="{FF2B5EF4-FFF2-40B4-BE49-F238E27FC236}">
                <a16:creationId xmlns:a16="http://schemas.microsoft.com/office/drawing/2014/main" id="{E903CB61-12FC-93C5-9866-5E16A7A161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164" t="4284" r="11468" b="4931"/>
          <a:stretch/>
        </p:blipFill>
        <p:spPr>
          <a:xfrm>
            <a:off x="4033023" y="120387"/>
            <a:ext cx="8051180" cy="5603905"/>
          </a:xfrm>
        </p:spPr>
      </p:pic>
      <p:sp>
        <p:nvSpPr>
          <p:cNvPr id="6" name="BlokTextu 5">
            <a:extLst>
              <a:ext uri="{FF2B5EF4-FFF2-40B4-BE49-F238E27FC236}">
                <a16:creationId xmlns:a16="http://schemas.microsoft.com/office/drawing/2014/main" id="{2B89C8FA-29E4-B6A8-3BC9-F98AE71F44AC}"/>
              </a:ext>
            </a:extLst>
          </p:cNvPr>
          <p:cNvSpPr txBox="1"/>
          <p:nvPr/>
        </p:nvSpPr>
        <p:spPr>
          <a:xfrm>
            <a:off x="432659" y="5857915"/>
            <a:ext cx="8012258" cy="1200329"/>
          </a:xfrm>
          <a:prstGeom prst="rect">
            <a:avLst/>
          </a:prstGeom>
          <a:noFill/>
        </p:spPr>
        <p:txBody>
          <a:bodyPr wrap="none" rtlCol="0">
            <a:spAutoFit/>
          </a:bodyPr>
          <a:lstStyle/>
          <a:p>
            <a:pPr algn="l" fontAlgn="base"/>
            <a:r>
              <a:rPr lang="sk-SK" b="0" i="0" dirty="0" err="1">
                <a:effectLst/>
                <a:latin typeface="inherit"/>
              </a:rPr>
              <a:t>Rashid</a:t>
            </a:r>
            <a:r>
              <a:rPr lang="sk-SK" b="0" i="0" dirty="0">
                <a:effectLst/>
                <a:latin typeface="inherit"/>
              </a:rPr>
              <a:t>, A., </a:t>
            </a:r>
            <a:r>
              <a:rPr lang="sk-SK" b="0" i="0" dirty="0" err="1">
                <a:effectLst/>
                <a:latin typeface="inherit"/>
              </a:rPr>
              <a:t>Royer</a:t>
            </a:r>
            <a:r>
              <a:rPr lang="sk-SK" b="0" i="0" dirty="0">
                <a:effectLst/>
                <a:latin typeface="inherit"/>
              </a:rPr>
              <a:t>, J., &amp; </a:t>
            </a:r>
            <a:r>
              <a:rPr lang="sk-SK" b="0" i="0" dirty="0" err="1">
                <a:effectLst/>
                <a:latin typeface="inherit"/>
              </a:rPr>
              <a:t>Rummler</a:t>
            </a:r>
            <a:r>
              <a:rPr lang="sk-SK" b="0" i="0" dirty="0">
                <a:effectLst/>
                <a:latin typeface="inherit"/>
              </a:rPr>
              <a:t>, A. (</a:t>
            </a:r>
            <a:r>
              <a:rPr lang="sk-SK" b="0" i="0" dirty="0" err="1">
                <a:effectLst/>
                <a:latin typeface="inherit"/>
              </a:rPr>
              <a:t>Eds</a:t>
            </a:r>
            <a:r>
              <a:rPr lang="sk-SK" b="0" i="0" dirty="0">
                <a:effectLst/>
                <a:latin typeface="inherit"/>
              </a:rPr>
              <a:t>.). (2011). </a:t>
            </a:r>
            <a:r>
              <a:rPr lang="sk-SK" b="0" i="1" dirty="0" err="1">
                <a:effectLst/>
                <a:latin typeface="noto sans" panose="020B0502040504020204" pitchFamily="34"/>
              </a:rPr>
              <a:t>Aspect-Oriented</a:t>
            </a:r>
            <a:r>
              <a:rPr lang="sk-SK" b="0" i="1" dirty="0">
                <a:effectLst/>
                <a:latin typeface="noto sans" panose="020B0502040504020204" pitchFamily="34"/>
              </a:rPr>
              <a:t>, Model-</a:t>
            </a:r>
            <a:r>
              <a:rPr lang="sk-SK" b="0" i="1" dirty="0" err="1">
                <a:effectLst/>
                <a:latin typeface="noto sans" panose="020B0502040504020204" pitchFamily="34"/>
              </a:rPr>
              <a:t>Driven</a:t>
            </a:r>
            <a:r>
              <a:rPr lang="sk-SK" b="0" i="1" dirty="0">
                <a:effectLst/>
                <a:latin typeface="noto sans" panose="020B0502040504020204" pitchFamily="34"/>
              </a:rPr>
              <a:t> </a:t>
            </a:r>
          </a:p>
          <a:p>
            <a:pPr algn="l" fontAlgn="base"/>
            <a:r>
              <a:rPr lang="sk-SK" b="0" i="1" dirty="0">
                <a:effectLst/>
                <a:latin typeface="noto sans" panose="020B0502040504020204" pitchFamily="34"/>
              </a:rPr>
              <a:t>Software </a:t>
            </a:r>
            <a:r>
              <a:rPr lang="sk-SK" b="0" i="1" dirty="0" err="1">
                <a:effectLst/>
                <a:latin typeface="noto sans" panose="020B0502040504020204" pitchFamily="34"/>
              </a:rPr>
              <a:t>Product</a:t>
            </a:r>
            <a:r>
              <a:rPr lang="sk-SK" b="0" i="1" dirty="0">
                <a:effectLst/>
                <a:latin typeface="noto sans" panose="020B0502040504020204" pitchFamily="34"/>
              </a:rPr>
              <a:t> </a:t>
            </a:r>
            <a:r>
              <a:rPr lang="sk-SK" b="0" i="1" dirty="0" err="1">
                <a:effectLst/>
                <a:latin typeface="noto sans" panose="020B0502040504020204" pitchFamily="34"/>
              </a:rPr>
              <a:t>Lines</a:t>
            </a:r>
            <a:r>
              <a:rPr lang="sk-SK" b="0" i="1" dirty="0">
                <a:effectLst/>
                <a:latin typeface="noto sans" panose="020B0502040504020204" pitchFamily="34"/>
              </a:rPr>
              <a:t>: </a:t>
            </a:r>
            <a:r>
              <a:rPr lang="sk-SK" b="0" i="1" dirty="0" err="1">
                <a:effectLst/>
                <a:latin typeface="noto sans" panose="020B0502040504020204" pitchFamily="34"/>
              </a:rPr>
              <a:t>The</a:t>
            </a:r>
            <a:r>
              <a:rPr lang="sk-SK" b="0" i="1" dirty="0">
                <a:effectLst/>
                <a:latin typeface="noto sans" panose="020B0502040504020204" pitchFamily="34"/>
              </a:rPr>
              <a:t> AMPLE </a:t>
            </a:r>
            <a:r>
              <a:rPr lang="sk-SK" b="0" i="1" dirty="0" err="1">
                <a:effectLst/>
                <a:latin typeface="noto sans" panose="020B0502040504020204" pitchFamily="34"/>
              </a:rPr>
              <a:t>Way</a:t>
            </a:r>
            <a:r>
              <a:rPr lang="sk-SK" b="0" i="0" dirty="0">
                <a:effectLst/>
                <a:latin typeface="inherit"/>
              </a:rPr>
              <a:t>. </a:t>
            </a:r>
            <a:r>
              <a:rPr lang="sk-SK" b="0" i="0" dirty="0" err="1">
                <a:effectLst/>
                <a:latin typeface="inherit"/>
              </a:rPr>
              <a:t>Cambridge</a:t>
            </a:r>
            <a:r>
              <a:rPr lang="sk-SK" b="0" i="0" dirty="0">
                <a:effectLst/>
                <a:latin typeface="inherit"/>
              </a:rPr>
              <a:t>: </a:t>
            </a:r>
            <a:r>
              <a:rPr lang="sk-SK" b="0" i="0" dirty="0" err="1">
                <a:effectLst/>
                <a:latin typeface="inherit"/>
              </a:rPr>
              <a:t>Cambridge</a:t>
            </a:r>
            <a:r>
              <a:rPr lang="sk-SK" b="0" i="0" dirty="0">
                <a:effectLst/>
                <a:latin typeface="inherit"/>
              </a:rPr>
              <a:t> </a:t>
            </a:r>
            <a:r>
              <a:rPr lang="sk-SK" b="0" i="0" dirty="0" err="1">
                <a:effectLst/>
                <a:latin typeface="inherit"/>
              </a:rPr>
              <a:t>University</a:t>
            </a:r>
            <a:r>
              <a:rPr lang="sk-SK" b="0" i="0" dirty="0">
                <a:effectLst/>
                <a:latin typeface="inherit"/>
              </a:rPr>
              <a:t> </a:t>
            </a:r>
          </a:p>
          <a:p>
            <a:pPr algn="l" fontAlgn="base"/>
            <a:r>
              <a:rPr lang="sk-SK" b="0" i="0" dirty="0">
                <a:effectLst/>
                <a:latin typeface="inherit"/>
              </a:rPr>
              <a:t>Press. doi:10.1017/CBO9781139003629</a:t>
            </a:r>
          </a:p>
          <a:p>
            <a:endParaRPr lang="sk-SK" dirty="0"/>
          </a:p>
        </p:txBody>
      </p:sp>
    </p:spTree>
    <p:extLst>
      <p:ext uri="{BB962C8B-B14F-4D97-AF65-F5344CB8AC3E}">
        <p14:creationId xmlns:p14="http://schemas.microsoft.com/office/powerpoint/2010/main" val="411591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A2C929E-1339-7A49-BDD5-ABB1FF9B24C7}"/>
              </a:ext>
            </a:extLst>
          </p:cNvPr>
          <p:cNvSpPr>
            <a:spLocks noGrp="1"/>
          </p:cNvSpPr>
          <p:nvPr>
            <p:ph type="title"/>
          </p:nvPr>
        </p:nvSpPr>
        <p:spPr>
          <a:xfrm>
            <a:off x="425224" y="143726"/>
            <a:ext cx="10280598" cy="1320800"/>
          </a:xfrm>
        </p:spPr>
        <p:txBody>
          <a:bodyPr>
            <a:noAutofit/>
          </a:bodyPr>
          <a:lstStyle/>
          <a:p>
            <a:r>
              <a:rPr lang="sk-SK" sz="5400" b="1" dirty="0"/>
              <a:t>VML </a:t>
            </a:r>
            <a:r>
              <a:rPr lang="sk-SK" sz="5400" b="1" dirty="0" err="1"/>
              <a:t>language</a:t>
            </a:r>
            <a:r>
              <a:rPr lang="sk-SK" sz="5400" b="1" dirty="0"/>
              <a:t> – </a:t>
            </a:r>
            <a:r>
              <a:rPr lang="sk-SK" sz="5400" b="1" dirty="0" err="1"/>
              <a:t>the</a:t>
            </a:r>
            <a:r>
              <a:rPr lang="sk-SK" sz="5400" b="1" dirty="0"/>
              <a:t> </a:t>
            </a:r>
            <a:r>
              <a:rPr lang="sk-SK" sz="5400" b="1" dirty="0" err="1"/>
              <a:t>process</a:t>
            </a:r>
            <a:endParaRPr lang="sk-SK" sz="5400" b="1" dirty="0"/>
          </a:p>
        </p:txBody>
      </p:sp>
      <p:pic>
        <p:nvPicPr>
          <p:cNvPr id="5" name="Zástupný objekt pre obsah 4">
            <a:extLst>
              <a:ext uri="{FF2B5EF4-FFF2-40B4-BE49-F238E27FC236}">
                <a16:creationId xmlns:a16="http://schemas.microsoft.com/office/drawing/2014/main" id="{CAB9BD09-71F8-FB02-1AE0-770727135A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25" t="19032" r="6404" b="19486"/>
          <a:stretch/>
        </p:blipFill>
        <p:spPr>
          <a:xfrm>
            <a:off x="3389143" y="1310774"/>
            <a:ext cx="8519533" cy="3730929"/>
          </a:xfrm>
        </p:spPr>
      </p:pic>
      <p:sp>
        <p:nvSpPr>
          <p:cNvPr id="6" name="BlokTextu 5">
            <a:extLst>
              <a:ext uri="{FF2B5EF4-FFF2-40B4-BE49-F238E27FC236}">
                <a16:creationId xmlns:a16="http://schemas.microsoft.com/office/drawing/2014/main" id="{5C9E2EA9-F8B6-7792-0F7B-95696BACB7BD}"/>
              </a:ext>
            </a:extLst>
          </p:cNvPr>
          <p:cNvSpPr txBox="1"/>
          <p:nvPr/>
        </p:nvSpPr>
        <p:spPr>
          <a:xfrm>
            <a:off x="425224" y="5791007"/>
            <a:ext cx="8012258" cy="1200329"/>
          </a:xfrm>
          <a:prstGeom prst="rect">
            <a:avLst/>
          </a:prstGeom>
          <a:noFill/>
        </p:spPr>
        <p:txBody>
          <a:bodyPr wrap="none" rtlCol="0">
            <a:spAutoFit/>
          </a:bodyPr>
          <a:lstStyle/>
          <a:p>
            <a:pPr algn="l" fontAlgn="base"/>
            <a:r>
              <a:rPr lang="sk-SK" b="0" i="0" dirty="0" err="1">
                <a:effectLst/>
                <a:latin typeface="inherit"/>
              </a:rPr>
              <a:t>Rashid</a:t>
            </a:r>
            <a:r>
              <a:rPr lang="sk-SK" b="0" i="0" dirty="0">
                <a:effectLst/>
                <a:latin typeface="inherit"/>
              </a:rPr>
              <a:t>, A., </a:t>
            </a:r>
            <a:r>
              <a:rPr lang="sk-SK" b="0" i="0" dirty="0" err="1">
                <a:effectLst/>
                <a:latin typeface="inherit"/>
              </a:rPr>
              <a:t>Royer</a:t>
            </a:r>
            <a:r>
              <a:rPr lang="sk-SK" b="0" i="0" dirty="0">
                <a:effectLst/>
                <a:latin typeface="inherit"/>
              </a:rPr>
              <a:t>, J., &amp; </a:t>
            </a:r>
            <a:r>
              <a:rPr lang="sk-SK" b="0" i="0" dirty="0" err="1">
                <a:effectLst/>
                <a:latin typeface="inherit"/>
              </a:rPr>
              <a:t>Rummler</a:t>
            </a:r>
            <a:r>
              <a:rPr lang="sk-SK" b="0" i="0" dirty="0">
                <a:effectLst/>
                <a:latin typeface="inherit"/>
              </a:rPr>
              <a:t>, A. (</a:t>
            </a:r>
            <a:r>
              <a:rPr lang="sk-SK" b="0" i="0" dirty="0" err="1">
                <a:effectLst/>
                <a:latin typeface="inherit"/>
              </a:rPr>
              <a:t>Eds</a:t>
            </a:r>
            <a:r>
              <a:rPr lang="sk-SK" b="0" i="0" dirty="0">
                <a:effectLst/>
                <a:latin typeface="inherit"/>
              </a:rPr>
              <a:t>.). (2011). </a:t>
            </a:r>
            <a:r>
              <a:rPr lang="sk-SK" b="0" i="1" dirty="0" err="1">
                <a:effectLst/>
                <a:latin typeface="noto sans" panose="020B0502040504020204" pitchFamily="34"/>
              </a:rPr>
              <a:t>Aspect-Oriented</a:t>
            </a:r>
            <a:r>
              <a:rPr lang="sk-SK" b="0" i="1" dirty="0">
                <a:effectLst/>
                <a:latin typeface="noto sans" panose="020B0502040504020204" pitchFamily="34"/>
              </a:rPr>
              <a:t>, Model-</a:t>
            </a:r>
            <a:r>
              <a:rPr lang="sk-SK" b="0" i="1" dirty="0" err="1">
                <a:effectLst/>
                <a:latin typeface="noto sans" panose="020B0502040504020204" pitchFamily="34"/>
              </a:rPr>
              <a:t>Driven</a:t>
            </a:r>
            <a:r>
              <a:rPr lang="sk-SK" b="0" i="1" dirty="0">
                <a:effectLst/>
                <a:latin typeface="noto sans" panose="020B0502040504020204" pitchFamily="34"/>
              </a:rPr>
              <a:t> </a:t>
            </a:r>
          </a:p>
          <a:p>
            <a:pPr algn="l" fontAlgn="base"/>
            <a:r>
              <a:rPr lang="sk-SK" b="0" i="1" dirty="0">
                <a:effectLst/>
                <a:latin typeface="noto sans" panose="020B0502040504020204" pitchFamily="34"/>
              </a:rPr>
              <a:t>Software </a:t>
            </a:r>
            <a:r>
              <a:rPr lang="sk-SK" b="0" i="1" dirty="0" err="1">
                <a:effectLst/>
                <a:latin typeface="noto sans" panose="020B0502040504020204" pitchFamily="34"/>
              </a:rPr>
              <a:t>Product</a:t>
            </a:r>
            <a:r>
              <a:rPr lang="sk-SK" b="0" i="1" dirty="0">
                <a:effectLst/>
                <a:latin typeface="noto sans" panose="020B0502040504020204" pitchFamily="34"/>
              </a:rPr>
              <a:t> </a:t>
            </a:r>
            <a:r>
              <a:rPr lang="sk-SK" b="0" i="1" dirty="0" err="1">
                <a:effectLst/>
                <a:latin typeface="noto sans" panose="020B0502040504020204" pitchFamily="34"/>
              </a:rPr>
              <a:t>Lines</a:t>
            </a:r>
            <a:r>
              <a:rPr lang="sk-SK" b="0" i="1" dirty="0">
                <a:effectLst/>
                <a:latin typeface="noto sans" panose="020B0502040504020204" pitchFamily="34"/>
              </a:rPr>
              <a:t>: </a:t>
            </a:r>
            <a:r>
              <a:rPr lang="sk-SK" b="0" i="1" dirty="0" err="1">
                <a:effectLst/>
                <a:latin typeface="noto sans" panose="020B0502040504020204" pitchFamily="34"/>
              </a:rPr>
              <a:t>The</a:t>
            </a:r>
            <a:r>
              <a:rPr lang="sk-SK" b="0" i="1" dirty="0">
                <a:effectLst/>
                <a:latin typeface="noto sans" panose="020B0502040504020204" pitchFamily="34"/>
              </a:rPr>
              <a:t> AMPLE </a:t>
            </a:r>
            <a:r>
              <a:rPr lang="sk-SK" b="0" i="1" dirty="0" err="1">
                <a:effectLst/>
                <a:latin typeface="noto sans" panose="020B0502040504020204" pitchFamily="34"/>
              </a:rPr>
              <a:t>Way</a:t>
            </a:r>
            <a:r>
              <a:rPr lang="sk-SK" b="0" i="0" dirty="0">
                <a:effectLst/>
                <a:latin typeface="inherit"/>
              </a:rPr>
              <a:t>. </a:t>
            </a:r>
            <a:r>
              <a:rPr lang="sk-SK" b="0" i="0" dirty="0" err="1">
                <a:effectLst/>
                <a:latin typeface="inherit"/>
              </a:rPr>
              <a:t>Cambridge</a:t>
            </a:r>
            <a:r>
              <a:rPr lang="sk-SK" b="0" i="0" dirty="0">
                <a:effectLst/>
                <a:latin typeface="inherit"/>
              </a:rPr>
              <a:t>: </a:t>
            </a:r>
            <a:r>
              <a:rPr lang="sk-SK" b="0" i="0" dirty="0" err="1">
                <a:effectLst/>
                <a:latin typeface="inherit"/>
              </a:rPr>
              <a:t>Cambridge</a:t>
            </a:r>
            <a:r>
              <a:rPr lang="sk-SK" b="0" i="0" dirty="0">
                <a:effectLst/>
                <a:latin typeface="inherit"/>
              </a:rPr>
              <a:t> </a:t>
            </a:r>
            <a:r>
              <a:rPr lang="sk-SK" b="0" i="0" dirty="0" err="1">
                <a:effectLst/>
                <a:latin typeface="inherit"/>
              </a:rPr>
              <a:t>University</a:t>
            </a:r>
            <a:r>
              <a:rPr lang="sk-SK" b="0" i="0" dirty="0">
                <a:effectLst/>
                <a:latin typeface="inherit"/>
              </a:rPr>
              <a:t> </a:t>
            </a:r>
          </a:p>
          <a:p>
            <a:pPr algn="l" fontAlgn="base"/>
            <a:r>
              <a:rPr lang="sk-SK" b="0" i="0" dirty="0">
                <a:effectLst/>
                <a:latin typeface="inherit"/>
              </a:rPr>
              <a:t>Press. doi:10.1017/CBO9781139003629</a:t>
            </a:r>
          </a:p>
          <a:p>
            <a:endParaRPr lang="sk-SK" dirty="0"/>
          </a:p>
        </p:txBody>
      </p:sp>
      <p:sp>
        <p:nvSpPr>
          <p:cNvPr id="7" name="BlokTextu 6">
            <a:extLst>
              <a:ext uri="{FF2B5EF4-FFF2-40B4-BE49-F238E27FC236}">
                <a16:creationId xmlns:a16="http://schemas.microsoft.com/office/drawing/2014/main" id="{82CDD0B3-AEC3-A376-3012-16F0A947342A}"/>
              </a:ext>
            </a:extLst>
          </p:cNvPr>
          <p:cNvSpPr txBox="1"/>
          <p:nvPr/>
        </p:nvSpPr>
        <p:spPr>
          <a:xfrm>
            <a:off x="394836" y="2308825"/>
            <a:ext cx="2526782" cy="369332"/>
          </a:xfrm>
          <a:prstGeom prst="rect">
            <a:avLst/>
          </a:prstGeom>
          <a:noFill/>
        </p:spPr>
        <p:txBody>
          <a:bodyPr wrap="none" rtlCol="0">
            <a:spAutoFit/>
          </a:bodyPr>
          <a:lstStyle/>
          <a:p>
            <a:r>
              <a:rPr lang="sk-SK" dirty="0" err="1"/>
              <a:t>xTend</a:t>
            </a:r>
            <a:r>
              <a:rPr lang="sk-SK" dirty="0"/>
              <a:t> – model-to-text </a:t>
            </a:r>
          </a:p>
        </p:txBody>
      </p:sp>
      <p:sp>
        <p:nvSpPr>
          <p:cNvPr id="8" name="BlokTextu 7">
            <a:extLst>
              <a:ext uri="{FF2B5EF4-FFF2-40B4-BE49-F238E27FC236}">
                <a16:creationId xmlns:a16="http://schemas.microsoft.com/office/drawing/2014/main" id="{41BD676C-FFC5-229E-23A8-7721319B26DC}"/>
              </a:ext>
            </a:extLst>
          </p:cNvPr>
          <p:cNvSpPr txBox="1"/>
          <p:nvPr/>
        </p:nvSpPr>
        <p:spPr>
          <a:xfrm>
            <a:off x="394836" y="2678157"/>
            <a:ext cx="2746649" cy="369332"/>
          </a:xfrm>
          <a:prstGeom prst="rect">
            <a:avLst/>
          </a:prstGeom>
          <a:noFill/>
        </p:spPr>
        <p:txBody>
          <a:bodyPr wrap="none" rtlCol="0">
            <a:spAutoFit/>
          </a:bodyPr>
          <a:lstStyle/>
          <a:p>
            <a:r>
              <a:rPr lang="sk-SK" dirty="0" err="1"/>
              <a:t>xPand</a:t>
            </a:r>
            <a:r>
              <a:rPr lang="sk-SK" dirty="0"/>
              <a:t> – model-to-model </a:t>
            </a:r>
          </a:p>
        </p:txBody>
      </p:sp>
      <p:sp>
        <p:nvSpPr>
          <p:cNvPr id="9" name="BlokTextu 8">
            <a:extLst>
              <a:ext uri="{FF2B5EF4-FFF2-40B4-BE49-F238E27FC236}">
                <a16:creationId xmlns:a16="http://schemas.microsoft.com/office/drawing/2014/main" id="{E026BF32-B02C-4F2A-92C2-4CB8D1F6C603}"/>
              </a:ext>
            </a:extLst>
          </p:cNvPr>
          <p:cNvSpPr txBox="1"/>
          <p:nvPr/>
        </p:nvSpPr>
        <p:spPr>
          <a:xfrm>
            <a:off x="111512" y="1662494"/>
            <a:ext cx="2208233" cy="646331"/>
          </a:xfrm>
          <a:prstGeom prst="rect">
            <a:avLst/>
          </a:prstGeom>
          <a:noFill/>
        </p:spPr>
        <p:txBody>
          <a:bodyPr wrap="none" rtlCol="0">
            <a:spAutoFit/>
          </a:bodyPr>
          <a:lstStyle/>
          <a:p>
            <a:r>
              <a:rPr lang="sk-SK" b="1" dirty="0">
                <a:solidFill>
                  <a:srgbClr val="00B050"/>
                </a:solidFill>
              </a:rPr>
              <a:t>TRANSFORMATION </a:t>
            </a:r>
          </a:p>
          <a:p>
            <a:r>
              <a:rPr lang="sk-SK" b="1" dirty="0">
                <a:solidFill>
                  <a:srgbClr val="00B050"/>
                </a:solidFill>
              </a:rPr>
              <a:t>LANGUAGES</a:t>
            </a:r>
          </a:p>
        </p:txBody>
      </p:sp>
    </p:spTree>
    <p:extLst>
      <p:ext uri="{BB962C8B-B14F-4D97-AF65-F5344CB8AC3E}">
        <p14:creationId xmlns:p14="http://schemas.microsoft.com/office/powerpoint/2010/main" val="3549461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3A448B3-DDDB-575D-13A2-070AC4AA8561}"/>
              </a:ext>
            </a:extLst>
          </p:cNvPr>
          <p:cNvSpPr>
            <a:spLocks noGrp="1"/>
          </p:cNvSpPr>
          <p:nvPr>
            <p:ph type="title"/>
          </p:nvPr>
        </p:nvSpPr>
        <p:spPr>
          <a:xfrm>
            <a:off x="148684" y="96643"/>
            <a:ext cx="10778686" cy="1320800"/>
          </a:xfrm>
        </p:spPr>
        <p:txBody>
          <a:bodyPr>
            <a:noAutofit/>
          </a:bodyPr>
          <a:lstStyle/>
          <a:p>
            <a:r>
              <a:rPr lang="sk-SK" sz="4800" b="1" dirty="0" err="1"/>
              <a:t>Matrix-based</a:t>
            </a:r>
            <a:r>
              <a:rPr lang="sk-SK" sz="4800" b="1" dirty="0"/>
              <a:t> </a:t>
            </a:r>
            <a:r>
              <a:rPr lang="sk-SK" sz="4800" b="1" dirty="0" err="1"/>
              <a:t>graph</a:t>
            </a:r>
            <a:r>
              <a:rPr lang="sk-SK" sz="4800" b="1" dirty="0"/>
              <a:t> </a:t>
            </a:r>
            <a:r>
              <a:rPr lang="sk-SK" sz="4800" b="1" dirty="0" err="1"/>
              <a:t>comparisons</a:t>
            </a:r>
            <a:br>
              <a:rPr lang="sk-SK" sz="4800" b="1" dirty="0"/>
            </a:br>
            <a:r>
              <a:rPr lang="sk-SK" sz="4800" b="1" dirty="0" err="1"/>
              <a:t>based</a:t>
            </a:r>
            <a:r>
              <a:rPr lang="sk-SK" sz="4800" b="1" dirty="0"/>
              <a:t> on </a:t>
            </a:r>
            <a:br>
              <a:rPr lang="sk-SK" sz="4800" b="1" dirty="0"/>
            </a:br>
            <a:r>
              <a:rPr lang="sk-SK" sz="4800" b="1" dirty="0" err="1"/>
              <a:t>node-edge</a:t>
            </a:r>
            <a:br>
              <a:rPr lang="sk-SK" sz="4800" b="1" dirty="0"/>
            </a:br>
            <a:r>
              <a:rPr lang="sk-SK" sz="4800" b="1" dirty="0" err="1"/>
              <a:t>similarity</a:t>
            </a:r>
            <a:endParaRPr lang="sk-SK" sz="4800" b="1" dirty="0"/>
          </a:p>
        </p:txBody>
      </p:sp>
      <p:pic>
        <p:nvPicPr>
          <p:cNvPr id="5" name="Zástupný objekt pre obsah 4">
            <a:extLst>
              <a:ext uri="{FF2B5EF4-FFF2-40B4-BE49-F238E27FC236}">
                <a16:creationId xmlns:a16="http://schemas.microsoft.com/office/drawing/2014/main" id="{F0265CC0-4EB0-068B-C9BE-AC7A420FF3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9640" y="1167284"/>
            <a:ext cx="8433676" cy="5534600"/>
          </a:xfrm>
        </p:spPr>
      </p:pic>
      <p:sp>
        <p:nvSpPr>
          <p:cNvPr id="6" name="BlokTextu 5">
            <a:extLst>
              <a:ext uri="{FF2B5EF4-FFF2-40B4-BE49-F238E27FC236}">
                <a16:creationId xmlns:a16="http://schemas.microsoft.com/office/drawing/2014/main" id="{9D4A544A-455A-A82E-95AA-69F5C4C89251}"/>
              </a:ext>
            </a:extLst>
          </p:cNvPr>
          <p:cNvSpPr txBox="1"/>
          <p:nvPr/>
        </p:nvSpPr>
        <p:spPr>
          <a:xfrm>
            <a:off x="315395" y="3592180"/>
            <a:ext cx="2858985" cy="2862322"/>
          </a:xfrm>
          <a:prstGeom prst="rect">
            <a:avLst/>
          </a:prstGeom>
          <a:noFill/>
        </p:spPr>
        <p:txBody>
          <a:bodyPr wrap="square" rtlCol="0">
            <a:spAutoFit/>
          </a:bodyPr>
          <a:lstStyle/>
          <a:p>
            <a:r>
              <a:rPr lang="sk-SK" dirty="0"/>
              <a:t>ZAGER, Laura A. a George C. VERGHESE, 2008. </a:t>
            </a:r>
            <a:r>
              <a:rPr lang="sk-SK" dirty="0" err="1"/>
              <a:t>Graph</a:t>
            </a:r>
            <a:r>
              <a:rPr lang="sk-SK" dirty="0"/>
              <a:t> </a:t>
            </a:r>
            <a:r>
              <a:rPr lang="sk-SK" dirty="0" err="1"/>
              <a:t>similarity</a:t>
            </a:r>
            <a:r>
              <a:rPr lang="sk-SK" dirty="0"/>
              <a:t> </a:t>
            </a:r>
            <a:r>
              <a:rPr lang="sk-SK" dirty="0" err="1"/>
              <a:t>scoring</a:t>
            </a:r>
            <a:r>
              <a:rPr lang="sk-SK" dirty="0"/>
              <a:t> and </a:t>
            </a:r>
            <a:r>
              <a:rPr lang="sk-SK" dirty="0" err="1"/>
              <a:t>matching</a:t>
            </a:r>
            <a:r>
              <a:rPr lang="sk-SK" dirty="0"/>
              <a:t>. </a:t>
            </a:r>
            <a:r>
              <a:rPr lang="sk-SK" dirty="0" err="1"/>
              <a:t>Applied</a:t>
            </a:r>
            <a:r>
              <a:rPr lang="sk-SK" dirty="0"/>
              <a:t> </a:t>
            </a:r>
            <a:r>
              <a:rPr lang="sk-SK" dirty="0" err="1"/>
              <a:t>Mathematics</a:t>
            </a:r>
            <a:r>
              <a:rPr lang="sk-SK" dirty="0"/>
              <a:t> </a:t>
            </a:r>
            <a:r>
              <a:rPr lang="sk-SK" dirty="0" err="1"/>
              <a:t>Letters</a:t>
            </a:r>
            <a:r>
              <a:rPr lang="sk-SK" dirty="0"/>
              <a:t> [online]. 2008, roč. 21, č. 1, s. 86–94. ISSN 08939659. Dostupné na: doi:10.1016/j.aml.2007.01.006 </a:t>
            </a:r>
          </a:p>
        </p:txBody>
      </p:sp>
    </p:spTree>
    <p:extLst>
      <p:ext uri="{BB962C8B-B14F-4D97-AF65-F5344CB8AC3E}">
        <p14:creationId xmlns:p14="http://schemas.microsoft.com/office/powerpoint/2010/main" val="1573453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3A448B3-DDDB-575D-13A2-070AC4AA8561}"/>
              </a:ext>
            </a:extLst>
          </p:cNvPr>
          <p:cNvSpPr>
            <a:spLocks noGrp="1"/>
          </p:cNvSpPr>
          <p:nvPr>
            <p:ph type="title"/>
          </p:nvPr>
        </p:nvSpPr>
        <p:spPr>
          <a:xfrm>
            <a:off x="148684" y="96643"/>
            <a:ext cx="10778686" cy="1320800"/>
          </a:xfrm>
        </p:spPr>
        <p:txBody>
          <a:bodyPr>
            <a:noAutofit/>
          </a:bodyPr>
          <a:lstStyle/>
          <a:p>
            <a:r>
              <a:rPr lang="sk-SK" sz="4800" b="1" dirty="0" err="1"/>
              <a:t>Matrix-based</a:t>
            </a:r>
            <a:r>
              <a:rPr lang="sk-SK" sz="4800" b="1" dirty="0"/>
              <a:t> </a:t>
            </a:r>
            <a:r>
              <a:rPr lang="sk-SK" sz="4800" b="1" dirty="0" err="1"/>
              <a:t>graph</a:t>
            </a:r>
            <a:r>
              <a:rPr lang="sk-SK" sz="4800" b="1" dirty="0"/>
              <a:t> </a:t>
            </a:r>
            <a:r>
              <a:rPr lang="sk-SK" sz="4800" b="1" dirty="0" err="1"/>
              <a:t>comparisons</a:t>
            </a:r>
            <a:r>
              <a:rPr lang="sk-SK" sz="4800" b="1" dirty="0"/>
              <a:t> </a:t>
            </a:r>
            <a:r>
              <a:rPr lang="sk-SK" sz="4800" b="1" dirty="0" err="1"/>
              <a:t>based</a:t>
            </a:r>
            <a:r>
              <a:rPr lang="sk-SK" sz="4800" b="1" dirty="0"/>
              <a:t> on </a:t>
            </a:r>
            <a:r>
              <a:rPr lang="sk-SK" sz="4800" b="1" dirty="0" err="1"/>
              <a:t>node</a:t>
            </a:r>
            <a:r>
              <a:rPr lang="sk-SK" sz="4800" b="1" dirty="0"/>
              <a:t> </a:t>
            </a:r>
            <a:r>
              <a:rPr lang="sk-SK" sz="4800" b="1" dirty="0" err="1"/>
              <a:t>similarity</a:t>
            </a:r>
            <a:endParaRPr lang="sk-SK" sz="4800" b="1" dirty="0"/>
          </a:p>
        </p:txBody>
      </p:sp>
      <p:sp>
        <p:nvSpPr>
          <p:cNvPr id="6" name="BlokTextu 5">
            <a:extLst>
              <a:ext uri="{FF2B5EF4-FFF2-40B4-BE49-F238E27FC236}">
                <a16:creationId xmlns:a16="http://schemas.microsoft.com/office/drawing/2014/main" id="{9D4A544A-455A-A82E-95AA-69F5C4C89251}"/>
              </a:ext>
            </a:extLst>
          </p:cNvPr>
          <p:cNvSpPr txBox="1"/>
          <p:nvPr/>
        </p:nvSpPr>
        <p:spPr>
          <a:xfrm>
            <a:off x="3013990" y="5487886"/>
            <a:ext cx="5966459" cy="1200329"/>
          </a:xfrm>
          <a:prstGeom prst="rect">
            <a:avLst/>
          </a:prstGeom>
          <a:noFill/>
        </p:spPr>
        <p:txBody>
          <a:bodyPr wrap="square" rtlCol="0">
            <a:spAutoFit/>
          </a:bodyPr>
          <a:lstStyle/>
          <a:p>
            <a:r>
              <a:rPr lang="sk-SK" dirty="0"/>
              <a:t>ZAGER, Laura A. a George C. VERGHESE, 2008. </a:t>
            </a:r>
            <a:r>
              <a:rPr lang="sk-SK" dirty="0" err="1"/>
              <a:t>Graph</a:t>
            </a:r>
            <a:r>
              <a:rPr lang="sk-SK" dirty="0"/>
              <a:t> </a:t>
            </a:r>
            <a:r>
              <a:rPr lang="sk-SK" dirty="0" err="1"/>
              <a:t>similarity</a:t>
            </a:r>
            <a:r>
              <a:rPr lang="sk-SK" dirty="0"/>
              <a:t> </a:t>
            </a:r>
            <a:r>
              <a:rPr lang="sk-SK" dirty="0" err="1"/>
              <a:t>scoring</a:t>
            </a:r>
            <a:r>
              <a:rPr lang="sk-SK" dirty="0"/>
              <a:t> and </a:t>
            </a:r>
            <a:r>
              <a:rPr lang="sk-SK" dirty="0" err="1"/>
              <a:t>matching</a:t>
            </a:r>
            <a:r>
              <a:rPr lang="sk-SK" dirty="0"/>
              <a:t>. </a:t>
            </a:r>
            <a:r>
              <a:rPr lang="sk-SK" dirty="0" err="1"/>
              <a:t>Applied</a:t>
            </a:r>
            <a:r>
              <a:rPr lang="sk-SK" dirty="0"/>
              <a:t> </a:t>
            </a:r>
            <a:r>
              <a:rPr lang="sk-SK" dirty="0" err="1"/>
              <a:t>Mathematics</a:t>
            </a:r>
            <a:r>
              <a:rPr lang="sk-SK" dirty="0"/>
              <a:t> </a:t>
            </a:r>
            <a:r>
              <a:rPr lang="sk-SK" dirty="0" err="1"/>
              <a:t>Letters</a:t>
            </a:r>
            <a:r>
              <a:rPr lang="sk-SK" dirty="0"/>
              <a:t> [online]. 2008, roč. 21, č. 1, s. 86–94. ISSN 08939659. Dostupné na: doi:10.1016/j.aml.2007.01.006 </a:t>
            </a:r>
          </a:p>
        </p:txBody>
      </p:sp>
      <p:pic>
        <p:nvPicPr>
          <p:cNvPr id="10" name="Obrázok 9">
            <a:extLst>
              <a:ext uri="{FF2B5EF4-FFF2-40B4-BE49-F238E27FC236}">
                <a16:creationId xmlns:a16="http://schemas.microsoft.com/office/drawing/2014/main" id="{584BFCB6-C9E5-1ED7-D019-381B42653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636" y="1806498"/>
            <a:ext cx="9023426" cy="3504634"/>
          </a:xfrm>
          <a:prstGeom prst="rect">
            <a:avLst/>
          </a:prstGeom>
        </p:spPr>
      </p:pic>
      <p:sp>
        <p:nvSpPr>
          <p:cNvPr id="11" name="BlokTextu 10">
            <a:extLst>
              <a:ext uri="{FF2B5EF4-FFF2-40B4-BE49-F238E27FC236}">
                <a16:creationId xmlns:a16="http://schemas.microsoft.com/office/drawing/2014/main" id="{EC2038E9-5AE6-33DD-0574-90CD4701A25B}"/>
              </a:ext>
            </a:extLst>
          </p:cNvPr>
          <p:cNvSpPr txBox="1"/>
          <p:nvPr/>
        </p:nvSpPr>
        <p:spPr>
          <a:xfrm>
            <a:off x="148684" y="1961960"/>
            <a:ext cx="2797376" cy="4524315"/>
          </a:xfrm>
          <a:prstGeom prst="rect">
            <a:avLst/>
          </a:prstGeom>
          <a:noFill/>
        </p:spPr>
        <p:txBody>
          <a:bodyPr wrap="square" rtlCol="0">
            <a:spAutoFit/>
          </a:bodyPr>
          <a:lstStyle/>
          <a:p>
            <a:r>
              <a:rPr lang="sk-SK" dirty="0"/>
              <a:t>BLONDEL, Vincent D., </a:t>
            </a:r>
            <a:r>
              <a:rPr lang="sk-SK" dirty="0" err="1"/>
              <a:t>Anahí</a:t>
            </a:r>
            <a:r>
              <a:rPr lang="sk-SK" dirty="0"/>
              <a:t> GAJARDO, </a:t>
            </a:r>
            <a:r>
              <a:rPr lang="sk-SK" dirty="0" err="1"/>
              <a:t>Maureen</a:t>
            </a:r>
            <a:r>
              <a:rPr lang="sk-SK" dirty="0"/>
              <a:t> HEYMANS, Pierre SENELLART a Paul VAN DOOREN, 2004. A </a:t>
            </a:r>
            <a:r>
              <a:rPr lang="sk-SK" dirty="0" err="1"/>
              <a:t>Measure</a:t>
            </a:r>
            <a:r>
              <a:rPr lang="sk-SK" dirty="0"/>
              <a:t> of </a:t>
            </a:r>
            <a:r>
              <a:rPr lang="sk-SK" dirty="0" err="1"/>
              <a:t>Similarity</a:t>
            </a:r>
            <a:r>
              <a:rPr lang="sk-SK" dirty="0"/>
              <a:t> </a:t>
            </a:r>
            <a:r>
              <a:rPr lang="sk-SK" dirty="0" err="1"/>
              <a:t>between</a:t>
            </a:r>
            <a:r>
              <a:rPr lang="sk-SK" dirty="0"/>
              <a:t> </a:t>
            </a:r>
            <a:r>
              <a:rPr lang="sk-SK" dirty="0" err="1"/>
              <a:t>Graph</a:t>
            </a:r>
            <a:r>
              <a:rPr lang="sk-SK" dirty="0"/>
              <a:t> </a:t>
            </a:r>
            <a:r>
              <a:rPr lang="sk-SK" dirty="0" err="1"/>
              <a:t>Vertices</a:t>
            </a:r>
            <a:r>
              <a:rPr lang="sk-SK" dirty="0"/>
              <a:t>: </a:t>
            </a:r>
            <a:r>
              <a:rPr lang="sk-SK" dirty="0" err="1"/>
              <a:t>Applications</a:t>
            </a:r>
            <a:r>
              <a:rPr lang="sk-SK" dirty="0"/>
              <a:t> to </a:t>
            </a:r>
            <a:r>
              <a:rPr lang="sk-SK" dirty="0" err="1"/>
              <a:t>Synonym</a:t>
            </a:r>
            <a:r>
              <a:rPr lang="sk-SK" dirty="0"/>
              <a:t> </a:t>
            </a:r>
            <a:r>
              <a:rPr lang="sk-SK" dirty="0" err="1"/>
              <a:t>Extraction</a:t>
            </a:r>
            <a:r>
              <a:rPr lang="sk-SK" dirty="0"/>
              <a:t> and Web </a:t>
            </a:r>
            <a:r>
              <a:rPr lang="sk-SK" dirty="0" err="1"/>
              <a:t>Searching</a:t>
            </a:r>
            <a:r>
              <a:rPr lang="sk-SK" dirty="0"/>
              <a:t>. SIAM </a:t>
            </a:r>
            <a:r>
              <a:rPr lang="sk-SK" dirty="0" err="1"/>
              <a:t>Review</a:t>
            </a:r>
            <a:r>
              <a:rPr lang="sk-SK" dirty="0"/>
              <a:t> [online]. 2004, roč. 46, č. 4, s. 647–666. ISSN 0036-1445, 1095-7200. Dostupné na: doi:10.1137/S0036144502415960</a:t>
            </a:r>
          </a:p>
        </p:txBody>
      </p:sp>
    </p:spTree>
    <p:extLst>
      <p:ext uri="{BB962C8B-B14F-4D97-AF65-F5344CB8AC3E}">
        <p14:creationId xmlns:p14="http://schemas.microsoft.com/office/powerpoint/2010/main" val="2966967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A059575-0B26-E278-5594-48DC60370E02}"/>
              </a:ext>
            </a:extLst>
          </p:cNvPr>
          <p:cNvSpPr>
            <a:spLocks noGrp="1"/>
          </p:cNvSpPr>
          <p:nvPr>
            <p:ph type="title"/>
          </p:nvPr>
        </p:nvSpPr>
        <p:spPr>
          <a:xfrm>
            <a:off x="283324" y="178419"/>
            <a:ext cx="8596668" cy="1320800"/>
          </a:xfrm>
        </p:spPr>
        <p:txBody>
          <a:bodyPr>
            <a:noAutofit/>
          </a:bodyPr>
          <a:lstStyle/>
          <a:p>
            <a:r>
              <a:rPr lang="sk-SK" sz="5400" b="1" dirty="0" err="1"/>
              <a:t>Matrix-based</a:t>
            </a:r>
            <a:r>
              <a:rPr lang="sk-SK" sz="5400" b="1" dirty="0"/>
              <a:t> </a:t>
            </a:r>
            <a:br>
              <a:rPr lang="sk-SK" sz="5400" b="1" dirty="0"/>
            </a:br>
            <a:r>
              <a:rPr lang="sk-SK" sz="5400" b="1" dirty="0" err="1"/>
              <a:t>hierarchical</a:t>
            </a:r>
            <a:r>
              <a:rPr lang="sk-SK" sz="5400" b="1" dirty="0"/>
              <a:t> </a:t>
            </a:r>
            <a:br>
              <a:rPr lang="sk-SK" sz="5400" b="1" dirty="0"/>
            </a:br>
            <a:r>
              <a:rPr lang="sk-SK" sz="5400" b="1" dirty="0" err="1"/>
              <a:t>clustering</a:t>
            </a:r>
            <a:endParaRPr lang="sk-SK" sz="5400" b="1" dirty="0"/>
          </a:p>
        </p:txBody>
      </p:sp>
      <p:sp>
        <p:nvSpPr>
          <p:cNvPr id="3" name="Zástupný objekt pre obsah 2">
            <a:extLst>
              <a:ext uri="{FF2B5EF4-FFF2-40B4-BE49-F238E27FC236}">
                <a16:creationId xmlns:a16="http://schemas.microsoft.com/office/drawing/2014/main" id="{43A36BE5-260D-66DE-8E26-AA969027E150}"/>
              </a:ext>
            </a:extLst>
          </p:cNvPr>
          <p:cNvSpPr>
            <a:spLocks noGrp="1"/>
          </p:cNvSpPr>
          <p:nvPr>
            <p:ph idx="1"/>
          </p:nvPr>
        </p:nvSpPr>
        <p:spPr>
          <a:xfrm>
            <a:off x="275558" y="4725369"/>
            <a:ext cx="5820442" cy="1816679"/>
          </a:xfrm>
        </p:spPr>
        <p:txBody>
          <a:bodyPr>
            <a:normAutofit fontScale="85000" lnSpcReduction="10000"/>
          </a:bodyPr>
          <a:lstStyle/>
          <a:p>
            <a:r>
              <a:rPr lang="sk-SK" dirty="0"/>
              <a:t>HOU, </a:t>
            </a:r>
            <a:r>
              <a:rPr lang="sk-SK" dirty="0" err="1"/>
              <a:t>Jingyu</a:t>
            </a:r>
            <a:r>
              <a:rPr lang="sk-SK" dirty="0"/>
              <a:t>, </a:t>
            </a:r>
            <a:r>
              <a:rPr lang="sk-SK" dirty="0" err="1"/>
              <a:t>Yanchun</a:t>
            </a:r>
            <a:r>
              <a:rPr lang="sk-SK" dirty="0"/>
              <a:t> ZHANG a </a:t>
            </a:r>
            <a:r>
              <a:rPr lang="sk-SK" dirty="0" err="1"/>
              <a:t>Jinli</a:t>
            </a:r>
            <a:r>
              <a:rPr lang="sk-SK" dirty="0"/>
              <a:t> CAO, 2003. Web </a:t>
            </a:r>
            <a:r>
              <a:rPr lang="sk-SK" dirty="0" err="1"/>
              <a:t>Page</a:t>
            </a:r>
            <a:r>
              <a:rPr lang="sk-SK" dirty="0"/>
              <a:t> </a:t>
            </a:r>
            <a:r>
              <a:rPr lang="sk-SK" dirty="0" err="1"/>
              <a:t>Clustering</a:t>
            </a:r>
            <a:r>
              <a:rPr lang="sk-SK" dirty="0"/>
              <a:t>: A </a:t>
            </a:r>
            <a:r>
              <a:rPr lang="sk-SK" dirty="0" err="1"/>
              <a:t>Hyperlink-Based</a:t>
            </a:r>
            <a:r>
              <a:rPr lang="sk-SK" dirty="0"/>
              <a:t> </a:t>
            </a:r>
            <a:r>
              <a:rPr lang="sk-SK" dirty="0" err="1"/>
              <a:t>Similarity</a:t>
            </a:r>
            <a:r>
              <a:rPr lang="sk-SK" dirty="0"/>
              <a:t> and </a:t>
            </a:r>
            <a:r>
              <a:rPr lang="sk-SK" dirty="0" err="1"/>
              <a:t>Matrix-Based</a:t>
            </a:r>
            <a:r>
              <a:rPr lang="sk-SK" dirty="0"/>
              <a:t> </a:t>
            </a:r>
            <a:r>
              <a:rPr lang="sk-SK" dirty="0" err="1"/>
              <a:t>Hierarchical</a:t>
            </a:r>
            <a:r>
              <a:rPr lang="sk-SK" dirty="0"/>
              <a:t> </a:t>
            </a:r>
            <a:r>
              <a:rPr lang="sk-SK" dirty="0" err="1"/>
              <a:t>Algorithms</a:t>
            </a:r>
            <a:r>
              <a:rPr lang="sk-SK" dirty="0"/>
              <a:t>. V: </a:t>
            </a:r>
            <a:r>
              <a:rPr lang="sk-SK" dirty="0" err="1"/>
              <a:t>Xiaofang</a:t>
            </a:r>
            <a:r>
              <a:rPr lang="sk-SK" dirty="0"/>
              <a:t> ZHOU, </a:t>
            </a:r>
            <a:r>
              <a:rPr lang="sk-SK" dirty="0" err="1"/>
              <a:t>Maria</a:t>
            </a:r>
            <a:r>
              <a:rPr lang="sk-SK" dirty="0"/>
              <a:t> E. ORLOWSKA a </a:t>
            </a:r>
            <a:r>
              <a:rPr lang="sk-SK" dirty="0" err="1"/>
              <a:t>Yanchun</a:t>
            </a:r>
            <a:r>
              <a:rPr lang="sk-SK" dirty="0"/>
              <a:t> ZHANG, </a:t>
            </a:r>
            <a:r>
              <a:rPr lang="sk-SK" dirty="0" err="1"/>
              <a:t>ed</a:t>
            </a:r>
            <a:r>
              <a:rPr lang="sk-SK" dirty="0"/>
              <a:t>. Web Technologies and </a:t>
            </a:r>
            <a:r>
              <a:rPr lang="sk-SK" dirty="0" err="1"/>
              <a:t>Applications</a:t>
            </a:r>
            <a:r>
              <a:rPr lang="sk-SK" dirty="0"/>
              <a:t> [online]. </a:t>
            </a:r>
            <a:r>
              <a:rPr lang="sk-SK" dirty="0" err="1"/>
              <a:t>Berlin</a:t>
            </a:r>
            <a:r>
              <a:rPr lang="sk-SK" dirty="0"/>
              <a:t>, </a:t>
            </a:r>
            <a:r>
              <a:rPr lang="sk-SK" dirty="0" err="1"/>
              <a:t>Heidelberg</a:t>
            </a:r>
            <a:r>
              <a:rPr lang="sk-SK" dirty="0"/>
              <a:t>: </a:t>
            </a:r>
            <a:r>
              <a:rPr lang="sk-SK" dirty="0" err="1"/>
              <a:t>Springer</a:t>
            </a:r>
            <a:r>
              <a:rPr lang="sk-SK" dirty="0"/>
              <a:t> </a:t>
            </a:r>
            <a:r>
              <a:rPr lang="sk-SK" dirty="0" err="1"/>
              <a:t>Berlin</a:t>
            </a:r>
            <a:r>
              <a:rPr lang="sk-SK" dirty="0"/>
              <a:t> </a:t>
            </a:r>
            <a:r>
              <a:rPr lang="sk-SK" dirty="0" err="1"/>
              <a:t>Heidelberg</a:t>
            </a:r>
            <a:r>
              <a:rPr lang="sk-SK" dirty="0"/>
              <a:t>, </a:t>
            </a:r>
            <a:r>
              <a:rPr lang="sk-SK" dirty="0" err="1"/>
              <a:t>Lecture</a:t>
            </a:r>
            <a:r>
              <a:rPr lang="sk-SK" dirty="0"/>
              <a:t> Notes in </a:t>
            </a:r>
            <a:r>
              <a:rPr lang="sk-SK" dirty="0" err="1"/>
              <a:t>Computer</a:t>
            </a:r>
            <a:r>
              <a:rPr lang="sk-SK" dirty="0"/>
              <a:t> </a:t>
            </a:r>
            <a:r>
              <a:rPr lang="sk-SK" dirty="0" err="1"/>
              <a:t>Science</a:t>
            </a:r>
            <a:r>
              <a:rPr lang="sk-SK" dirty="0"/>
              <a:t>, s. 201–212 [cit. 3.12.2022]. ISBN 978-3-540-02354-8. Dostupné na: doi:10.1007/3-540-36901-5_22 </a:t>
            </a:r>
          </a:p>
        </p:txBody>
      </p:sp>
      <p:pic>
        <p:nvPicPr>
          <p:cNvPr id="7" name="Obrázok 6">
            <a:extLst>
              <a:ext uri="{FF2B5EF4-FFF2-40B4-BE49-F238E27FC236}">
                <a16:creationId xmlns:a16="http://schemas.microsoft.com/office/drawing/2014/main" id="{42B87C28-3CAF-EC56-DB7C-8EB07497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558" y="0"/>
            <a:ext cx="5820442" cy="6858000"/>
          </a:xfrm>
          <a:prstGeom prst="rect">
            <a:avLst/>
          </a:prstGeom>
        </p:spPr>
      </p:pic>
    </p:spTree>
    <p:extLst>
      <p:ext uri="{BB962C8B-B14F-4D97-AF65-F5344CB8AC3E}">
        <p14:creationId xmlns:p14="http://schemas.microsoft.com/office/powerpoint/2010/main" val="3209863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1958884-AA51-40B5-AFFE-88CF19C5DB3D}"/>
              </a:ext>
            </a:extLst>
          </p:cNvPr>
          <p:cNvSpPr>
            <a:spLocks noGrp="1"/>
          </p:cNvSpPr>
          <p:nvPr>
            <p:ph type="title"/>
          </p:nvPr>
        </p:nvSpPr>
        <p:spPr>
          <a:xfrm>
            <a:off x="927655" y="2875132"/>
            <a:ext cx="8596668" cy="1320800"/>
          </a:xfrm>
        </p:spPr>
        <p:txBody>
          <a:bodyPr>
            <a:normAutofit fontScale="90000"/>
          </a:bodyPr>
          <a:lstStyle/>
          <a:p>
            <a:r>
              <a:rPr lang="en-US" sz="7200" b="1" dirty="0"/>
              <a:t>Domain analysis </a:t>
            </a:r>
            <a:r>
              <a:rPr lang="sk-SK" sz="7200" dirty="0" err="1"/>
              <a:t>Creation</a:t>
            </a:r>
            <a:r>
              <a:rPr lang="sk-SK" sz="7200" dirty="0"/>
              <a:t> of </a:t>
            </a:r>
            <a:r>
              <a:rPr lang="sk-SK" sz="7200" dirty="0" err="1"/>
              <a:t>features</a:t>
            </a:r>
            <a:endParaRPr lang="sk-SK" sz="7200" dirty="0"/>
          </a:p>
        </p:txBody>
      </p:sp>
    </p:spTree>
    <p:extLst>
      <p:ext uri="{BB962C8B-B14F-4D97-AF65-F5344CB8AC3E}">
        <p14:creationId xmlns:p14="http://schemas.microsoft.com/office/powerpoint/2010/main" val="2613280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E7D2ED2-7A33-4A2B-A1A0-19A95F9714E3}"/>
              </a:ext>
            </a:extLst>
          </p:cNvPr>
          <p:cNvSpPr>
            <a:spLocks noGrp="1"/>
          </p:cNvSpPr>
          <p:nvPr>
            <p:ph type="title"/>
          </p:nvPr>
        </p:nvSpPr>
        <p:spPr>
          <a:xfrm>
            <a:off x="650701" y="164123"/>
            <a:ext cx="8596668" cy="1498605"/>
          </a:xfrm>
        </p:spPr>
        <p:txBody>
          <a:bodyPr>
            <a:normAutofit fontScale="90000"/>
          </a:bodyPr>
          <a:lstStyle/>
          <a:p>
            <a:r>
              <a:rPr lang="en-US" sz="4800" b="1" dirty="0"/>
              <a:t>Example of</a:t>
            </a:r>
            <a:br>
              <a:rPr lang="en-US" sz="4800" b="1" dirty="0"/>
            </a:br>
            <a:r>
              <a:rPr lang="en-US" sz="4800" b="1" dirty="0"/>
              <a:t>Given solution</a:t>
            </a:r>
            <a:endParaRPr lang="sk-SK" sz="4800" b="1" dirty="0"/>
          </a:p>
        </p:txBody>
      </p:sp>
      <p:pic>
        <p:nvPicPr>
          <p:cNvPr id="5" name="Zástupný objekt pre obsah 4">
            <a:extLst>
              <a:ext uri="{FF2B5EF4-FFF2-40B4-BE49-F238E27FC236}">
                <a16:creationId xmlns:a16="http://schemas.microsoft.com/office/drawing/2014/main" id="{B35B0D90-6DCC-4BE6-BC68-CC1CB0B5D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747" y="2752414"/>
            <a:ext cx="11080506" cy="3780408"/>
          </a:xfrm>
        </p:spPr>
      </p:pic>
      <p:sp>
        <p:nvSpPr>
          <p:cNvPr id="6" name="Zástupný objekt pre obsah 2">
            <a:extLst>
              <a:ext uri="{FF2B5EF4-FFF2-40B4-BE49-F238E27FC236}">
                <a16:creationId xmlns:a16="http://schemas.microsoft.com/office/drawing/2014/main" id="{8974789F-88A3-4C50-B80C-A28476AF37D9}"/>
              </a:ext>
            </a:extLst>
          </p:cNvPr>
          <p:cNvSpPr txBox="1">
            <a:spLocks/>
          </p:cNvSpPr>
          <p:nvPr/>
        </p:nvSpPr>
        <p:spPr>
          <a:xfrm>
            <a:off x="733958" y="1871657"/>
            <a:ext cx="8596668" cy="11862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Feature analysis already created – domain already analyzed</a:t>
            </a:r>
          </a:p>
          <a:p>
            <a:r>
              <a:rPr lang="en-US" dirty="0"/>
              <a:t>Suitable for next implementation and improvements</a:t>
            </a:r>
          </a:p>
          <a:p>
            <a:endParaRPr lang="sk-SK" dirty="0"/>
          </a:p>
        </p:txBody>
      </p:sp>
      <p:sp>
        <p:nvSpPr>
          <p:cNvPr id="7" name="BlokTextu 6">
            <a:extLst>
              <a:ext uri="{FF2B5EF4-FFF2-40B4-BE49-F238E27FC236}">
                <a16:creationId xmlns:a16="http://schemas.microsoft.com/office/drawing/2014/main" id="{253F79FD-90BE-4799-9C26-3664ADD04A4E}"/>
              </a:ext>
            </a:extLst>
          </p:cNvPr>
          <p:cNvSpPr txBox="1"/>
          <p:nvPr/>
        </p:nvSpPr>
        <p:spPr>
          <a:xfrm rot="21255469">
            <a:off x="6878757" y="1535624"/>
            <a:ext cx="2774990" cy="523220"/>
          </a:xfrm>
          <a:prstGeom prst="rect">
            <a:avLst/>
          </a:prstGeom>
          <a:noFill/>
        </p:spPr>
        <p:txBody>
          <a:bodyPr wrap="none" rtlCol="0">
            <a:spAutoFit/>
          </a:bodyPr>
          <a:lstStyle/>
          <a:p>
            <a:r>
              <a:rPr lang="en-US" sz="2800" dirty="0">
                <a:solidFill>
                  <a:srgbClr val="FF0000"/>
                </a:solidFill>
              </a:rPr>
              <a:t>Real application</a:t>
            </a:r>
            <a:endParaRPr lang="sk-SK" sz="2800" dirty="0">
              <a:solidFill>
                <a:srgbClr val="FF0000"/>
              </a:solidFill>
            </a:endParaRPr>
          </a:p>
        </p:txBody>
      </p:sp>
      <p:sp>
        <p:nvSpPr>
          <p:cNvPr id="3" name="BlokTextu 2">
            <a:extLst>
              <a:ext uri="{FF2B5EF4-FFF2-40B4-BE49-F238E27FC236}">
                <a16:creationId xmlns:a16="http://schemas.microsoft.com/office/drawing/2014/main" id="{5A5453AE-2D6D-4AEB-B6B6-46ED7233F273}"/>
              </a:ext>
            </a:extLst>
          </p:cNvPr>
          <p:cNvSpPr txBox="1"/>
          <p:nvPr/>
        </p:nvSpPr>
        <p:spPr>
          <a:xfrm>
            <a:off x="6320902" y="793613"/>
            <a:ext cx="4881465" cy="369332"/>
          </a:xfrm>
          <a:prstGeom prst="rect">
            <a:avLst/>
          </a:prstGeom>
          <a:noFill/>
        </p:spPr>
        <p:txBody>
          <a:bodyPr wrap="none" rtlCol="0">
            <a:spAutoFit/>
          </a:bodyPr>
          <a:lstStyle/>
          <a:p>
            <a:r>
              <a:rPr lang="en-US" dirty="0"/>
              <a:t>Console game – can play using command line</a:t>
            </a:r>
            <a:endParaRPr lang="sk-SK" dirty="0"/>
          </a:p>
        </p:txBody>
      </p:sp>
      <p:sp>
        <p:nvSpPr>
          <p:cNvPr id="8" name="BlokTextu 7">
            <a:extLst>
              <a:ext uri="{FF2B5EF4-FFF2-40B4-BE49-F238E27FC236}">
                <a16:creationId xmlns:a16="http://schemas.microsoft.com/office/drawing/2014/main" id="{7B14EFD6-E4C6-458F-9A82-03744AB6DAC4}"/>
              </a:ext>
            </a:extLst>
          </p:cNvPr>
          <p:cNvSpPr txBox="1"/>
          <p:nvPr/>
        </p:nvSpPr>
        <p:spPr>
          <a:xfrm>
            <a:off x="5691098" y="335584"/>
            <a:ext cx="2557367" cy="523220"/>
          </a:xfrm>
          <a:prstGeom prst="rect">
            <a:avLst/>
          </a:prstGeom>
          <a:noFill/>
        </p:spPr>
        <p:txBody>
          <a:bodyPr wrap="none" rtlCol="0">
            <a:spAutoFit/>
          </a:bodyPr>
          <a:lstStyle/>
          <a:p>
            <a:r>
              <a:rPr lang="en-US" sz="2800" b="1" dirty="0">
                <a:solidFill>
                  <a:srgbClr val="00B050"/>
                </a:solidFill>
              </a:rPr>
              <a:t>Text interface</a:t>
            </a:r>
            <a:endParaRPr lang="sk-SK" sz="2800" b="1" dirty="0">
              <a:solidFill>
                <a:srgbClr val="00B050"/>
              </a:solidFill>
            </a:endParaRPr>
          </a:p>
        </p:txBody>
      </p:sp>
    </p:spTree>
    <p:extLst>
      <p:ext uri="{BB962C8B-B14F-4D97-AF65-F5344CB8AC3E}">
        <p14:creationId xmlns:p14="http://schemas.microsoft.com/office/powerpoint/2010/main" val="548904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5AF9A035-92CD-43C9-B18E-BA2AFE8B832C}"/>
              </a:ext>
            </a:extLst>
          </p:cNvPr>
          <p:cNvSpPr>
            <a:spLocks noGrp="1"/>
          </p:cNvSpPr>
          <p:nvPr>
            <p:ph idx="1"/>
          </p:nvPr>
        </p:nvSpPr>
        <p:spPr>
          <a:xfrm>
            <a:off x="677334" y="1488612"/>
            <a:ext cx="9441356" cy="5093057"/>
          </a:xfrm>
        </p:spPr>
        <p:txBody>
          <a:bodyPr>
            <a:normAutofit/>
          </a:bodyPr>
          <a:lstStyle/>
          <a:p>
            <a:r>
              <a:rPr lang="en-US" dirty="0"/>
              <a:t>Created only mandatory features in </a:t>
            </a:r>
            <a:r>
              <a:rPr lang="sk-SK" dirty="0"/>
              <a:t>a </a:t>
            </a:r>
            <a:r>
              <a:rPr lang="en-US" dirty="0"/>
              <a:t>way that not provides:</a:t>
            </a:r>
          </a:p>
          <a:p>
            <a:pPr lvl="1"/>
            <a:r>
              <a:rPr lang="en-US" dirty="0"/>
              <a:t>product derivation</a:t>
            </a:r>
          </a:p>
          <a:p>
            <a:pPr lvl="1"/>
            <a:r>
              <a:rPr lang="en-US" dirty="0"/>
              <a:t>Voluntary features in configurable way</a:t>
            </a:r>
          </a:p>
          <a:p>
            <a:pPr lvl="1"/>
            <a:r>
              <a:rPr lang="en-US" dirty="0"/>
              <a:t>Hardcoded functionality – needs refactoring</a:t>
            </a:r>
          </a:p>
          <a:p>
            <a:pPr lvl="1"/>
            <a:r>
              <a:rPr lang="en-US" dirty="0"/>
              <a:t>Option to choose from options (in case of difficulty in game)</a:t>
            </a:r>
          </a:p>
          <a:p>
            <a:r>
              <a:rPr lang="sk-SK" dirty="0" err="1"/>
              <a:t>Only</a:t>
            </a:r>
            <a:r>
              <a:rPr lang="sk-SK" dirty="0"/>
              <a:t> </a:t>
            </a:r>
            <a:r>
              <a:rPr lang="sk-SK" dirty="0" err="1"/>
              <a:t>console</a:t>
            </a:r>
            <a:r>
              <a:rPr lang="sk-SK" dirty="0"/>
              <a:t> </a:t>
            </a:r>
            <a:r>
              <a:rPr lang="sk-SK" dirty="0" err="1"/>
              <a:t>environment</a:t>
            </a:r>
            <a:r>
              <a:rPr lang="sk-SK" dirty="0"/>
              <a:t> – </a:t>
            </a:r>
            <a:r>
              <a:rPr lang="en-US" dirty="0"/>
              <a:t>(</a:t>
            </a:r>
            <a:r>
              <a:rPr lang="sk-SK" dirty="0" err="1"/>
              <a:t>we</a:t>
            </a:r>
            <a:r>
              <a:rPr lang="sk-SK" dirty="0"/>
              <a:t> </a:t>
            </a:r>
            <a:r>
              <a:rPr lang="sk-SK" dirty="0" err="1"/>
              <a:t>will</a:t>
            </a:r>
            <a:r>
              <a:rPr lang="sk-SK" dirty="0"/>
              <a:t> </a:t>
            </a:r>
            <a:r>
              <a:rPr lang="sk-SK" dirty="0" err="1"/>
              <a:t>not</a:t>
            </a:r>
            <a:r>
              <a:rPr lang="sk-SK" dirty="0"/>
              <a:t> </a:t>
            </a:r>
            <a:r>
              <a:rPr lang="sk-SK" dirty="0" err="1"/>
              <a:t>remake</a:t>
            </a:r>
            <a:r>
              <a:rPr lang="en-US" dirty="0"/>
              <a:t>)</a:t>
            </a:r>
          </a:p>
          <a:p>
            <a:r>
              <a:rPr lang="en-US" dirty="0"/>
              <a:t>No code reuse – repetition on many places</a:t>
            </a:r>
          </a:p>
          <a:p>
            <a:r>
              <a:rPr lang="en-US" dirty="0"/>
              <a:t>Still not extensive game 													</a:t>
            </a:r>
            <a:r>
              <a:rPr lang="sk-SK" dirty="0"/>
              <a:t>– </a:t>
            </a:r>
            <a:r>
              <a:rPr lang="en-US" dirty="0"/>
              <a:t>(but real application for given domain)</a:t>
            </a:r>
          </a:p>
          <a:p>
            <a:r>
              <a:rPr lang="en-US" dirty="0"/>
              <a:t>Lack of encapsulation and object oriented features</a:t>
            </a:r>
          </a:p>
          <a:p>
            <a:pPr lvl="1"/>
            <a:r>
              <a:rPr lang="en-US" dirty="0"/>
              <a:t>Needs divide static method to appropriate classes</a:t>
            </a:r>
          </a:p>
          <a:p>
            <a:pPr lvl="1"/>
            <a:r>
              <a:rPr lang="en-US" dirty="0"/>
              <a:t>Needs manage access from parent object</a:t>
            </a:r>
          </a:p>
          <a:p>
            <a:pPr lvl="1"/>
            <a:r>
              <a:rPr lang="en-US" dirty="0"/>
              <a:t>Business concerns are not fully separated</a:t>
            </a:r>
          </a:p>
          <a:p>
            <a:pPr lvl="1"/>
            <a:endParaRPr lang="en-US" dirty="0"/>
          </a:p>
          <a:p>
            <a:endParaRPr lang="sk-SK" dirty="0"/>
          </a:p>
        </p:txBody>
      </p:sp>
      <p:sp>
        <p:nvSpPr>
          <p:cNvPr id="4" name="Nadpis 1">
            <a:extLst>
              <a:ext uri="{FF2B5EF4-FFF2-40B4-BE49-F238E27FC236}">
                <a16:creationId xmlns:a16="http://schemas.microsoft.com/office/drawing/2014/main" id="{FB96EC26-C660-4FE8-9702-991B05B8532E}"/>
              </a:ext>
            </a:extLst>
          </p:cNvPr>
          <p:cNvSpPr txBox="1">
            <a:spLocks/>
          </p:cNvSpPr>
          <p:nvPr/>
        </p:nvSpPr>
        <p:spPr>
          <a:xfrm>
            <a:off x="677334" y="38112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k-SK" sz="4800" b="1" dirty="0" err="1"/>
              <a:t>Problems</a:t>
            </a:r>
            <a:r>
              <a:rPr lang="sk-SK" sz="4800" b="1" dirty="0"/>
              <a:t> of g</a:t>
            </a:r>
            <a:r>
              <a:rPr lang="en-US" sz="4800" b="1" dirty="0" err="1"/>
              <a:t>iven</a:t>
            </a:r>
            <a:r>
              <a:rPr lang="en-US" sz="4800" b="1" dirty="0"/>
              <a:t> solution</a:t>
            </a:r>
            <a:endParaRPr lang="sk-SK" sz="4800" b="1" dirty="0"/>
          </a:p>
        </p:txBody>
      </p:sp>
    </p:spTree>
    <p:extLst>
      <p:ext uri="{BB962C8B-B14F-4D97-AF65-F5344CB8AC3E}">
        <p14:creationId xmlns:p14="http://schemas.microsoft.com/office/powerpoint/2010/main" val="386385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E2C36C5-0493-8088-E064-C8DC068418B0}"/>
              </a:ext>
            </a:extLst>
          </p:cNvPr>
          <p:cNvSpPr>
            <a:spLocks noGrp="1"/>
          </p:cNvSpPr>
          <p:nvPr>
            <p:ph type="title"/>
          </p:nvPr>
        </p:nvSpPr>
        <p:spPr/>
        <p:txBody>
          <a:bodyPr>
            <a:normAutofit/>
          </a:bodyPr>
          <a:lstStyle/>
          <a:p>
            <a:r>
              <a:rPr lang="en-US" sz="5400" b="1" dirty="0"/>
              <a:t>Other possibilities</a:t>
            </a:r>
          </a:p>
        </p:txBody>
      </p:sp>
      <p:sp>
        <p:nvSpPr>
          <p:cNvPr id="3" name="Zástupný objekt pre obsah 2">
            <a:extLst>
              <a:ext uri="{FF2B5EF4-FFF2-40B4-BE49-F238E27FC236}">
                <a16:creationId xmlns:a16="http://schemas.microsoft.com/office/drawing/2014/main" id="{371B804C-BA44-EC3A-6C70-60297C54E3FC}"/>
              </a:ext>
            </a:extLst>
          </p:cNvPr>
          <p:cNvSpPr>
            <a:spLocks noGrp="1"/>
          </p:cNvSpPr>
          <p:nvPr>
            <p:ph idx="1"/>
          </p:nvPr>
        </p:nvSpPr>
        <p:spPr/>
        <p:txBody>
          <a:bodyPr>
            <a:normAutofit/>
          </a:bodyPr>
          <a:lstStyle/>
          <a:p>
            <a:r>
              <a:rPr lang="en-US" sz="3200" dirty="0"/>
              <a:t>Data should be used further to </a:t>
            </a:r>
            <a:r>
              <a:rPr lang="en-US" sz="3200" b="1" i="1" dirty="0">
                <a:solidFill>
                  <a:srgbClr val="FF0000"/>
                </a:solidFill>
              </a:rPr>
              <a:t>detect defects </a:t>
            </a:r>
            <a:r>
              <a:rPr lang="en-US" sz="3200" dirty="0"/>
              <a:t>and </a:t>
            </a:r>
            <a:r>
              <a:rPr lang="en-US" sz="3200" b="1" i="1" dirty="0">
                <a:solidFill>
                  <a:srgbClr val="FF0000"/>
                </a:solidFill>
              </a:rPr>
              <a:t>provide quality assurance </a:t>
            </a:r>
            <a:r>
              <a:rPr lang="en-US" sz="3200" dirty="0"/>
              <a:t>between selected variants</a:t>
            </a:r>
          </a:p>
        </p:txBody>
      </p:sp>
      <p:sp>
        <p:nvSpPr>
          <p:cNvPr id="5" name="BlokTextu 4">
            <a:extLst>
              <a:ext uri="{FF2B5EF4-FFF2-40B4-BE49-F238E27FC236}">
                <a16:creationId xmlns:a16="http://schemas.microsoft.com/office/drawing/2014/main" id="{33486C0B-DB9C-7ECB-DB4B-AD3604919A64}"/>
              </a:ext>
            </a:extLst>
          </p:cNvPr>
          <p:cNvSpPr txBox="1"/>
          <p:nvPr/>
        </p:nvSpPr>
        <p:spPr>
          <a:xfrm>
            <a:off x="3358121" y="5233334"/>
            <a:ext cx="7332841" cy="646331"/>
          </a:xfrm>
          <a:prstGeom prst="rect">
            <a:avLst/>
          </a:prstGeom>
          <a:noFill/>
        </p:spPr>
        <p:txBody>
          <a:bodyPr wrap="none" rtlCol="0">
            <a:spAutoFit/>
          </a:bodyPr>
          <a:lstStyle/>
          <a:p>
            <a:r>
              <a:rPr lang="en-US" dirty="0"/>
              <a:t>L. Chen, M. Ali Babar, and N. Ali. Variability management in software</a:t>
            </a:r>
          </a:p>
          <a:p>
            <a:r>
              <a:rPr lang="en-US" dirty="0"/>
              <a:t> product lines: A systematic review. pages 81–90, 01 2009. </a:t>
            </a:r>
          </a:p>
        </p:txBody>
      </p:sp>
    </p:spTree>
    <p:extLst>
      <p:ext uri="{BB962C8B-B14F-4D97-AF65-F5344CB8AC3E}">
        <p14:creationId xmlns:p14="http://schemas.microsoft.com/office/powerpoint/2010/main" val="3706406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F3D6BA9-0DA5-4A35-83D4-DE1E59823E4A}"/>
              </a:ext>
            </a:extLst>
          </p:cNvPr>
          <p:cNvSpPr>
            <a:spLocks noGrp="1"/>
          </p:cNvSpPr>
          <p:nvPr>
            <p:ph type="title"/>
          </p:nvPr>
        </p:nvSpPr>
        <p:spPr>
          <a:xfrm>
            <a:off x="677334" y="476435"/>
            <a:ext cx="8596668" cy="1320800"/>
          </a:xfrm>
        </p:spPr>
        <p:txBody>
          <a:bodyPr>
            <a:noAutofit/>
          </a:bodyPr>
          <a:lstStyle/>
          <a:p>
            <a:r>
              <a:rPr lang="en-US" sz="4800" b="1" dirty="0"/>
              <a:t>Design with aspects as voluntary functionality</a:t>
            </a:r>
            <a:endParaRPr lang="sk-SK" sz="4800" b="1" dirty="0"/>
          </a:p>
        </p:txBody>
      </p:sp>
      <p:sp>
        <p:nvSpPr>
          <p:cNvPr id="3" name="Zástupný objekt pre obsah 2">
            <a:extLst>
              <a:ext uri="{FF2B5EF4-FFF2-40B4-BE49-F238E27FC236}">
                <a16:creationId xmlns:a16="http://schemas.microsoft.com/office/drawing/2014/main" id="{3414C94C-B3AE-46EA-B187-F18ECC86E23B}"/>
              </a:ext>
            </a:extLst>
          </p:cNvPr>
          <p:cNvSpPr>
            <a:spLocks noGrp="1"/>
          </p:cNvSpPr>
          <p:nvPr>
            <p:ph idx="1"/>
          </p:nvPr>
        </p:nvSpPr>
        <p:spPr>
          <a:xfrm>
            <a:off x="677334" y="2500792"/>
            <a:ext cx="8596668" cy="3880773"/>
          </a:xfrm>
        </p:spPr>
        <p:txBody>
          <a:bodyPr/>
          <a:lstStyle/>
          <a:p>
            <a:r>
              <a:rPr lang="en-US" b="1" i="1" dirty="0"/>
              <a:t>Aspect can be removed from execution – variable functionality</a:t>
            </a:r>
          </a:p>
          <a:p>
            <a:r>
              <a:rPr lang="en-US" b="1" i="1" dirty="0"/>
              <a:t>Aspect can intercepts points in execution and helps to derive product</a:t>
            </a:r>
          </a:p>
          <a:p>
            <a:endParaRPr lang="en-US" dirty="0"/>
          </a:p>
          <a:p>
            <a:r>
              <a:rPr lang="en-US" b="1" dirty="0"/>
              <a:t>Good to extend functionality in various ways</a:t>
            </a:r>
          </a:p>
          <a:p>
            <a:pPr lvl="1"/>
            <a:r>
              <a:rPr lang="en-US" dirty="0"/>
              <a:t>Add voluntary features</a:t>
            </a:r>
          </a:p>
          <a:p>
            <a:pPr lvl="1"/>
            <a:r>
              <a:rPr lang="en-US" dirty="0"/>
              <a:t>Choosing specific strategy from strategy options – from mandatory ones too</a:t>
            </a:r>
          </a:p>
          <a:p>
            <a:pPr lvl="1"/>
            <a:r>
              <a:rPr lang="en-US" dirty="0"/>
              <a:t>Enhance necessary functionality on existing classes (includes classes of additional features)</a:t>
            </a:r>
          </a:p>
          <a:p>
            <a:pPr lvl="1"/>
            <a:endParaRPr lang="en-US" dirty="0"/>
          </a:p>
          <a:p>
            <a:endParaRPr lang="en-US" dirty="0"/>
          </a:p>
          <a:p>
            <a:endParaRPr lang="sk-SK" dirty="0"/>
          </a:p>
        </p:txBody>
      </p:sp>
    </p:spTree>
    <p:extLst>
      <p:ext uri="{BB962C8B-B14F-4D97-AF65-F5344CB8AC3E}">
        <p14:creationId xmlns:p14="http://schemas.microsoft.com/office/powerpoint/2010/main" val="1188276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A6F4267-0C3F-463B-86F6-12725D4A95A7}"/>
              </a:ext>
            </a:extLst>
          </p:cNvPr>
          <p:cNvSpPr>
            <a:spLocks noGrp="1"/>
          </p:cNvSpPr>
          <p:nvPr>
            <p:ph type="title"/>
          </p:nvPr>
        </p:nvSpPr>
        <p:spPr>
          <a:xfrm>
            <a:off x="705650" y="417000"/>
            <a:ext cx="8596668" cy="1320800"/>
          </a:xfrm>
        </p:spPr>
        <p:txBody>
          <a:bodyPr>
            <a:normAutofit/>
          </a:bodyPr>
          <a:lstStyle/>
          <a:p>
            <a:r>
              <a:rPr lang="en-US" sz="4800" b="1" dirty="0"/>
              <a:t>Mandatory parts in the game</a:t>
            </a:r>
            <a:endParaRPr lang="sk-SK" sz="4800" b="1" dirty="0"/>
          </a:p>
        </p:txBody>
      </p:sp>
      <p:sp>
        <p:nvSpPr>
          <p:cNvPr id="3" name="Zástupný objekt pre obsah 2">
            <a:extLst>
              <a:ext uri="{FF2B5EF4-FFF2-40B4-BE49-F238E27FC236}">
                <a16:creationId xmlns:a16="http://schemas.microsoft.com/office/drawing/2014/main" id="{53E31DA0-D172-4A95-8894-3EFE7FB1E097}"/>
              </a:ext>
            </a:extLst>
          </p:cNvPr>
          <p:cNvSpPr>
            <a:spLocks noGrp="1"/>
          </p:cNvSpPr>
          <p:nvPr>
            <p:ph idx="1"/>
          </p:nvPr>
        </p:nvSpPr>
        <p:spPr/>
        <p:txBody>
          <a:bodyPr/>
          <a:lstStyle/>
          <a:p>
            <a:endParaRPr lang="sk-SK"/>
          </a:p>
        </p:txBody>
      </p:sp>
      <p:pic>
        <p:nvPicPr>
          <p:cNvPr id="4" name="Zástupný objekt pre obsah 4">
            <a:extLst>
              <a:ext uri="{FF2B5EF4-FFF2-40B4-BE49-F238E27FC236}">
                <a16:creationId xmlns:a16="http://schemas.microsoft.com/office/drawing/2014/main" id="{CEBDFCE3-7CAD-4551-9AB9-E1D4CA374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72" y="2199128"/>
            <a:ext cx="11080506" cy="3780408"/>
          </a:xfrm>
          <a:prstGeom prst="rect">
            <a:avLst/>
          </a:prstGeom>
        </p:spPr>
      </p:pic>
      <p:sp>
        <p:nvSpPr>
          <p:cNvPr id="5" name="Obdĺžnik 4">
            <a:extLst>
              <a:ext uri="{FF2B5EF4-FFF2-40B4-BE49-F238E27FC236}">
                <a16:creationId xmlns:a16="http://schemas.microsoft.com/office/drawing/2014/main" id="{C8C0E949-7DD8-40B0-B582-69F12A49C065}"/>
              </a:ext>
            </a:extLst>
          </p:cNvPr>
          <p:cNvSpPr/>
          <p:nvPr/>
        </p:nvSpPr>
        <p:spPr>
          <a:xfrm>
            <a:off x="9055383" y="2654423"/>
            <a:ext cx="2386410" cy="4793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 name="BlokTextu 5">
            <a:extLst>
              <a:ext uri="{FF2B5EF4-FFF2-40B4-BE49-F238E27FC236}">
                <a16:creationId xmlns:a16="http://schemas.microsoft.com/office/drawing/2014/main" id="{19E05D6B-11B6-4E09-B039-1E45EDB32E6B}"/>
              </a:ext>
            </a:extLst>
          </p:cNvPr>
          <p:cNvSpPr txBox="1"/>
          <p:nvPr/>
        </p:nvSpPr>
        <p:spPr>
          <a:xfrm>
            <a:off x="491303" y="1937788"/>
            <a:ext cx="2073003" cy="646331"/>
          </a:xfrm>
          <a:prstGeom prst="rect">
            <a:avLst/>
          </a:prstGeom>
          <a:noFill/>
        </p:spPr>
        <p:txBody>
          <a:bodyPr wrap="none" rtlCol="0">
            <a:spAutoFit/>
          </a:bodyPr>
          <a:lstStyle/>
          <a:p>
            <a:r>
              <a:rPr lang="en-US" dirty="0"/>
              <a:t>Prints info</a:t>
            </a:r>
          </a:p>
          <a:p>
            <a:r>
              <a:rPr lang="en-US" dirty="0"/>
              <a:t> at the </a:t>
            </a:r>
            <a:r>
              <a:rPr lang="en-US" dirty="0" err="1"/>
              <a:t>beginnning</a:t>
            </a:r>
            <a:endParaRPr lang="sk-SK" dirty="0"/>
          </a:p>
        </p:txBody>
      </p:sp>
      <p:sp>
        <p:nvSpPr>
          <p:cNvPr id="7" name="Šípka: nadol 6">
            <a:extLst>
              <a:ext uri="{FF2B5EF4-FFF2-40B4-BE49-F238E27FC236}">
                <a16:creationId xmlns:a16="http://schemas.microsoft.com/office/drawing/2014/main" id="{4CD3C04A-A251-4F31-8300-2493B965D9D9}"/>
              </a:ext>
            </a:extLst>
          </p:cNvPr>
          <p:cNvSpPr/>
          <p:nvPr/>
        </p:nvSpPr>
        <p:spPr>
          <a:xfrm>
            <a:off x="1092799" y="2622540"/>
            <a:ext cx="435006" cy="461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 name="Ovál 7">
            <a:extLst>
              <a:ext uri="{FF2B5EF4-FFF2-40B4-BE49-F238E27FC236}">
                <a16:creationId xmlns:a16="http://schemas.microsoft.com/office/drawing/2014/main" id="{5653631C-06CB-48D6-A34D-99BD696DDDE4}"/>
              </a:ext>
            </a:extLst>
          </p:cNvPr>
          <p:cNvSpPr/>
          <p:nvPr/>
        </p:nvSpPr>
        <p:spPr>
          <a:xfrm rot="21148472">
            <a:off x="332818" y="3160526"/>
            <a:ext cx="3769521" cy="142494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ln w="57150">
                <a:solidFill>
                  <a:srgbClr val="00B050"/>
                </a:solidFill>
              </a:ln>
              <a:noFill/>
            </a:endParaRPr>
          </a:p>
        </p:txBody>
      </p:sp>
      <p:sp>
        <p:nvSpPr>
          <p:cNvPr id="9" name="BlokTextu 8">
            <a:extLst>
              <a:ext uri="{FF2B5EF4-FFF2-40B4-BE49-F238E27FC236}">
                <a16:creationId xmlns:a16="http://schemas.microsoft.com/office/drawing/2014/main" id="{36D2C044-6EBC-40F2-9044-A408A3547131}"/>
              </a:ext>
            </a:extLst>
          </p:cNvPr>
          <p:cNvSpPr txBox="1"/>
          <p:nvPr/>
        </p:nvSpPr>
        <p:spPr>
          <a:xfrm>
            <a:off x="63892" y="4541545"/>
            <a:ext cx="1624163" cy="923330"/>
          </a:xfrm>
          <a:prstGeom prst="rect">
            <a:avLst/>
          </a:prstGeom>
          <a:noFill/>
        </p:spPr>
        <p:txBody>
          <a:bodyPr wrap="none" rtlCol="0">
            <a:spAutoFit/>
          </a:bodyPr>
          <a:lstStyle/>
          <a:p>
            <a:r>
              <a:rPr lang="en-US" dirty="0"/>
              <a:t>Implemented </a:t>
            </a:r>
          </a:p>
          <a:p>
            <a:r>
              <a:rPr lang="en-US" dirty="0"/>
              <a:t>Using</a:t>
            </a:r>
          </a:p>
          <a:p>
            <a:r>
              <a:rPr lang="en-US" dirty="0"/>
              <a:t> aspect</a:t>
            </a:r>
            <a:endParaRPr lang="sk-SK" dirty="0"/>
          </a:p>
        </p:txBody>
      </p:sp>
      <p:sp>
        <p:nvSpPr>
          <p:cNvPr id="11" name="Ovál 10">
            <a:extLst>
              <a:ext uri="{FF2B5EF4-FFF2-40B4-BE49-F238E27FC236}">
                <a16:creationId xmlns:a16="http://schemas.microsoft.com/office/drawing/2014/main" id="{F8D591E6-6241-449E-9AE5-EC2CA06A43CE}"/>
              </a:ext>
            </a:extLst>
          </p:cNvPr>
          <p:cNvSpPr/>
          <p:nvPr/>
        </p:nvSpPr>
        <p:spPr>
          <a:xfrm rot="21187741">
            <a:off x="599564" y="3972385"/>
            <a:ext cx="9470203" cy="23784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2" name="BlokTextu 11">
            <a:extLst>
              <a:ext uri="{FF2B5EF4-FFF2-40B4-BE49-F238E27FC236}">
                <a16:creationId xmlns:a16="http://schemas.microsoft.com/office/drawing/2014/main" id="{5EB027D7-71F6-42A0-BA48-1F1864D65ADE}"/>
              </a:ext>
            </a:extLst>
          </p:cNvPr>
          <p:cNvSpPr txBox="1"/>
          <p:nvPr/>
        </p:nvSpPr>
        <p:spPr>
          <a:xfrm>
            <a:off x="5548235" y="6302702"/>
            <a:ext cx="4629794" cy="369332"/>
          </a:xfrm>
          <a:prstGeom prst="rect">
            <a:avLst/>
          </a:prstGeom>
          <a:noFill/>
        </p:spPr>
        <p:txBody>
          <a:bodyPr wrap="none" rtlCol="0">
            <a:spAutoFit/>
          </a:bodyPr>
          <a:lstStyle/>
          <a:p>
            <a:r>
              <a:rPr lang="en-US" dirty="0"/>
              <a:t>Only random number for rows and columns</a:t>
            </a:r>
            <a:endParaRPr lang="sk-SK" dirty="0"/>
          </a:p>
        </p:txBody>
      </p:sp>
    </p:spTree>
    <p:extLst>
      <p:ext uri="{BB962C8B-B14F-4D97-AF65-F5344CB8AC3E}">
        <p14:creationId xmlns:p14="http://schemas.microsoft.com/office/powerpoint/2010/main" val="31659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anim calcmode="lin" valueType="num">
                                      <p:cBhvr>
                                        <p:cTn id="23" dur="2000" fill="hold"/>
                                        <p:tgtEl>
                                          <p:spTgt spid="8"/>
                                        </p:tgtEl>
                                        <p:attrNameLst>
                                          <p:attrName>ppt_w</p:attrName>
                                        </p:attrNameLst>
                                      </p:cBhvr>
                                      <p:tavLst>
                                        <p:tav tm="0" fmla="#ppt_w*sin(2.5*pi*$)">
                                          <p:val>
                                            <p:fltVal val="0"/>
                                          </p:val>
                                        </p:tav>
                                        <p:tav tm="100000">
                                          <p:val>
                                            <p:fltVal val="1"/>
                                          </p:val>
                                        </p:tav>
                                      </p:tavLst>
                                    </p:anim>
                                    <p:anim calcmode="lin" valueType="num">
                                      <p:cBhvr>
                                        <p:cTn id="2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ppt_w</p:attrName>
                                        </p:attrNameLst>
                                      </p:cBhvr>
                                      <p:tavLst>
                                        <p:tav tm="0">
                                          <p:val>
                                            <p:fltVal val="0"/>
                                          </p:val>
                                        </p:tav>
                                        <p:tav tm="100000">
                                          <p:val>
                                            <p:strVal val="#ppt_w"/>
                                          </p:val>
                                        </p:tav>
                                      </p:tavLst>
                                    </p:anim>
                                    <p:anim calcmode="lin" valueType="num">
                                      <p:cBhvr>
                                        <p:cTn id="36" dur="1000" fill="hold"/>
                                        <p:tgtEl>
                                          <p:spTgt spid="11"/>
                                        </p:tgtEl>
                                        <p:attrNameLst>
                                          <p:attrName>ppt_h</p:attrName>
                                        </p:attrNameLst>
                                      </p:cBhvr>
                                      <p:tavLst>
                                        <p:tav tm="0">
                                          <p:val>
                                            <p:fltVal val="0"/>
                                          </p:val>
                                        </p:tav>
                                        <p:tav tm="100000">
                                          <p:val>
                                            <p:strVal val="#ppt_h"/>
                                          </p:val>
                                        </p:tav>
                                      </p:tavLst>
                                    </p:anim>
                                    <p:anim calcmode="lin" valueType="num">
                                      <p:cBhvr>
                                        <p:cTn id="37" dur="1000" fill="hold"/>
                                        <p:tgtEl>
                                          <p:spTgt spid="11"/>
                                        </p:tgtEl>
                                        <p:attrNameLst>
                                          <p:attrName>style.rotation</p:attrName>
                                        </p:attrNameLst>
                                      </p:cBhvr>
                                      <p:tavLst>
                                        <p:tav tm="0">
                                          <p:val>
                                            <p:fltVal val="90"/>
                                          </p:val>
                                        </p:tav>
                                        <p:tav tm="100000">
                                          <p:val>
                                            <p:fltVal val="0"/>
                                          </p:val>
                                        </p:tav>
                                      </p:tavLst>
                                    </p:anim>
                                    <p:animEffect transition="in" filter="fade">
                                      <p:cBhvr>
                                        <p:cTn id="3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1" grpId="0" animBg="1"/>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73E4AF-B1BD-44BE-8059-2FEBC596D997}"/>
              </a:ext>
            </a:extLst>
          </p:cNvPr>
          <p:cNvSpPr>
            <a:spLocks noGrp="1"/>
          </p:cNvSpPr>
          <p:nvPr>
            <p:ph type="title"/>
          </p:nvPr>
        </p:nvSpPr>
        <p:spPr>
          <a:xfrm>
            <a:off x="487814" y="272249"/>
            <a:ext cx="10701468" cy="1320800"/>
          </a:xfrm>
        </p:spPr>
        <p:txBody>
          <a:bodyPr>
            <a:noAutofit/>
          </a:bodyPr>
          <a:lstStyle/>
          <a:p>
            <a:r>
              <a:rPr lang="en-US" sz="4400" b="1" dirty="0"/>
              <a:t>Our focus  </a:t>
            </a:r>
            <a:br>
              <a:rPr lang="en-US" sz="4400" b="1" dirty="0"/>
            </a:br>
            <a:r>
              <a:rPr lang="en-US" sz="4400" b="1" dirty="0"/>
              <a:t>			- focus on variable features</a:t>
            </a:r>
            <a:endParaRPr lang="sk-SK" sz="4400" b="1" dirty="0"/>
          </a:p>
        </p:txBody>
      </p:sp>
      <p:pic>
        <p:nvPicPr>
          <p:cNvPr id="4" name="Zástupný objekt pre obsah 4">
            <a:extLst>
              <a:ext uri="{FF2B5EF4-FFF2-40B4-BE49-F238E27FC236}">
                <a16:creationId xmlns:a16="http://schemas.microsoft.com/office/drawing/2014/main" id="{B89369FC-BC39-419C-877B-758C350C8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172" y="2583739"/>
            <a:ext cx="11080506" cy="3780408"/>
          </a:xfrm>
        </p:spPr>
      </p:pic>
      <p:sp>
        <p:nvSpPr>
          <p:cNvPr id="5" name="Obdĺžnik 4">
            <a:extLst>
              <a:ext uri="{FF2B5EF4-FFF2-40B4-BE49-F238E27FC236}">
                <a16:creationId xmlns:a16="http://schemas.microsoft.com/office/drawing/2014/main" id="{022102E0-CE50-4477-925A-F1552E1E6876}"/>
              </a:ext>
            </a:extLst>
          </p:cNvPr>
          <p:cNvSpPr/>
          <p:nvPr/>
        </p:nvSpPr>
        <p:spPr>
          <a:xfrm>
            <a:off x="9081167" y="3222594"/>
            <a:ext cx="2386410" cy="4793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 name="Obdĺžnik 5">
            <a:extLst>
              <a:ext uri="{FF2B5EF4-FFF2-40B4-BE49-F238E27FC236}">
                <a16:creationId xmlns:a16="http://schemas.microsoft.com/office/drawing/2014/main" id="{DC93D80C-6770-4054-ACF3-3A2B72E6AF37}"/>
              </a:ext>
            </a:extLst>
          </p:cNvPr>
          <p:cNvSpPr/>
          <p:nvPr/>
        </p:nvSpPr>
        <p:spPr>
          <a:xfrm>
            <a:off x="2646336" y="3392750"/>
            <a:ext cx="1872397" cy="548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7" name="Obdĺžnik 6">
            <a:extLst>
              <a:ext uri="{FF2B5EF4-FFF2-40B4-BE49-F238E27FC236}">
                <a16:creationId xmlns:a16="http://schemas.microsoft.com/office/drawing/2014/main" id="{792938C6-232B-403D-92B9-49843E8009A6}"/>
              </a:ext>
            </a:extLst>
          </p:cNvPr>
          <p:cNvSpPr/>
          <p:nvPr/>
        </p:nvSpPr>
        <p:spPr>
          <a:xfrm>
            <a:off x="5373407" y="3392750"/>
            <a:ext cx="1404592" cy="548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8" name="Obdĺžnik 7">
            <a:extLst>
              <a:ext uri="{FF2B5EF4-FFF2-40B4-BE49-F238E27FC236}">
                <a16:creationId xmlns:a16="http://schemas.microsoft.com/office/drawing/2014/main" id="{539F6360-2A40-4143-84A6-E1BB399078E2}"/>
              </a:ext>
            </a:extLst>
          </p:cNvPr>
          <p:cNvSpPr/>
          <p:nvPr/>
        </p:nvSpPr>
        <p:spPr>
          <a:xfrm>
            <a:off x="6653272" y="3392750"/>
            <a:ext cx="1404592" cy="548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9" name="BlokTextu 8">
            <a:extLst>
              <a:ext uri="{FF2B5EF4-FFF2-40B4-BE49-F238E27FC236}">
                <a16:creationId xmlns:a16="http://schemas.microsoft.com/office/drawing/2014/main" id="{F091D47D-CD1D-4102-9800-1C204734F9F3}"/>
              </a:ext>
            </a:extLst>
          </p:cNvPr>
          <p:cNvSpPr txBox="1"/>
          <p:nvPr/>
        </p:nvSpPr>
        <p:spPr>
          <a:xfrm>
            <a:off x="4045206" y="1697738"/>
            <a:ext cx="6620723" cy="369332"/>
          </a:xfrm>
          <a:prstGeom prst="rect">
            <a:avLst/>
          </a:prstGeom>
          <a:noFill/>
        </p:spPr>
        <p:txBody>
          <a:bodyPr wrap="none" rtlCol="0">
            <a:spAutoFit/>
          </a:bodyPr>
          <a:lstStyle/>
          <a:p>
            <a:r>
              <a:rPr lang="en-US" i="1" dirty="0"/>
              <a:t>+ maybe other potential improvements from observed domain</a:t>
            </a:r>
            <a:endParaRPr lang="sk-SK" i="1" dirty="0"/>
          </a:p>
        </p:txBody>
      </p:sp>
      <p:sp>
        <p:nvSpPr>
          <p:cNvPr id="10" name="BlokTextu 9">
            <a:extLst>
              <a:ext uri="{FF2B5EF4-FFF2-40B4-BE49-F238E27FC236}">
                <a16:creationId xmlns:a16="http://schemas.microsoft.com/office/drawing/2014/main" id="{7FDC7F34-1B8B-4CA6-AF4C-C389FB37977C}"/>
              </a:ext>
            </a:extLst>
          </p:cNvPr>
          <p:cNvSpPr txBox="1"/>
          <p:nvPr/>
        </p:nvSpPr>
        <p:spPr>
          <a:xfrm>
            <a:off x="8057864" y="5009393"/>
            <a:ext cx="822661" cy="369332"/>
          </a:xfrm>
          <a:prstGeom prst="rect">
            <a:avLst/>
          </a:prstGeom>
          <a:noFill/>
        </p:spPr>
        <p:txBody>
          <a:bodyPr wrap="none" rtlCol="0">
            <a:spAutoFit/>
          </a:bodyPr>
          <a:lstStyle/>
          <a:p>
            <a:r>
              <a:rPr lang="en-US" dirty="0"/>
              <a:t>clever</a:t>
            </a:r>
            <a:endParaRPr lang="sk-SK" dirty="0"/>
          </a:p>
        </p:txBody>
      </p:sp>
      <p:sp>
        <p:nvSpPr>
          <p:cNvPr id="11" name="Obdĺžnik 10">
            <a:extLst>
              <a:ext uri="{FF2B5EF4-FFF2-40B4-BE49-F238E27FC236}">
                <a16:creationId xmlns:a16="http://schemas.microsoft.com/office/drawing/2014/main" id="{4891D215-217E-45FF-9AFF-F5586A2431D1}"/>
              </a:ext>
            </a:extLst>
          </p:cNvPr>
          <p:cNvSpPr/>
          <p:nvPr/>
        </p:nvSpPr>
        <p:spPr>
          <a:xfrm>
            <a:off x="7973305" y="4946522"/>
            <a:ext cx="991777" cy="548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cxnSp>
        <p:nvCxnSpPr>
          <p:cNvPr id="13" name="Rovná spojnica 12">
            <a:extLst>
              <a:ext uri="{FF2B5EF4-FFF2-40B4-BE49-F238E27FC236}">
                <a16:creationId xmlns:a16="http://schemas.microsoft.com/office/drawing/2014/main" id="{835330B5-3BB7-4A23-A708-C437F3ECF65D}"/>
              </a:ext>
            </a:extLst>
          </p:cNvPr>
          <p:cNvCxnSpPr>
            <a:cxnSpLocks/>
            <a:endCxn id="14" idx="0"/>
          </p:cNvCxnSpPr>
          <p:nvPr/>
        </p:nvCxnSpPr>
        <p:spPr>
          <a:xfrm>
            <a:off x="4953740" y="4643021"/>
            <a:ext cx="3483476" cy="16867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Ovál 13">
            <a:extLst>
              <a:ext uri="{FF2B5EF4-FFF2-40B4-BE49-F238E27FC236}">
                <a16:creationId xmlns:a16="http://schemas.microsoft.com/office/drawing/2014/main" id="{77CFECAD-8D9E-4D3B-8553-56770626DFEC}"/>
              </a:ext>
            </a:extLst>
          </p:cNvPr>
          <p:cNvSpPr/>
          <p:nvPr/>
        </p:nvSpPr>
        <p:spPr>
          <a:xfrm>
            <a:off x="8360746" y="4811698"/>
            <a:ext cx="152939" cy="1443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BlokTextu 15">
            <a:extLst>
              <a:ext uri="{FF2B5EF4-FFF2-40B4-BE49-F238E27FC236}">
                <a16:creationId xmlns:a16="http://schemas.microsoft.com/office/drawing/2014/main" id="{4EB282DF-2918-4752-A73B-871AAD17CA98}"/>
              </a:ext>
            </a:extLst>
          </p:cNvPr>
          <p:cNvSpPr txBox="1"/>
          <p:nvPr/>
        </p:nvSpPr>
        <p:spPr>
          <a:xfrm>
            <a:off x="9081167" y="5220990"/>
            <a:ext cx="2000869" cy="923330"/>
          </a:xfrm>
          <a:prstGeom prst="rect">
            <a:avLst/>
          </a:prstGeom>
          <a:noFill/>
        </p:spPr>
        <p:txBody>
          <a:bodyPr wrap="none" rtlCol="0">
            <a:spAutoFit/>
          </a:bodyPr>
          <a:lstStyle/>
          <a:p>
            <a:r>
              <a:rPr lang="en-US" dirty="0"/>
              <a:t>From the same </a:t>
            </a:r>
          </a:p>
          <a:p>
            <a:r>
              <a:rPr lang="en-US" dirty="0"/>
              <a:t>author in another</a:t>
            </a:r>
          </a:p>
          <a:p>
            <a:r>
              <a:rPr lang="en-US" dirty="0"/>
              <a:t> his </a:t>
            </a:r>
            <a:r>
              <a:rPr lang="en-US" dirty="0" err="1"/>
              <a:t>scatch</a:t>
            </a:r>
            <a:endParaRPr lang="sk-SK" dirty="0"/>
          </a:p>
        </p:txBody>
      </p:sp>
      <p:sp>
        <p:nvSpPr>
          <p:cNvPr id="15" name="Obdĺžnik 14">
            <a:extLst>
              <a:ext uri="{FF2B5EF4-FFF2-40B4-BE49-F238E27FC236}">
                <a16:creationId xmlns:a16="http://schemas.microsoft.com/office/drawing/2014/main" id="{6F1ABF66-464A-4B1E-A7C7-D59F0C6052E7}"/>
              </a:ext>
            </a:extLst>
          </p:cNvPr>
          <p:cNvSpPr/>
          <p:nvPr/>
        </p:nvSpPr>
        <p:spPr>
          <a:xfrm>
            <a:off x="4312574" y="3377863"/>
            <a:ext cx="1226155" cy="548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3" name="Šípka: doprava 2">
            <a:extLst>
              <a:ext uri="{FF2B5EF4-FFF2-40B4-BE49-F238E27FC236}">
                <a16:creationId xmlns:a16="http://schemas.microsoft.com/office/drawing/2014/main" id="{A8F0DD1C-80FC-4C58-B232-DF7BAB388695}"/>
              </a:ext>
            </a:extLst>
          </p:cNvPr>
          <p:cNvSpPr/>
          <p:nvPr/>
        </p:nvSpPr>
        <p:spPr>
          <a:xfrm rot="3167281">
            <a:off x="782790" y="3287629"/>
            <a:ext cx="1370796" cy="349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2" name="BlokTextu 11">
            <a:extLst>
              <a:ext uri="{FF2B5EF4-FFF2-40B4-BE49-F238E27FC236}">
                <a16:creationId xmlns:a16="http://schemas.microsoft.com/office/drawing/2014/main" id="{7A491C97-BCC4-4A37-97AA-3684E19CA54A}"/>
              </a:ext>
            </a:extLst>
          </p:cNvPr>
          <p:cNvSpPr txBox="1"/>
          <p:nvPr/>
        </p:nvSpPr>
        <p:spPr>
          <a:xfrm>
            <a:off x="196045" y="1715299"/>
            <a:ext cx="2544286" cy="1200329"/>
          </a:xfrm>
          <a:prstGeom prst="rect">
            <a:avLst/>
          </a:prstGeom>
          <a:noFill/>
        </p:spPr>
        <p:txBody>
          <a:bodyPr wrap="none" rtlCol="0">
            <a:spAutoFit/>
          </a:bodyPr>
          <a:lstStyle/>
          <a:p>
            <a:r>
              <a:rPr lang="en-US" dirty="0" err="1"/>
              <a:t>Chosing</a:t>
            </a:r>
            <a:r>
              <a:rPr lang="en-US" dirty="0"/>
              <a:t> one feature </a:t>
            </a:r>
          </a:p>
          <a:p>
            <a:r>
              <a:rPr lang="en-US" dirty="0"/>
              <a:t>From set can be </a:t>
            </a:r>
          </a:p>
          <a:p>
            <a:r>
              <a:rPr lang="en-US" dirty="0"/>
              <a:t>Implemented </a:t>
            </a:r>
          </a:p>
          <a:p>
            <a:r>
              <a:rPr lang="en-US" dirty="0"/>
              <a:t>in aspect oriented way</a:t>
            </a:r>
            <a:endParaRPr lang="sk-SK" dirty="0"/>
          </a:p>
        </p:txBody>
      </p:sp>
    </p:spTree>
    <p:extLst>
      <p:ext uri="{BB962C8B-B14F-4D97-AF65-F5344CB8AC3E}">
        <p14:creationId xmlns:p14="http://schemas.microsoft.com/office/powerpoint/2010/main" val="2230225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C6EA740-5FBA-49BE-B60E-4A502730DA7A}"/>
              </a:ext>
            </a:extLst>
          </p:cNvPr>
          <p:cNvSpPr>
            <a:spLocks noGrp="1"/>
          </p:cNvSpPr>
          <p:nvPr>
            <p:ph type="title"/>
          </p:nvPr>
        </p:nvSpPr>
        <p:spPr>
          <a:xfrm>
            <a:off x="340639" y="358066"/>
            <a:ext cx="8596668" cy="1320800"/>
          </a:xfrm>
        </p:spPr>
        <p:txBody>
          <a:bodyPr/>
          <a:lstStyle/>
          <a:p>
            <a:r>
              <a:rPr lang="en-US" b="1" dirty="0"/>
              <a:t>Configuration using JSON File</a:t>
            </a:r>
            <a:endParaRPr lang="sk-SK" b="1" dirty="0"/>
          </a:p>
        </p:txBody>
      </p:sp>
      <p:pic>
        <p:nvPicPr>
          <p:cNvPr id="5" name="Obrázok 4">
            <a:extLst>
              <a:ext uri="{FF2B5EF4-FFF2-40B4-BE49-F238E27FC236}">
                <a16:creationId xmlns:a16="http://schemas.microsoft.com/office/drawing/2014/main" id="{90323EF8-BBB8-4CDD-B709-FA2076E9FC67}"/>
              </a:ext>
            </a:extLst>
          </p:cNvPr>
          <p:cNvPicPr>
            <a:picLocks noChangeAspect="1"/>
          </p:cNvPicPr>
          <p:nvPr/>
        </p:nvPicPr>
        <p:blipFill>
          <a:blip r:embed="rId2"/>
          <a:stretch>
            <a:fillRect/>
          </a:stretch>
        </p:blipFill>
        <p:spPr>
          <a:xfrm>
            <a:off x="759091" y="1246327"/>
            <a:ext cx="4917832" cy="5494784"/>
          </a:xfrm>
          <a:prstGeom prst="rect">
            <a:avLst/>
          </a:prstGeom>
        </p:spPr>
      </p:pic>
      <p:pic>
        <p:nvPicPr>
          <p:cNvPr id="7" name="Obrázok 6">
            <a:extLst>
              <a:ext uri="{FF2B5EF4-FFF2-40B4-BE49-F238E27FC236}">
                <a16:creationId xmlns:a16="http://schemas.microsoft.com/office/drawing/2014/main" id="{E01E613C-BCCE-4365-BA48-115790E72802}"/>
              </a:ext>
            </a:extLst>
          </p:cNvPr>
          <p:cNvPicPr>
            <a:picLocks noChangeAspect="1"/>
          </p:cNvPicPr>
          <p:nvPr/>
        </p:nvPicPr>
        <p:blipFill>
          <a:blip r:embed="rId3"/>
          <a:stretch>
            <a:fillRect/>
          </a:stretch>
        </p:blipFill>
        <p:spPr>
          <a:xfrm>
            <a:off x="6993737" y="224901"/>
            <a:ext cx="4634480" cy="6516210"/>
          </a:xfrm>
          <a:prstGeom prst="rect">
            <a:avLst/>
          </a:prstGeom>
        </p:spPr>
      </p:pic>
    </p:spTree>
    <p:extLst>
      <p:ext uri="{BB962C8B-B14F-4D97-AF65-F5344CB8AC3E}">
        <p14:creationId xmlns:p14="http://schemas.microsoft.com/office/powerpoint/2010/main" val="250308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jekt pre obsah 4">
            <a:extLst>
              <a:ext uri="{FF2B5EF4-FFF2-40B4-BE49-F238E27FC236}">
                <a16:creationId xmlns:a16="http://schemas.microsoft.com/office/drawing/2014/main" id="{74741EEC-2FFE-4781-A529-A4A825DF9005}"/>
              </a:ext>
            </a:extLst>
          </p:cNvPr>
          <p:cNvPicPr>
            <a:picLocks noChangeAspect="1"/>
          </p:cNvPicPr>
          <p:nvPr/>
        </p:nvPicPr>
        <p:blipFill rotWithShape="1">
          <a:blip r:embed="rId2">
            <a:extLst>
              <a:ext uri="{28A0092B-C50C-407E-A947-70E740481C1C}">
                <a14:useLocalDpi xmlns:a14="http://schemas.microsoft.com/office/drawing/2010/main" val="0"/>
              </a:ext>
            </a:extLst>
          </a:blip>
          <a:srcRect r="22417"/>
          <a:stretch/>
        </p:blipFill>
        <p:spPr>
          <a:xfrm>
            <a:off x="2038317" y="2740902"/>
            <a:ext cx="8596668" cy="3780408"/>
          </a:xfrm>
          <a:prstGeom prst="rect">
            <a:avLst/>
          </a:prstGeom>
        </p:spPr>
      </p:pic>
      <p:sp>
        <p:nvSpPr>
          <p:cNvPr id="2" name="Nadpis 1">
            <a:extLst>
              <a:ext uri="{FF2B5EF4-FFF2-40B4-BE49-F238E27FC236}">
                <a16:creationId xmlns:a16="http://schemas.microsoft.com/office/drawing/2014/main" id="{DF3C5B36-39AE-4FBB-A6AE-EAE59A08AA3E}"/>
              </a:ext>
            </a:extLst>
          </p:cNvPr>
          <p:cNvSpPr>
            <a:spLocks noGrp="1"/>
          </p:cNvSpPr>
          <p:nvPr>
            <p:ph type="title"/>
          </p:nvPr>
        </p:nvSpPr>
        <p:spPr>
          <a:xfrm>
            <a:off x="455393" y="511787"/>
            <a:ext cx="8596668" cy="1320800"/>
          </a:xfrm>
        </p:spPr>
        <p:txBody>
          <a:bodyPr>
            <a:noAutofit/>
          </a:bodyPr>
          <a:lstStyle/>
          <a:p>
            <a:r>
              <a:rPr lang="en-US" sz="4800" b="1" dirty="0"/>
              <a:t>Config to feature model mapping</a:t>
            </a:r>
            <a:endParaRPr lang="sk-SK" sz="4800" b="1" dirty="0"/>
          </a:p>
        </p:txBody>
      </p:sp>
      <p:pic>
        <p:nvPicPr>
          <p:cNvPr id="4" name="Obrázok 3">
            <a:extLst>
              <a:ext uri="{FF2B5EF4-FFF2-40B4-BE49-F238E27FC236}">
                <a16:creationId xmlns:a16="http://schemas.microsoft.com/office/drawing/2014/main" id="{18C126DB-591E-4958-8CFF-4AF6EF6ECB3E}"/>
              </a:ext>
            </a:extLst>
          </p:cNvPr>
          <p:cNvPicPr>
            <a:picLocks noChangeAspect="1"/>
          </p:cNvPicPr>
          <p:nvPr/>
        </p:nvPicPr>
        <p:blipFill rotWithShape="1">
          <a:blip r:embed="rId3"/>
          <a:srcRect t="80881" r="31933" b="3860"/>
          <a:stretch/>
        </p:blipFill>
        <p:spPr>
          <a:xfrm>
            <a:off x="8664597" y="2078475"/>
            <a:ext cx="3154539" cy="994300"/>
          </a:xfrm>
          <a:prstGeom prst="rect">
            <a:avLst/>
          </a:prstGeom>
        </p:spPr>
      </p:pic>
      <p:cxnSp>
        <p:nvCxnSpPr>
          <p:cNvPr id="7" name="Rovná spojovacia šípka 6">
            <a:extLst>
              <a:ext uri="{FF2B5EF4-FFF2-40B4-BE49-F238E27FC236}">
                <a16:creationId xmlns:a16="http://schemas.microsoft.com/office/drawing/2014/main" id="{37B29AF6-531E-4C2B-B9E6-5F74E499F03A}"/>
              </a:ext>
            </a:extLst>
          </p:cNvPr>
          <p:cNvCxnSpPr>
            <a:cxnSpLocks/>
          </p:cNvCxnSpPr>
          <p:nvPr/>
        </p:nvCxnSpPr>
        <p:spPr>
          <a:xfrm flipV="1">
            <a:off x="9170632" y="3081738"/>
            <a:ext cx="994299" cy="495956"/>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Rovná spojovacia šípka 8">
            <a:extLst>
              <a:ext uri="{FF2B5EF4-FFF2-40B4-BE49-F238E27FC236}">
                <a16:creationId xmlns:a16="http://schemas.microsoft.com/office/drawing/2014/main" id="{721EADAD-0959-41E6-B34F-3B3A5A83BBC9}"/>
              </a:ext>
            </a:extLst>
          </p:cNvPr>
          <p:cNvCxnSpPr>
            <a:cxnSpLocks/>
          </p:cNvCxnSpPr>
          <p:nvPr/>
        </p:nvCxnSpPr>
        <p:spPr>
          <a:xfrm flipV="1">
            <a:off x="7880411" y="2842587"/>
            <a:ext cx="1751860" cy="836172"/>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Rovná spojovacia šípka 12">
            <a:extLst>
              <a:ext uri="{FF2B5EF4-FFF2-40B4-BE49-F238E27FC236}">
                <a16:creationId xmlns:a16="http://schemas.microsoft.com/office/drawing/2014/main" id="{F040D7D1-9561-40E9-9E46-0ECD72AEF067}"/>
              </a:ext>
            </a:extLst>
          </p:cNvPr>
          <p:cNvCxnSpPr>
            <a:cxnSpLocks/>
          </p:cNvCxnSpPr>
          <p:nvPr/>
        </p:nvCxnSpPr>
        <p:spPr>
          <a:xfrm flipV="1">
            <a:off x="6717437" y="2575625"/>
            <a:ext cx="2914834" cy="1080824"/>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Rovná spojovacia šípka 14">
            <a:extLst>
              <a:ext uri="{FF2B5EF4-FFF2-40B4-BE49-F238E27FC236}">
                <a16:creationId xmlns:a16="http://schemas.microsoft.com/office/drawing/2014/main" id="{43F5A153-2DDA-418A-966C-C038A1C6D680}"/>
              </a:ext>
            </a:extLst>
          </p:cNvPr>
          <p:cNvCxnSpPr>
            <a:cxnSpLocks/>
          </p:cNvCxnSpPr>
          <p:nvPr/>
        </p:nvCxnSpPr>
        <p:spPr>
          <a:xfrm flipV="1">
            <a:off x="5302662" y="2388038"/>
            <a:ext cx="4329609" cy="1225149"/>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Rovná spojovacia šípka 16">
            <a:extLst>
              <a:ext uri="{FF2B5EF4-FFF2-40B4-BE49-F238E27FC236}">
                <a16:creationId xmlns:a16="http://schemas.microsoft.com/office/drawing/2014/main" id="{92F1A5D2-F277-4129-9065-C99A6B4AB0FB}"/>
              </a:ext>
            </a:extLst>
          </p:cNvPr>
          <p:cNvCxnSpPr>
            <a:cxnSpLocks/>
          </p:cNvCxnSpPr>
          <p:nvPr/>
        </p:nvCxnSpPr>
        <p:spPr>
          <a:xfrm flipV="1">
            <a:off x="3941686" y="2180159"/>
            <a:ext cx="5592931" cy="1476883"/>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9" name="Obrázok 18">
            <a:extLst>
              <a:ext uri="{FF2B5EF4-FFF2-40B4-BE49-F238E27FC236}">
                <a16:creationId xmlns:a16="http://schemas.microsoft.com/office/drawing/2014/main" id="{1574A1B3-B9F3-4DE3-8F22-6261F5292ED8}"/>
              </a:ext>
            </a:extLst>
          </p:cNvPr>
          <p:cNvPicPr>
            <a:picLocks noChangeAspect="1"/>
          </p:cNvPicPr>
          <p:nvPr/>
        </p:nvPicPr>
        <p:blipFill rotWithShape="1">
          <a:blip r:embed="rId4"/>
          <a:srcRect b="49341"/>
          <a:stretch/>
        </p:blipFill>
        <p:spPr>
          <a:xfrm>
            <a:off x="128251" y="5267028"/>
            <a:ext cx="2333494" cy="1320800"/>
          </a:xfrm>
          <a:prstGeom prst="rect">
            <a:avLst/>
          </a:prstGeom>
        </p:spPr>
      </p:pic>
      <p:cxnSp>
        <p:nvCxnSpPr>
          <p:cNvPr id="20" name="Rovná spojovacia šípka 19">
            <a:extLst>
              <a:ext uri="{FF2B5EF4-FFF2-40B4-BE49-F238E27FC236}">
                <a16:creationId xmlns:a16="http://schemas.microsoft.com/office/drawing/2014/main" id="{5F4BDC83-8B79-4E88-BBAD-CD78454D5597}"/>
              </a:ext>
            </a:extLst>
          </p:cNvPr>
          <p:cNvCxnSpPr>
            <a:cxnSpLocks/>
          </p:cNvCxnSpPr>
          <p:nvPr/>
        </p:nvCxnSpPr>
        <p:spPr>
          <a:xfrm flipV="1">
            <a:off x="1149357" y="4856085"/>
            <a:ext cx="1195600" cy="747197"/>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Rovná spojovacia šípka 21">
            <a:extLst>
              <a:ext uri="{FF2B5EF4-FFF2-40B4-BE49-F238E27FC236}">
                <a16:creationId xmlns:a16="http://schemas.microsoft.com/office/drawing/2014/main" id="{1E8D1270-78F4-45A9-BFF2-19C750C34993}"/>
              </a:ext>
            </a:extLst>
          </p:cNvPr>
          <p:cNvCxnSpPr>
            <a:cxnSpLocks/>
          </p:cNvCxnSpPr>
          <p:nvPr/>
        </p:nvCxnSpPr>
        <p:spPr>
          <a:xfrm flipV="1">
            <a:off x="1149357" y="4893430"/>
            <a:ext cx="2507988" cy="1908896"/>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Rovná spojovacia šípka 23">
            <a:extLst>
              <a:ext uri="{FF2B5EF4-FFF2-40B4-BE49-F238E27FC236}">
                <a16:creationId xmlns:a16="http://schemas.microsoft.com/office/drawing/2014/main" id="{36A4128C-B1DE-419F-93BC-6EDA59368C5D}"/>
              </a:ext>
            </a:extLst>
          </p:cNvPr>
          <p:cNvCxnSpPr>
            <a:cxnSpLocks/>
          </p:cNvCxnSpPr>
          <p:nvPr/>
        </p:nvCxnSpPr>
        <p:spPr>
          <a:xfrm flipV="1">
            <a:off x="1149357" y="4856086"/>
            <a:ext cx="3681863" cy="1946240"/>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9" name="Obrázok 28">
            <a:extLst>
              <a:ext uri="{FF2B5EF4-FFF2-40B4-BE49-F238E27FC236}">
                <a16:creationId xmlns:a16="http://schemas.microsoft.com/office/drawing/2014/main" id="{4DF2B4E7-1645-4DBB-9203-C08AA515CEB0}"/>
              </a:ext>
            </a:extLst>
          </p:cNvPr>
          <p:cNvPicPr>
            <a:picLocks noChangeAspect="1"/>
          </p:cNvPicPr>
          <p:nvPr/>
        </p:nvPicPr>
        <p:blipFill rotWithShape="1">
          <a:blip r:embed="rId4"/>
          <a:srcRect l="36316" t="55929" b="4000"/>
          <a:stretch/>
        </p:blipFill>
        <p:spPr>
          <a:xfrm>
            <a:off x="9661595" y="4276129"/>
            <a:ext cx="2479311" cy="1743072"/>
          </a:xfrm>
          <a:prstGeom prst="rect">
            <a:avLst/>
          </a:prstGeom>
        </p:spPr>
      </p:pic>
      <p:cxnSp>
        <p:nvCxnSpPr>
          <p:cNvPr id="30" name="Rovná spojovacia šípka 29">
            <a:extLst>
              <a:ext uri="{FF2B5EF4-FFF2-40B4-BE49-F238E27FC236}">
                <a16:creationId xmlns:a16="http://schemas.microsoft.com/office/drawing/2014/main" id="{BE46923D-4201-4421-A51F-7EA6125F795A}"/>
              </a:ext>
            </a:extLst>
          </p:cNvPr>
          <p:cNvCxnSpPr>
            <a:cxnSpLocks/>
          </p:cNvCxnSpPr>
          <p:nvPr/>
        </p:nvCxnSpPr>
        <p:spPr>
          <a:xfrm flipH="1" flipV="1">
            <a:off x="7084382" y="4712042"/>
            <a:ext cx="2862723" cy="1004527"/>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7" name="Obrázok 36">
            <a:extLst>
              <a:ext uri="{FF2B5EF4-FFF2-40B4-BE49-F238E27FC236}">
                <a16:creationId xmlns:a16="http://schemas.microsoft.com/office/drawing/2014/main" id="{ED8DF53E-D70E-4493-A5DC-7FE7988A0353}"/>
              </a:ext>
            </a:extLst>
          </p:cNvPr>
          <p:cNvPicPr>
            <a:picLocks noChangeAspect="1"/>
          </p:cNvPicPr>
          <p:nvPr/>
        </p:nvPicPr>
        <p:blipFill rotWithShape="1">
          <a:blip r:embed="rId4"/>
          <a:srcRect l="21359" t="5656" r="46774" b="83023"/>
          <a:stretch/>
        </p:blipFill>
        <p:spPr>
          <a:xfrm>
            <a:off x="9661595" y="3778187"/>
            <a:ext cx="1255993" cy="498555"/>
          </a:xfrm>
          <a:prstGeom prst="rect">
            <a:avLst/>
          </a:prstGeom>
        </p:spPr>
      </p:pic>
    </p:spTree>
    <p:extLst>
      <p:ext uri="{BB962C8B-B14F-4D97-AF65-F5344CB8AC3E}">
        <p14:creationId xmlns:p14="http://schemas.microsoft.com/office/powerpoint/2010/main" val="3033376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55C839E-9580-4F76-8A55-0EB2F9C576EF}"/>
              </a:ext>
            </a:extLst>
          </p:cNvPr>
          <p:cNvSpPr>
            <a:spLocks noGrp="1"/>
          </p:cNvSpPr>
          <p:nvPr>
            <p:ph type="title"/>
          </p:nvPr>
        </p:nvSpPr>
        <p:spPr>
          <a:xfrm>
            <a:off x="499781" y="263894"/>
            <a:ext cx="8596668" cy="1320800"/>
          </a:xfrm>
        </p:spPr>
        <p:txBody>
          <a:bodyPr>
            <a:noAutofit/>
          </a:bodyPr>
          <a:lstStyle/>
          <a:p>
            <a:r>
              <a:rPr lang="sk-SK" sz="4800" b="1" dirty="0" err="1"/>
              <a:t>Quality</a:t>
            </a:r>
            <a:r>
              <a:rPr lang="sk-SK" sz="4800" b="1" dirty="0"/>
              <a:t> of </a:t>
            </a:r>
            <a:r>
              <a:rPr lang="sk-SK" sz="4800" b="1" dirty="0" err="1"/>
              <a:t>applying</a:t>
            </a:r>
            <a:r>
              <a:rPr lang="sk-SK" sz="4800" b="1" dirty="0"/>
              <a:t> </a:t>
            </a:r>
            <a:r>
              <a:rPr lang="sk-SK" sz="4800" b="1" dirty="0" err="1"/>
              <a:t>voluntary</a:t>
            </a:r>
            <a:r>
              <a:rPr lang="sk-SK" sz="4800" b="1" dirty="0"/>
              <a:t> </a:t>
            </a:r>
            <a:r>
              <a:rPr lang="sk-SK" sz="4800" b="1" dirty="0" err="1"/>
              <a:t>features</a:t>
            </a:r>
            <a:r>
              <a:rPr lang="sk-SK" sz="4800" b="1" dirty="0"/>
              <a:t> </a:t>
            </a:r>
            <a:r>
              <a:rPr lang="sk-SK" sz="4800" b="1" dirty="0" err="1"/>
              <a:t>using</a:t>
            </a:r>
            <a:r>
              <a:rPr lang="sk-SK" sz="4800" b="1" dirty="0"/>
              <a:t> </a:t>
            </a:r>
            <a:r>
              <a:rPr lang="sk-SK" sz="4800" b="1" dirty="0" err="1"/>
              <a:t>AspectJ</a:t>
            </a:r>
            <a:endParaRPr lang="sk-SK" sz="4800" b="1" dirty="0"/>
          </a:p>
        </p:txBody>
      </p:sp>
      <p:sp>
        <p:nvSpPr>
          <p:cNvPr id="9" name="Ovál 8">
            <a:extLst>
              <a:ext uri="{FF2B5EF4-FFF2-40B4-BE49-F238E27FC236}">
                <a16:creationId xmlns:a16="http://schemas.microsoft.com/office/drawing/2014/main" id="{02C2179A-CB54-484B-AF69-CA30DEF06694}"/>
              </a:ext>
            </a:extLst>
          </p:cNvPr>
          <p:cNvSpPr/>
          <p:nvPr/>
        </p:nvSpPr>
        <p:spPr>
          <a:xfrm rot="20741706">
            <a:off x="1992095" y="2749909"/>
            <a:ext cx="7111014" cy="380536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sk-SK" sz="6600" dirty="0"/>
              <a:t>PROBLEMS</a:t>
            </a:r>
          </a:p>
        </p:txBody>
      </p:sp>
      <p:sp>
        <p:nvSpPr>
          <p:cNvPr id="8" name="Obdĺžnik: zaoblené protiľahlé rohy 7">
            <a:extLst>
              <a:ext uri="{FF2B5EF4-FFF2-40B4-BE49-F238E27FC236}">
                <a16:creationId xmlns:a16="http://schemas.microsoft.com/office/drawing/2014/main" id="{A4BFC951-5D80-4FC4-88DC-FA96F03D34D9}"/>
              </a:ext>
            </a:extLst>
          </p:cNvPr>
          <p:cNvSpPr/>
          <p:nvPr/>
        </p:nvSpPr>
        <p:spPr>
          <a:xfrm>
            <a:off x="6309690" y="5917662"/>
            <a:ext cx="2352583" cy="861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err="1"/>
              <a:t>Use</a:t>
            </a:r>
            <a:r>
              <a:rPr lang="sk-SK" dirty="0"/>
              <a:t> of </a:t>
            </a:r>
            <a:r>
              <a:rPr lang="sk-SK" dirty="0" err="1"/>
              <a:t>dynamic</a:t>
            </a:r>
            <a:r>
              <a:rPr lang="sk-SK" dirty="0"/>
              <a:t> </a:t>
            </a:r>
            <a:r>
              <a:rPr lang="sk-SK" dirty="0" err="1"/>
              <a:t>exceptions</a:t>
            </a:r>
            <a:r>
              <a:rPr lang="sk-SK" dirty="0"/>
              <a:t> </a:t>
            </a:r>
            <a:r>
              <a:rPr lang="sk-SK" dirty="0" err="1"/>
              <a:t>is</a:t>
            </a:r>
            <a:r>
              <a:rPr lang="sk-SK" dirty="0"/>
              <a:t> </a:t>
            </a:r>
            <a:r>
              <a:rPr lang="sk-SK" dirty="0" err="1"/>
              <a:t>required</a:t>
            </a:r>
            <a:endParaRPr lang="sk-SK" dirty="0"/>
          </a:p>
        </p:txBody>
      </p:sp>
      <p:sp>
        <p:nvSpPr>
          <p:cNvPr id="7" name="Obdĺžnik 6">
            <a:extLst>
              <a:ext uri="{FF2B5EF4-FFF2-40B4-BE49-F238E27FC236}">
                <a16:creationId xmlns:a16="http://schemas.microsoft.com/office/drawing/2014/main" id="{48734B68-F98E-41FE-91FE-8CCA990F1672}"/>
              </a:ext>
            </a:extLst>
          </p:cNvPr>
          <p:cNvSpPr/>
          <p:nvPr/>
        </p:nvSpPr>
        <p:spPr>
          <a:xfrm>
            <a:off x="4077760" y="5693211"/>
            <a:ext cx="2512381"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Inability</a:t>
            </a:r>
            <a:r>
              <a:rPr lang="sk-SK" dirty="0"/>
              <a:t> to </a:t>
            </a:r>
            <a:r>
              <a:rPr lang="sk-SK" dirty="0" err="1"/>
              <a:t>create</a:t>
            </a:r>
            <a:r>
              <a:rPr lang="sk-SK" dirty="0"/>
              <a:t> </a:t>
            </a:r>
            <a:r>
              <a:rPr lang="sk-SK" dirty="0" err="1"/>
              <a:t>own</a:t>
            </a:r>
            <a:r>
              <a:rPr lang="sk-SK" dirty="0"/>
              <a:t> </a:t>
            </a:r>
            <a:r>
              <a:rPr lang="sk-SK" dirty="0" err="1"/>
              <a:t>exception</a:t>
            </a:r>
            <a:r>
              <a:rPr lang="sk-SK" dirty="0"/>
              <a:t> </a:t>
            </a:r>
            <a:r>
              <a:rPr lang="sk-SK" dirty="0" err="1"/>
              <a:t>for</a:t>
            </a:r>
            <a:r>
              <a:rPr lang="sk-SK" dirty="0"/>
              <a:t> new </a:t>
            </a:r>
            <a:r>
              <a:rPr lang="sk-SK" dirty="0" err="1"/>
              <a:t>Aspects</a:t>
            </a:r>
            <a:endParaRPr lang="sk-SK" dirty="0"/>
          </a:p>
        </p:txBody>
      </p:sp>
      <p:sp>
        <p:nvSpPr>
          <p:cNvPr id="5" name="Obdĺžnik: zaoblené protiľahlé rohy 4">
            <a:extLst>
              <a:ext uri="{FF2B5EF4-FFF2-40B4-BE49-F238E27FC236}">
                <a16:creationId xmlns:a16="http://schemas.microsoft.com/office/drawing/2014/main" id="{D8AB282E-4930-4C9E-B713-06E1C485EB60}"/>
              </a:ext>
            </a:extLst>
          </p:cNvPr>
          <p:cNvSpPr/>
          <p:nvPr/>
        </p:nvSpPr>
        <p:spPr>
          <a:xfrm>
            <a:off x="1269506" y="3791459"/>
            <a:ext cx="2352583" cy="861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err="1"/>
              <a:t>Use</a:t>
            </a:r>
            <a:r>
              <a:rPr lang="sk-SK" dirty="0"/>
              <a:t> </a:t>
            </a:r>
            <a:r>
              <a:rPr lang="sk-SK" dirty="0" err="1"/>
              <a:t>hook</a:t>
            </a:r>
            <a:r>
              <a:rPr lang="sk-SK" dirty="0"/>
              <a:t> </a:t>
            </a:r>
            <a:r>
              <a:rPr lang="sk-SK" dirty="0" err="1"/>
              <a:t>methods</a:t>
            </a:r>
            <a:r>
              <a:rPr lang="sk-SK" dirty="0"/>
              <a:t> to </a:t>
            </a:r>
            <a:r>
              <a:rPr lang="sk-SK" dirty="0" err="1"/>
              <a:t>extend</a:t>
            </a:r>
            <a:r>
              <a:rPr lang="sk-SK" dirty="0"/>
              <a:t> </a:t>
            </a:r>
            <a:r>
              <a:rPr lang="sk-SK" dirty="0" err="1"/>
              <a:t>context</a:t>
            </a:r>
            <a:endParaRPr lang="sk-SK" dirty="0"/>
          </a:p>
        </p:txBody>
      </p:sp>
      <p:sp>
        <p:nvSpPr>
          <p:cNvPr id="4" name="Obdĺžnik 3">
            <a:extLst>
              <a:ext uri="{FF2B5EF4-FFF2-40B4-BE49-F238E27FC236}">
                <a16:creationId xmlns:a16="http://schemas.microsoft.com/office/drawing/2014/main" id="{985A8C2B-983E-4832-9E0C-0DDC27347A89}"/>
              </a:ext>
            </a:extLst>
          </p:cNvPr>
          <p:cNvSpPr/>
          <p:nvPr/>
        </p:nvSpPr>
        <p:spPr>
          <a:xfrm>
            <a:off x="284083" y="3017020"/>
            <a:ext cx="2512381"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Need</a:t>
            </a:r>
            <a:r>
              <a:rPr lang="sk-SK" dirty="0"/>
              <a:t> of </a:t>
            </a:r>
            <a:r>
              <a:rPr lang="sk-SK" dirty="0" err="1"/>
              <a:t>using</a:t>
            </a:r>
            <a:r>
              <a:rPr lang="sk-SK" dirty="0"/>
              <a:t> state </a:t>
            </a:r>
            <a:r>
              <a:rPr lang="sk-SK" dirty="0" err="1"/>
              <a:t>extension</a:t>
            </a:r>
            <a:endParaRPr lang="sk-SK" dirty="0"/>
          </a:p>
        </p:txBody>
      </p:sp>
      <p:sp>
        <p:nvSpPr>
          <p:cNvPr id="11" name="Obdĺžnik: zaoblené protiľahlé rohy 10">
            <a:extLst>
              <a:ext uri="{FF2B5EF4-FFF2-40B4-BE49-F238E27FC236}">
                <a16:creationId xmlns:a16="http://schemas.microsoft.com/office/drawing/2014/main" id="{20603BFC-992E-4A93-B14B-BCFD2776E9EF}"/>
              </a:ext>
            </a:extLst>
          </p:cNvPr>
          <p:cNvSpPr/>
          <p:nvPr/>
        </p:nvSpPr>
        <p:spPr>
          <a:xfrm>
            <a:off x="8438816" y="3555292"/>
            <a:ext cx="2352583" cy="12440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sk-SK" dirty="0" err="1"/>
              <a:t>ariables</a:t>
            </a:r>
            <a:r>
              <a:rPr lang="sk-SK" dirty="0"/>
              <a:t> </a:t>
            </a:r>
            <a:r>
              <a:rPr lang="en-US" dirty="0"/>
              <a:t>can be accessed by </a:t>
            </a:r>
            <a:r>
              <a:rPr lang="en-US" dirty="0" err="1"/>
              <a:t>priviledged</a:t>
            </a:r>
            <a:r>
              <a:rPr lang="en-US" dirty="0"/>
              <a:t> aspects</a:t>
            </a:r>
            <a:endParaRPr lang="sk-SK" dirty="0"/>
          </a:p>
        </p:txBody>
      </p:sp>
      <p:sp>
        <p:nvSpPr>
          <p:cNvPr id="10" name="Obdĺžnik 9">
            <a:extLst>
              <a:ext uri="{FF2B5EF4-FFF2-40B4-BE49-F238E27FC236}">
                <a16:creationId xmlns:a16="http://schemas.microsoft.com/office/drawing/2014/main" id="{BECF5E08-951D-43D2-9758-A21795711475}"/>
              </a:ext>
            </a:extLst>
          </p:cNvPr>
          <p:cNvSpPr/>
          <p:nvPr/>
        </p:nvSpPr>
        <p:spPr>
          <a:xfrm>
            <a:off x="7840258" y="2819840"/>
            <a:ext cx="2512381"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Scope</a:t>
            </a:r>
            <a:r>
              <a:rPr lang="sk-SK" dirty="0"/>
              <a:t> </a:t>
            </a:r>
            <a:r>
              <a:rPr lang="sk-SK" dirty="0" err="1"/>
              <a:t>problem</a:t>
            </a:r>
            <a:endParaRPr lang="sk-SK" dirty="0"/>
          </a:p>
        </p:txBody>
      </p:sp>
      <p:sp>
        <p:nvSpPr>
          <p:cNvPr id="13" name="Obdĺžnik: zaoblené protiľahlé rohy 12">
            <a:extLst>
              <a:ext uri="{FF2B5EF4-FFF2-40B4-BE49-F238E27FC236}">
                <a16:creationId xmlns:a16="http://schemas.microsoft.com/office/drawing/2014/main" id="{39992ED7-2010-4B6E-8D85-16371D0DC62D}"/>
              </a:ext>
            </a:extLst>
          </p:cNvPr>
          <p:cNvSpPr/>
          <p:nvPr/>
        </p:nvSpPr>
        <p:spPr>
          <a:xfrm>
            <a:off x="4159264" y="2866219"/>
            <a:ext cx="2352583" cy="861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err="1"/>
              <a:t>Redundant</a:t>
            </a:r>
            <a:r>
              <a:rPr lang="sk-SK" dirty="0"/>
              <a:t> </a:t>
            </a:r>
            <a:r>
              <a:rPr lang="sk-SK" dirty="0" err="1"/>
              <a:t>use</a:t>
            </a:r>
            <a:r>
              <a:rPr lang="sk-SK" dirty="0"/>
              <a:t> of </a:t>
            </a:r>
            <a:r>
              <a:rPr lang="sk-SK" dirty="0" err="1"/>
              <a:t>parameters</a:t>
            </a:r>
            <a:r>
              <a:rPr lang="sk-SK" dirty="0"/>
              <a:t> in </a:t>
            </a:r>
            <a:r>
              <a:rPr lang="sk-SK" dirty="0" err="1"/>
              <a:t>AspectJ</a:t>
            </a:r>
            <a:r>
              <a:rPr lang="sk-SK" dirty="0"/>
              <a:t> </a:t>
            </a:r>
            <a:r>
              <a:rPr lang="sk-SK" dirty="0" err="1"/>
              <a:t>pointcuts</a:t>
            </a:r>
            <a:endParaRPr lang="sk-SK" dirty="0"/>
          </a:p>
        </p:txBody>
      </p:sp>
      <p:sp>
        <p:nvSpPr>
          <p:cNvPr id="12" name="Obdĺžnik 11">
            <a:extLst>
              <a:ext uri="{FF2B5EF4-FFF2-40B4-BE49-F238E27FC236}">
                <a16:creationId xmlns:a16="http://schemas.microsoft.com/office/drawing/2014/main" id="{5264CEA7-6E76-4D73-8C76-CDBF5E4234C1}"/>
              </a:ext>
            </a:extLst>
          </p:cNvPr>
          <p:cNvSpPr/>
          <p:nvPr/>
        </p:nvSpPr>
        <p:spPr>
          <a:xfrm>
            <a:off x="3159174" y="2054606"/>
            <a:ext cx="2512381"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a:t>More </a:t>
            </a:r>
            <a:r>
              <a:rPr lang="sk-SK" dirty="0" err="1"/>
              <a:t>complex</a:t>
            </a:r>
            <a:r>
              <a:rPr lang="sk-SK" dirty="0"/>
              <a:t> </a:t>
            </a:r>
            <a:r>
              <a:rPr lang="sk-SK" dirty="0" err="1"/>
              <a:t>AspectJ</a:t>
            </a:r>
            <a:r>
              <a:rPr lang="sk-SK" dirty="0"/>
              <a:t> </a:t>
            </a:r>
            <a:r>
              <a:rPr lang="sk-SK" dirty="0" err="1"/>
              <a:t>solution</a:t>
            </a:r>
            <a:r>
              <a:rPr lang="sk-SK" dirty="0"/>
              <a:t> in </a:t>
            </a:r>
            <a:r>
              <a:rPr lang="sk-SK" dirty="0" err="1"/>
              <a:t>some</a:t>
            </a:r>
            <a:r>
              <a:rPr lang="sk-SK" dirty="0"/>
              <a:t> </a:t>
            </a:r>
            <a:r>
              <a:rPr lang="sk-SK" dirty="0" err="1"/>
              <a:t>case</a:t>
            </a:r>
            <a:endParaRPr lang="sk-SK" dirty="0"/>
          </a:p>
        </p:txBody>
      </p:sp>
      <p:sp>
        <p:nvSpPr>
          <p:cNvPr id="14" name="Obdĺžnik: zaoblené protiľahlé rohy 13">
            <a:extLst>
              <a:ext uri="{FF2B5EF4-FFF2-40B4-BE49-F238E27FC236}">
                <a16:creationId xmlns:a16="http://schemas.microsoft.com/office/drawing/2014/main" id="{17F641B1-0DD5-4B20-897E-31F9F490B0D2}"/>
              </a:ext>
            </a:extLst>
          </p:cNvPr>
          <p:cNvSpPr/>
          <p:nvPr/>
        </p:nvSpPr>
        <p:spPr>
          <a:xfrm>
            <a:off x="5592139" y="2395732"/>
            <a:ext cx="1355117" cy="469363"/>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a:t>2x as </a:t>
            </a:r>
            <a:r>
              <a:rPr lang="sk-SK" dirty="0" err="1"/>
              <a:t>long</a:t>
            </a:r>
            <a:endParaRPr lang="sk-SK" dirty="0"/>
          </a:p>
        </p:txBody>
      </p:sp>
    </p:spTree>
    <p:extLst>
      <p:ext uri="{BB962C8B-B14F-4D97-AF65-F5344CB8AC3E}">
        <p14:creationId xmlns:p14="http://schemas.microsoft.com/office/powerpoint/2010/main" val="325807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407B2F3-65CA-4DFD-81FB-6DB68918D4B9}"/>
              </a:ext>
            </a:extLst>
          </p:cNvPr>
          <p:cNvSpPr>
            <a:spLocks noGrp="1"/>
          </p:cNvSpPr>
          <p:nvPr>
            <p:ph type="title"/>
          </p:nvPr>
        </p:nvSpPr>
        <p:spPr>
          <a:xfrm>
            <a:off x="508293" y="458680"/>
            <a:ext cx="8596668" cy="1320800"/>
          </a:xfrm>
        </p:spPr>
        <p:txBody>
          <a:bodyPr>
            <a:normAutofit/>
          </a:bodyPr>
          <a:lstStyle/>
          <a:p>
            <a:r>
              <a:rPr lang="en-US" sz="4800" b="1" dirty="0"/>
              <a:t>Pattern C</a:t>
            </a:r>
            <a:r>
              <a:rPr lang="sk-SK" sz="4800" b="1" dirty="0"/>
              <a:t>u</a:t>
            </a:r>
            <a:r>
              <a:rPr lang="en-US" sz="4800" b="1" dirty="0" err="1"/>
              <a:t>ckoo’s</a:t>
            </a:r>
            <a:r>
              <a:rPr lang="en-US" sz="4800" b="1" dirty="0"/>
              <a:t> egg</a:t>
            </a:r>
            <a:endParaRPr lang="sk-SK" sz="4800" b="1" dirty="0"/>
          </a:p>
        </p:txBody>
      </p:sp>
      <p:pic>
        <p:nvPicPr>
          <p:cNvPr id="5" name="Obrázok 4">
            <a:extLst>
              <a:ext uri="{FF2B5EF4-FFF2-40B4-BE49-F238E27FC236}">
                <a16:creationId xmlns:a16="http://schemas.microsoft.com/office/drawing/2014/main" id="{F29EDF09-42A9-4411-9908-37170CC6DC7E}"/>
              </a:ext>
            </a:extLst>
          </p:cNvPr>
          <p:cNvPicPr>
            <a:picLocks noChangeAspect="1"/>
          </p:cNvPicPr>
          <p:nvPr/>
        </p:nvPicPr>
        <p:blipFill rotWithShape="1">
          <a:blip r:embed="rId2"/>
          <a:srcRect b="4580"/>
          <a:stretch/>
        </p:blipFill>
        <p:spPr>
          <a:xfrm>
            <a:off x="1535047" y="1497482"/>
            <a:ext cx="8336448" cy="1895875"/>
          </a:xfrm>
          <a:prstGeom prst="rect">
            <a:avLst/>
          </a:prstGeom>
        </p:spPr>
      </p:pic>
      <p:pic>
        <p:nvPicPr>
          <p:cNvPr id="7" name="Obrázok 6">
            <a:extLst>
              <a:ext uri="{FF2B5EF4-FFF2-40B4-BE49-F238E27FC236}">
                <a16:creationId xmlns:a16="http://schemas.microsoft.com/office/drawing/2014/main" id="{8BE979C0-FAF7-4D78-BD67-FF8A50F4F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807" y="3881065"/>
            <a:ext cx="3990489" cy="2845539"/>
          </a:xfrm>
          <a:prstGeom prst="rect">
            <a:avLst/>
          </a:prstGeom>
        </p:spPr>
      </p:pic>
      <p:sp>
        <p:nvSpPr>
          <p:cNvPr id="8" name="Obdĺžnik 7">
            <a:extLst>
              <a:ext uri="{FF2B5EF4-FFF2-40B4-BE49-F238E27FC236}">
                <a16:creationId xmlns:a16="http://schemas.microsoft.com/office/drawing/2014/main" id="{A9B7FFD0-00F2-4E39-B8DF-66BD22D6CECE}"/>
              </a:ext>
            </a:extLst>
          </p:cNvPr>
          <p:cNvSpPr/>
          <p:nvPr/>
        </p:nvSpPr>
        <p:spPr>
          <a:xfrm>
            <a:off x="3904200" y="6005654"/>
            <a:ext cx="1981694" cy="7680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pic>
        <p:nvPicPr>
          <p:cNvPr id="11" name="Obrázok 10">
            <a:extLst>
              <a:ext uri="{FF2B5EF4-FFF2-40B4-BE49-F238E27FC236}">
                <a16:creationId xmlns:a16="http://schemas.microsoft.com/office/drawing/2014/main" id="{9BF1C9B5-FECE-4351-80B2-FE1F66D8335F}"/>
              </a:ext>
            </a:extLst>
          </p:cNvPr>
          <p:cNvPicPr>
            <a:picLocks noChangeAspect="1"/>
          </p:cNvPicPr>
          <p:nvPr/>
        </p:nvPicPr>
        <p:blipFill>
          <a:blip r:embed="rId4"/>
          <a:stretch>
            <a:fillRect/>
          </a:stretch>
        </p:blipFill>
        <p:spPr>
          <a:xfrm>
            <a:off x="927788" y="3592446"/>
            <a:ext cx="2238375" cy="2705100"/>
          </a:xfrm>
          <a:prstGeom prst="rect">
            <a:avLst/>
          </a:prstGeom>
        </p:spPr>
      </p:pic>
      <p:sp>
        <p:nvSpPr>
          <p:cNvPr id="9" name="BlokTextu 8">
            <a:extLst>
              <a:ext uri="{FF2B5EF4-FFF2-40B4-BE49-F238E27FC236}">
                <a16:creationId xmlns:a16="http://schemas.microsoft.com/office/drawing/2014/main" id="{E77F8A9F-5644-4677-B101-C27EA2B08D94}"/>
              </a:ext>
            </a:extLst>
          </p:cNvPr>
          <p:cNvSpPr txBox="1"/>
          <p:nvPr/>
        </p:nvSpPr>
        <p:spPr>
          <a:xfrm>
            <a:off x="1325045" y="6152491"/>
            <a:ext cx="2874505" cy="461665"/>
          </a:xfrm>
          <a:prstGeom prst="rect">
            <a:avLst/>
          </a:prstGeom>
          <a:noFill/>
        </p:spPr>
        <p:txBody>
          <a:bodyPr wrap="none" rtlCol="0">
            <a:spAutoFit/>
          </a:bodyPr>
          <a:lstStyle/>
          <a:p>
            <a:r>
              <a:rPr lang="en-US" sz="2400" b="1" dirty="0"/>
              <a:t>Created by default</a:t>
            </a:r>
            <a:endParaRPr lang="sk-SK" sz="2400" b="1" dirty="0"/>
          </a:p>
        </p:txBody>
      </p:sp>
      <p:cxnSp>
        <p:nvCxnSpPr>
          <p:cNvPr id="12" name="Rovná spojovacia šípka 11">
            <a:extLst>
              <a:ext uri="{FF2B5EF4-FFF2-40B4-BE49-F238E27FC236}">
                <a16:creationId xmlns:a16="http://schemas.microsoft.com/office/drawing/2014/main" id="{5B4BDBE5-68AF-43F9-AE02-7A705F517750}"/>
              </a:ext>
            </a:extLst>
          </p:cNvPr>
          <p:cNvCxnSpPr>
            <a:cxnSpLocks/>
          </p:cNvCxnSpPr>
          <p:nvPr/>
        </p:nvCxnSpPr>
        <p:spPr>
          <a:xfrm flipH="1">
            <a:off x="2627790" y="4065973"/>
            <a:ext cx="814388" cy="692458"/>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Rovná spojovacia šípka 15">
            <a:extLst>
              <a:ext uri="{FF2B5EF4-FFF2-40B4-BE49-F238E27FC236}">
                <a16:creationId xmlns:a16="http://schemas.microsoft.com/office/drawing/2014/main" id="{0784D42A-4BFC-4C2D-B459-F1EDD8F2AAEF}"/>
              </a:ext>
            </a:extLst>
          </p:cNvPr>
          <p:cNvCxnSpPr>
            <a:cxnSpLocks/>
          </p:cNvCxnSpPr>
          <p:nvPr/>
        </p:nvCxnSpPr>
        <p:spPr>
          <a:xfrm>
            <a:off x="3610784" y="3393357"/>
            <a:ext cx="651181" cy="2612297"/>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Šípka: zakrivená nadol 21">
            <a:extLst>
              <a:ext uri="{FF2B5EF4-FFF2-40B4-BE49-F238E27FC236}">
                <a16:creationId xmlns:a16="http://schemas.microsoft.com/office/drawing/2014/main" id="{A04A44E4-014C-43F0-B354-523AE8A78AB3}"/>
              </a:ext>
            </a:extLst>
          </p:cNvPr>
          <p:cNvSpPr/>
          <p:nvPr/>
        </p:nvSpPr>
        <p:spPr>
          <a:xfrm rot="5869955">
            <a:off x="6970021" y="3676045"/>
            <a:ext cx="4397133" cy="14723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chemeClr val="tx1"/>
              </a:solidFill>
            </a:endParaRPr>
          </a:p>
        </p:txBody>
      </p:sp>
      <p:sp>
        <p:nvSpPr>
          <p:cNvPr id="23" name="Obdĺžnik 22">
            <a:extLst>
              <a:ext uri="{FF2B5EF4-FFF2-40B4-BE49-F238E27FC236}">
                <a16:creationId xmlns:a16="http://schemas.microsoft.com/office/drawing/2014/main" id="{7FF830F8-7C81-49D4-973C-74EF227AB563}"/>
              </a:ext>
            </a:extLst>
          </p:cNvPr>
          <p:cNvSpPr/>
          <p:nvPr/>
        </p:nvSpPr>
        <p:spPr>
          <a:xfrm>
            <a:off x="1711416" y="1978569"/>
            <a:ext cx="6864412" cy="83971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24" name="BlokTextu 23">
            <a:extLst>
              <a:ext uri="{FF2B5EF4-FFF2-40B4-BE49-F238E27FC236}">
                <a16:creationId xmlns:a16="http://schemas.microsoft.com/office/drawing/2014/main" id="{18E73AFF-A2BF-4F06-8F3A-1930FBFA5B4A}"/>
              </a:ext>
            </a:extLst>
          </p:cNvPr>
          <p:cNvSpPr txBox="1"/>
          <p:nvPr/>
        </p:nvSpPr>
        <p:spPr>
          <a:xfrm>
            <a:off x="8047799" y="3622241"/>
            <a:ext cx="1946367" cy="1200329"/>
          </a:xfrm>
          <a:prstGeom prst="rect">
            <a:avLst/>
          </a:prstGeom>
          <a:noFill/>
        </p:spPr>
        <p:txBody>
          <a:bodyPr wrap="none" rtlCol="0">
            <a:spAutoFit/>
          </a:bodyPr>
          <a:lstStyle/>
          <a:p>
            <a:pPr algn="ctr"/>
            <a:r>
              <a:rPr lang="en-US" sz="2400" b="1" dirty="0"/>
              <a:t>Created if </a:t>
            </a:r>
          </a:p>
          <a:p>
            <a:pPr algn="ctr"/>
            <a:r>
              <a:rPr lang="en-US" sz="2400" b="1" dirty="0"/>
              <a:t>condition is </a:t>
            </a:r>
          </a:p>
          <a:p>
            <a:pPr algn="ctr"/>
            <a:r>
              <a:rPr lang="en-US" sz="2400" b="1" dirty="0"/>
              <a:t>met</a:t>
            </a:r>
            <a:endParaRPr lang="sk-SK" sz="2400" b="1" dirty="0"/>
          </a:p>
        </p:txBody>
      </p:sp>
      <p:sp>
        <p:nvSpPr>
          <p:cNvPr id="26" name="Obdĺžnik 25">
            <a:extLst>
              <a:ext uri="{FF2B5EF4-FFF2-40B4-BE49-F238E27FC236}">
                <a16:creationId xmlns:a16="http://schemas.microsoft.com/office/drawing/2014/main" id="{1BF71C25-55D4-45AD-A31D-BB8FE5A7DFA0}"/>
              </a:ext>
            </a:extLst>
          </p:cNvPr>
          <p:cNvSpPr/>
          <p:nvPr/>
        </p:nvSpPr>
        <p:spPr>
          <a:xfrm>
            <a:off x="1819427" y="2938722"/>
            <a:ext cx="5389240" cy="342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Tree>
    <p:extLst>
      <p:ext uri="{BB962C8B-B14F-4D97-AF65-F5344CB8AC3E}">
        <p14:creationId xmlns:p14="http://schemas.microsoft.com/office/powerpoint/2010/main" val="2524027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6CB590E-669D-44CD-B7AE-B0046F8B7300}"/>
              </a:ext>
            </a:extLst>
          </p:cNvPr>
          <p:cNvSpPr>
            <a:spLocks noGrp="1"/>
          </p:cNvSpPr>
          <p:nvPr>
            <p:ph type="title"/>
          </p:nvPr>
        </p:nvSpPr>
        <p:spPr>
          <a:xfrm>
            <a:off x="1291638" y="3015448"/>
            <a:ext cx="8596668" cy="1320800"/>
          </a:xfrm>
        </p:spPr>
        <p:txBody>
          <a:bodyPr>
            <a:normAutofit/>
          </a:bodyPr>
          <a:lstStyle/>
          <a:p>
            <a:r>
              <a:rPr lang="sk-SK" sz="7200" dirty="0" err="1"/>
              <a:t>Product</a:t>
            </a:r>
            <a:r>
              <a:rPr lang="sk-SK" sz="7200" dirty="0"/>
              <a:t> </a:t>
            </a:r>
            <a:r>
              <a:rPr lang="sk-SK" sz="7200" dirty="0" err="1"/>
              <a:t>derivation</a:t>
            </a:r>
            <a:endParaRPr lang="sk-SK" sz="7200" dirty="0"/>
          </a:p>
        </p:txBody>
      </p:sp>
      <p:sp>
        <p:nvSpPr>
          <p:cNvPr id="3" name="Nadpis 1">
            <a:extLst>
              <a:ext uri="{FF2B5EF4-FFF2-40B4-BE49-F238E27FC236}">
                <a16:creationId xmlns:a16="http://schemas.microsoft.com/office/drawing/2014/main" id="{E0E8F351-4DBF-7B4C-1202-1F2414D63E98}"/>
              </a:ext>
            </a:extLst>
          </p:cNvPr>
          <p:cNvSpPr txBox="1">
            <a:spLocks/>
          </p:cNvSpPr>
          <p:nvPr/>
        </p:nvSpPr>
        <p:spPr>
          <a:xfrm>
            <a:off x="935241" y="4254736"/>
            <a:ext cx="1002583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00B050"/>
                </a:solidFill>
              </a:rPr>
              <a:t>PROBLEM SPACE </a:t>
            </a:r>
            <a:r>
              <a:rPr lang="sk-SK" sz="4400" b="1" dirty="0"/>
              <a:t> </a:t>
            </a:r>
            <a:r>
              <a:rPr lang="en-US" sz="4400" b="1" dirty="0">
                <a:solidFill>
                  <a:schemeClr val="tx1"/>
                </a:solidFill>
                <a:sym typeface="Wingdings" panose="05000000000000000000" pitchFamily="2" charset="2"/>
              </a:rPr>
              <a:t></a:t>
            </a:r>
            <a:r>
              <a:rPr lang="sk-SK" sz="4400" b="1" dirty="0"/>
              <a:t> </a:t>
            </a:r>
            <a:r>
              <a:rPr lang="en-US" sz="4400" b="1" dirty="0">
                <a:solidFill>
                  <a:srgbClr val="FF0000"/>
                </a:solidFill>
              </a:rPr>
              <a:t>SOLUTION SPACE</a:t>
            </a:r>
            <a:endParaRPr lang="sk-SK" sz="4400" b="1" dirty="0">
              <a:solidFill>
                <a:srgbClr val="FF0000"/>
              </a:solidFill>
            </a:endParaRPr>
          </a:p>
        </p:txBody>
      </p:sp>
    </p:spTree>
    <p:extLst>
      <p:ext uri="{BB962C8B-B14F-4D97-AF65-F5344CB8AC3E}">
        <p14:creationId xmlns:p14="http://schemas.microsoft.com/office/powerpoint/2010/main" val="256210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Obrázok 31">
            <a:extLst>
              <a:ext uri="{FF2B5EF4-FFF2-40B4-BE49-F238E27FC236}">
                <a16:creationId xmlns:a16="http://schemas.microsoft.com/office/drawing/2014/main" id="{E92C39D2-5542-954A-AFDF-33E62D0E9FAB}"/>
              </a:ext>
            </a:extLst>
          </p:cNvPr>
          <p:cNvPicPr>
            <a:picLocks noChangeAspect="1"/>
          </p:cNvPicPr>
          <p:nvPr/>
        </p:nvPicPr>
        <p:blipFill>
          <a:blip r:embed="rId2"/>
          <a:stretch>
            <a:fillRect/>
          </a:stretch>
        </p:blipFill>
        <p:spPr>
          <a:xfrm>
            <a:off x="9274002" y="3839210"/>
            <a:ext cx="2638425" cy="1009650"/>
          </a:xfrm>
          <a:prstGeom prst="rect">
            <a:avLst/>
          </a:prstGeom>
        </p:spPr>
      </p:pic>
      <p:pic>
        <p:nvPicPr>
          <p:cNvPr id="30" name="Obrázok 29">
            <a:extLst>
              <a:ext uri="{FF2B5EF4-FFF2-40B4-BE49-F238E27FC236}">
                <a16:creationId xmlns:a16="http://schemas.microsoft.com/office/drawing/2014/main" id="{BD49D99D-BC71-C06D-0782-84A52F9D2563}"/>
              </a:ext>
            </a:extLst>
          </p:cNvPr>
          <p:cNvPicPr>
            <a:picLocks noChangeAspect="1"/>
          </p:cNvPicPr>
          <p:nvPr/>
        </p:nvPicPr>
        <p:blipFill>
          <a:blip r:embed="rId3"/>
          <a:stretch>
            <a:fillRect/>
          </a:stretch>
        </p:blipFill>
        <p:spPr>
          <a:xfrm>
            <a:off x="1722004" y="5218642"/>
            <a:ext cx="3514725" cy="1285875"/>
          </a:xfrm>
          <a:prstGeom prst="rect">
            <a:avLst/>
          </a:prstGeom>
        </p:spPr>
      </p:pic>
      <p:sp>
        <p:nvSpPr>
          <p:cNvPr id="2" name="Nadpis 1">
            <a:extLst>
              <a:ext uri="{FF2B5EF4-FFF2-40B4-BE49-F238E27FC236}">
                <a16:creationId xmlns:a16="http://schemas.microsoft.com/office/drawing/2014/main" id="{42840B3D-E5CF-FF10-96F8-D6ABEE793776}"/>
              </a:ext>
            </a:extLst>
          </p:cNvPr>
          <p:cNvSpPr>
            <a:spLocks noGrp="1"/>
          </p:cNvSpPr>
          <p:nvPr>
            <p:ph type="title"/>
          </p:nvPr>
        </p:nvSpPr>
        <p:spPr>
          <a:xfrm>
            <a:off x="677334" y="582507"/>
            <a:ext cx="8596668" cy="1320800"/>
          </a:xfrm>
        </p:spPr>
        <p:txBody>
          <a:bodyPr>
            <a:normAutofit/>
          </a:bodyPr>
          <a:lstStyle/>
          <a:p>
            <a:r>
              <a:rPr lang="en-US" sz="5400" b="1" dirty="0"/>
              <a:t>Types of variations</a:t>
            </a:r>
            <a:endParaRPr lang="sk-SK" sz="5400" b="1" dirty="0"/>
          </a:p>
        </p:txBody>
      </p:sp>
      <p:sp>
        <p:nvSpPr>
          <p:cNvPr id="4" name="Nadpis 1">
            <a:extLst>
              <a:ext uri="{FF2B5EF4-FFF2-40B4-BE49-F238E27FC236}">
                <a16:creationId xmlns:a16="http://schemas.microsoft.com/office/drawing/2014/main" id="{9584DA68-BA86-3F8C-E64B-5B928D1213E8}"/>
              </a:ext>
            </a:extLst>
          </p:cNvPr>
          <p:cNvSpPr txBox="1">
            <a:spLocks/>
          </p:cNvSpPr>
          <p:nvPr/>
        </p:nvSpPr>
        <p:spPr>
          <a:xfrm>
            <a:off x="4023620" y="3103881"/>
            <a:ext cx="2932593"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F0000"/>
                </a:solidFill>
              </a:rPr>
              <a:t>INSTANCE OF SEVERAL INSTANCES</a:t>
            </a:r>
            <a:endParaRPr lang="sk-SK" sz="3200" b="1" dirty="0">
              <a:solidFill>
                <a:srgbClr val="FF0000"/>
              </a:solidFill>
            </a:endParaRPr>
          </a:p>
        </p:txBody>
      </p:sp>
      <p:sp>
        <p:nvSpPr>
          <p:cNvPr id="5" name="Nadpis 1">
            <a:extLst>
              <a:ext uri="{FF2B5EF4-FFF2-40B4-BE49-F238E27FC236}">
                <a16:creationId xmlns:a16="http://schemas.microsoft.com/office/drawing/2014/main" id="{199BBB56-C8B5-6DED-C15B-DADA02B8429C}"/>
              </a:ext>
            </a:extLst>
          </p:cNvPr>
          <p:cNvSpPr txBox="1">
            <a:spLocks/>
          </p:cNvSpPr>
          <p:nvPr/>
        </p:nvSpPr>
        <p:spPr>
          <a:xfrm>
            <a:off x="608558" y="2832948"/>
            <a:ext cx="299329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50"/>
                </a:solidFill>
              </a:rPr>
              <a:t>OPTIONAL </a:t>
            </a:r>
          </a:p>
          <a:p>
            <a:r>
              <a:rPr lang="en-US" sz="3200" b="1" dirty="0">
                <a:solidFill>
                  <a:srgbClr val="00B050"/>
                </a:solidFill>
              </a:rPr>
              <a:t>VARIATION</a:t>
            </a:r>
          </a:p>
          <a:p>
            <a:endParaRPr lang="sk-SK" sz="3200" b="1" dirty="0">
              <a:solidFill>
                <a:srgbClr val="FF0000"/>
              </a:solidFill>
            </a:endParaRPr>
          </a:p>
        </p:txBody>
      </p:sp>
      <p:sp>
        <p:nvSpPr>
          <p:cNvPr id="6" name="Nadpis 1">
            <a:extLst>
              <a:ext uri="{FF2B5EF4-FFF2-40B4-BE49-F238E27FC236}">
                <a16:creationId xmlns:a16="http://schemas.microsoft.com/office/drawing/2014/main" id="{3BBC2399-FDE6-01E6-6CAF-A547BBAD7B2B}"/>
              </a:ext>
            </a:extLst>
          </p:cNvPr>
          <p:cNvSpPr txBox="1">
            <a:spLocks/>
          </p:cNvSpPr>
          <p:nvPr/>
        </p:nvSpPr>
        <p:spPr>
          <a:xfrm>
            <a:off x="7648328" y="1248930"/>
            <a:ext cx="3620086"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70C0"/>
                </a:solidFill>
              </a:rPr>
              <a:t>SET OF INSTANCES OUT OF SEVERAL ALTERNATIVES</a:t>
            </a:r>
            <a:endParaRPr lang="sk-SK" sz="3200" b="1" dirty="0">
              <a:solidFill>
                <a:srgbClr val="0070C0"/>
              </a:solidFill>
            </a:endParaRPr>
          </a:p>
        </p:txBody>
      </p:sp>
      <p:cxnSp>
        <p:nvCxnSpPr>
          <p:cNvPr id="7" name="Rovná spojovacia šípka 6">
            <a:extLst>
              <a:ext uri="{FF2B5EF4-FFF2-40B4-BE49-F238E27FC236}">
                <a16:creationId xmlns:a16="http://schemas.microsoft.com/office/drawing/2014/main" id="{764DCCDD-0FDE-82BB-5CD5-86B36CEC2A62}"/>
              </a:ext>
            </a:extLst>
          </p:cNvPr>
          <p:cNvCxnSpPr>
            <a:cxnSpLocks/>
          </p:cNvCxnSpPr>
          <p:nvPr/>
        </p:nvCxnSpPr>
        <p:spPr>
          <a:xfrm>
            <a:off x="3765973" y="1489703"/>
            <a:ext cx="3434080" cy="8202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Rovná spojovacia šípka 8">
            <a:extLst>
              <a:ext uri="{FF2B5EF4-FFF2-40B4-BE49-F238E27FC236}">
                <a16:creationId xmlns:a16="http://schemas.microsoft.com/office/drawing/2014/main" id="{9A5F5AA6-CBC7-C134-BCC4-189DA7782937}"/>
              </a:ext>
            </a:extLst>
          </p:cNvPr>
          <p:cNvCxnSpPr>
            <a:cxnSpLocks/>
          </p:cNvCxnSpPr>
          <p:nvPr/>
        </p:nvCxnSpPr>
        <p:spPr>
          <a:xfrm>
            <a:off x="3765973" y="1496907"/>
            <a:ext cx="1571544" cy="1474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Rovná spojovacia šípka 10">
            <a:extLst>
              <a:ext uri="{FF2B5EF4-FFF2-40B4-BE49-F238E27FC236}">
                <a16:creationId xmlns:a16="http://schemas.microsoft.com/office/drawing/2014/main" id="{265942CA-C362-9612-FDF8-B08A2E5EB395}"/>
              </a:ext>
            </a:extLst>
          </p:cNvPr>
          <p:cNvCxnSpPr>
            <a:cxnSpLocks/>
          </p:cNvCxnSpPr>
          <p:nvPr/>
        </p:nvCxnSpPr>
        <p:spPr>
          <a:xfrm flipH="1">
            <a:off x="1781206" y="1496907"/>
            <a:ext cx="1984767" cy="1336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BlokTextu 19">
            <a:extLst>
              <a:ext uri="{FF2B5EF4-FFF2-40B4-BE49-F238E27FC236}">
                <a16:creationId xmlns:a16="http://schemas.microsoft.com/office/drawing/2014/main" id="{F5F52096-E606-1392-42B3-E13F6444072F}"/>
              </a:ext>
            </a:extLst>
          </p:cNvPr>
          <p:cNvSpPr txBox="1"/>
          <p:nvPr/>
        </p:nvSpPr>
        <p:spPr>
          <a:xfrm>
            <a:off x="608558" y="4064923"/>
            <a:ext cx="2226892" cy="461665"/>
          </a:xfrm>
          <a:prstGeom prst="rect">
            <a:avLst/>
          </a:prstGeom>
          <a:noFill/>
        </p:spPr>
        <p:txBody>
          <a:bodyPr wrap="none" rtlCol="0">
            <a:spAutoFit/>
          </a:bodyPr>
          <a:lstStyle/>
          <a:p>
            <a:r>
              <a:rPr lang="en-US" sz="2400" dirty="0">
                <a:solidFill>
                  <a:srgbClr val="00B050"/>
                </a:solidFill>
              </a:rPr>
              <a:t>0</a:t>
            </a:r>
            <a:r>
              <a:rPr lang="en-US" sz="2400" dirty="0"/>
              <a:t> or </a:t>
            </a:r>
            <a:r>
              <a:rPr lang="en-US" sz="2400" dirty="0">
                <a:solidFill>
                  <a:srgbClr val="00B050"/>
                </a:solidFill>
              </a:rPr>
              <a:t>1</a:t>
            </a:r>
            <a:r>
              <a:rPr lang="en-US" sz="2400" dirty="0"/>
              <a:t> instance</a:t>
            </a:r>
            <a:endParaRPr lang="sk-SK" sz="2400" dirty="0"/>
          </a:p>
        </p:txBody>
      </p:sp>
      <p:sp>
        <p:nvSpPr>
          <p:cNvPr id="21" name="BlokTextu 20">
            <a:extLst>
              <a:ext uri="{FF2B5EF4-FFF2-40B4-BE49-F238E27FC236}">
                <a16:creationId xmlns:a16="http://schemas.microsoft.com/office/drawing/2014/main" id="{CB971711-8D4B-CBFC-58B3-B6D8B0FE8277}"/>
              </a:ext>
            </a:extLst>
          </p:cNvPr>
          <p:cNvSpPr txBox="1"/>
          <p:nvPr/>
        </p:nvSpPr>
        <p:spPr>
          <a:xfrm>
            <a:off x="4120677" y="4727632"/>
            <a:ext cx="2433680" cy="830997"/>
          </a:xfrm>
          <a:prstGeom prst="rect">
            <a:avLst/>
          </a:prstGeom>
          <a:noFill/>
        </p:spPr>
        <p:txBody>
          <a:bodyPr wrap="none" rtlCol="0">
            <a:spAutoFit/>
          </a:bodyPr>
          <a:lstStyle/>
          <a:p>
            <a:r>
              <a:rPr lang="en-US" sz="2400" dirty="0">
                <a:solidFill>
                  <a:srgbClr val="FF0000"/>
                </a:solidFill>
              </a:rPr>
              <a:t>1</a:t>
            </a:r>
            <a:r>
              <a:rPr lang="en-US" sz="2400" dirty="0"/>
              <a:t> instance from </a:t>
            </a:r>
          </a:p>
          <a:p>
            <a:r>
              <a:rPr lang="en-US" sz="2400" dirty="0">
                <a:solidFill>
                  <a:srgbClr val="FF0000"/>
                </a:solidFill>
              </a:rPr>
              <a:t>n</a:t>
            </a:r>
            <a:r>
              <a:rPr lang="en-US" sz="2400" dirty="0"/>
              <a:t> instances</a:t>
            </a:r>
            <a:endParaRPr lang="sk-SK" sz="2400" dirty="0"/>
          </a:p>
        </p:txBody>
      </p:sp>
      <p:sp>
        <p:nvSpPr>
          <p:cNvPr id="22" name="BlokTextu 21">
            <a:extLst>
              <a:ext uri="{FF2B5EF4-FFF2-40B4-BE49-F238E27FC236}">
                <a16:creationId xmlns:a16="http://schemas.microsoft.com/office/drawing/2014/main" id="{93B67186-B8CA-160B-C900-E05665ADBBE1}"/>
              </a:ext>
            </a:extLst>
          </p:cNvPr>
          <p:cNvSpPr txBox="1"/>
          <p:nvPr/>
        </p:nvSpPr>
        <p:spPr>
          <a:xfrm>
            <a:off x="7377983" y="3629689"/>
            <a:ext cx="2552302" cy="830997"/>
          </a:xfrm>
          <a:prstGeom prst="rect">
            <a:avLst/>
          </a:prstGeom>
          <a:noFill/>
        </p:spPr>
        <p:txBody>
          <a:bodyPr wrap="none" rtlCol="0">
            <a:spAutoFit/>
          </a:bodyPr>
          <a:lstStyle/>
          <a:p>
            <a:r>
              <a:rPr lang="en-US" sz="2400" b="1" dirty="0">
                <a:solidFill>
                  <a:srgbClr val="0070C0"/>
                </a:solidFill>
              </a:rPr>
              <a:t>k</a:t>
            </a:r>
            <a:r>
              <a:rPr lang="en-US" sz="2400" dirty="0"/>
              <a:t> instances from </a:t>
            </a:r>
          </a:p>
          <a:p>
            <a:r>
              <a:rPr lang="en-US" sz="2400" b="1" dirty="0">
                <a:solidFill>
                  <a:srgbClr val="0070C0"/>
                </a:solidFill>
              </a:rPr>
              <a:t>n</a:t>
            </a:r>
            <a:r>
              <a:rPr lang="en-US" sz="2400" dirty="0"/>
              <a:t> instances</a:t>
            </a:r>
            <a:endParaRPr lang="sk-SK" sz="2400" dirty="0"/>
          </a:p>
        </p:txBody>
      </p:sp>
      <p:sp>
        <p:nvSpPr>
          <p:cNvPr id="24" name="BlokTextu 23">
            <a:extLst>
              <a:ext uri="{FF2B5EF4-FFF2-40B4-BE49-F238E27FC236}">
                <a16:creationId xmlns:a16="http://schemas.microsoft.com/office/drawing/2014/main" id="{7D89B732-88D1-FFE2-F433-DE8E2C1DF70E}"/>
              </a:ext>
            </a:extLst>
          </p:cNvPr>
          <p:cNvSpPr txBox="1"/>
          <p:nvPr/>
        </p:nvSpPr>
        <p:spPr>
          <a:xfrm>
            <a:off x="5916015" y="5793532"/>
            <a:ext cx="6099386" cy="646331"/>
          </a:xfrm>
          <a:prstGeom prst="rect">
            <a:avLst/>
          </a:prstGeom>
          <a:noFill/>
        </p:spPr>
        <p:txBody>
          <a:bodyPr wrap="square">
            <a:spAutoFit/>
          </a:bodyPr>
          <a:lstStyle/>
          <a:p>
            <a:r>
              <a:rPr lang="en-US" dirty="0"/>
              <a:t>Felix Bachmann and Len Bass. 2001. Managing Variability in Software Architectures. (2001), 7.</a:t>
            </a:r>
            <a:endParaRPr lang="sk-SK" dirty="0"/>
          </a:p>
        </p:txBody>
      </p:sp>
      <p:pic>
        <p:nvPicPr>
          <p:cNvPr id="28" name="Obrázok 27">
            <a:extLst>
              <a:ext uri="{FF2B5EF4-FFF2-40B4-BE49-F238E27FC236}">
                <a16:creationId xmlns:a16="http://schemas.microsoft.com/office/drawing/2014/main" id="{3103AFEE-9800-1D17-5A36-CDF44CE260F1}"/>
              </a:ext>
            </a:extLst>
          </p:cNvPr>
          <p:cNvPicPr>
            <a:picLocks noChangeAspect="1"/>
          </p:cNvPicPr>
          <p:nvPr/>
        </p:nvPicPr>
        <p:blipFill>
          <a:blip r:embed="rId4"/>
          <a:stretch>
            <a:fillRect/>
          </a:stretch>
        </p:blipFill>
        <p:spPr>
          <a:xfrm>
            <a:off x="340879" y="4482148"/>
            <a:ext cx="1381125" cy="733425"/>
          </a:xfrm>
          <a:prstGeom prst="rect">
            <a:avLst/>
          </a:prstGeom>
        </p:spPr>
      </p:pic>
      <p:pic>
        <p:nvPicPr>
          <p:cNvPr id="12" name="Obrázok 11">
            <a:extLst>
              <a:ext uri="{FF2B5EF4-FFF2-40B4-BE49-F238E27FC236}">
                <a16:creationId xmlns:a16="http://schemas.microsoft.com/office/drawing/2014/main" id="{208F99DF-CC85-108B-5085-FFE7AE174858}"/>
              </a:ext>
            </a:extLst>
          </p:cNvPr>
          <p:cNvPicPr>
            <a:picLocks noChangeAspect="1"/>
          </p:cNvPicPr>
          <p:nvPr/>
        </p:nvPicPr>
        <p:blipFill rotWithShape="1">
          <a:blip r:embed="rId5"/>
          <a:srcRect/>
          <a:stretch/>
        </p:blipFill>
        <p:spPr>
          <a:xfrm>
            <a:off x="7940135" y="4644490"/>
            <a:ext cx="2447925" cy="457200"/>
          </a:xfrm>
          <a:prstGeom prst="rect">
            <a:avLst/>
          </a:prstGeom>
        </p:spPr>
      </p:pic>
    </p:spTree>
    <p:extLst>
      <p:ext uri="{BB962C8B-B14F-4D97-AF65-F5344CB8AC3E}">
        <p14:creationId xmlns:p14="http://schemas.microsoft.com/office/powerpoint/2010/main" val="3681881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19F8D1B-E3A3-4320-9845-9328ADF5942A}"/>
              </a:ext>
            </a:extLst>
          </p:cNvPr>
          <p:cNvSpPr>
            <a:spLocks noGrp="1"/>
          </p:cNvSpPr>
          <p:nvPr>
            <p:ph type="title"/>
          </p:nvPr>
        </p:nvSpPr>
        <p:spPr>
          <a:xfrm>
            <a:off x="561925" y="418837"/>
            <a:ext cx="8596668" cy="1320800"/>
          </a:xfrm>
        </p:spPr>
        <p:txBody>
          <a:bodyPr>
            <a:normAutofit/>
          </a:bodyPr>
          <a:lstStyle/>
          <a:p>
            <a:r>
              <a:rPr lang="en-US" sz="4800" b="1" dirty="0"/>
              <a:t>Derivation rules</a:t>
            </a:r>
            <a:endParaRPr lang="sk-SK" sz="4800" b="1" dirty="0"/>
          </a:p>
        </p:txBody>
      </p:sp>
      <p:pic>
        <p:nvPicPr>
          <p:cNvPr id="4" name="Zástupný objekt pre obsah 4">
            <a:extLst>
              <a:ext uri="{FF2B5EF4-FFF2-40B4-BE49-F238E27FC236}">
                <a16:creationId xmlns:a16="http://schemas.microsoft.com/office/drawing/2014/main" id="{B47BD33E-F0F1-4981-A82B-CE99913E9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6" y="2672515"/>
            <a:ext cx="11080506" cy="3780408"/>
          </a:xfrm>
          <a:prstGeom prst="rect">
            <a:avLst/>
          </a:prstGeom>
        </p:spPr>
      </p:pic>
      <p:sp>
        <p:nvSpPr>
          <p:cNvPr id="5" name="BlokTextu 4">
            <a:extLst>
              <a:ext uri="{FF2B5EF4-FFF2-40B4-BE49-F238E27FC236}">
                <a16:creationId xmlns:a16="http://schemas.microsoft.com/office/drawing/2014/main" id="{863403F8-C904-4DA6-A9A4-FB8480A8DDE5}"/>
              </a:ext>
            </a:extLst>
          </p:cNvPr>
          <p:cNvSpPr txBox="1"/>
          <p:nvPr/>
        </p:nvSpPr>
        <p:spPr>
          <a:xfrm>
            <a:off x="226426" y="2761627"/>
            <a:ext cx="540533" cy="584775"/>
          </a:xfrm>
          <a:prstGeom prst="rect">
            <a:avLst/>
          </a:prstGeom>
          <a:noFill/>
        </p:spPr>
        <p:txBody>
          <a:bodyPr wrap="none" rtlCol="0">
            <a:spAutoFit/>
          </a:bodyPr>
          <a:lstStyle/>
          <a:p>
            <a:r>
              <a:rPr lang="en-US" sz="3200" b="1" dirty="0"/>
              <a:t>{}</a:t>
            </a:r>
            <a:endParaRPr lang="sk-SK" sz="3200" b="1" dirty="0"/>
          </a:p>
        </p:txBody>
      </p:sp>
      <p:sp>
        <p:nvSpPr>
          <p:cNvPr id="6" name="BlokTextu 5">
            <a:extLst>
              <a:ext uri="{FF2B5EF4-FFF2-40B4-BE49-F238E27FC236}">
                <a16:creationId xmlns:a16="http://schemas.microsoft.com/office/drawing/2014/main" id="{C633AC77-76D0-4A96-9F6B-21E7634AEEDE}"/>
              </a:ext>
            </a:extLst>
          </p:cNvPr>
          <p:cNvSpPr txBox="1"/>
          <p:nvPr/>
        </p:nvSpPr>
        <p:spPr>
          <a:xfrm>
            <a:off x="38990" y="1576781"/>
            <a:ext cx="3956532" cy="461665"/>
          </a:xfrm>
          <a:prstGeom prst="rect">
            <a:avLst/>
          </a:prstGeom>
          <a:noFill/>
        </p:spPr>
        <p:txBody>
          <a:bodyPr wrap="none" rtlCol="0">
            <a:spAutoFit/>
          </a:bodyPr>
          <a:lstStyle/>
          <a:p>
            <a:r>
              <a:rPr lang="en-US" sz="2400" b="1" dirty="0"/>
              <a:t>{“difficulty”: “beginner”}</a:t>
            </a:r>
            <a:endParaRPr lang="sk-SK" sz="2400" b="1" dirty="0"/>
          </a:p>
        </p:txBody>
      </p:sp>
      <p:sp>
        <p:nvSpPr>
          <p:cNvPr id="7" name="BlokTextu 6">
            <a:extLst>
              <a:ext uri="{FF2B5EF4-FFF2-40B4-BE49-F238E27FC236}">
                <a16:creationId xmlns:a16="http://schemas.microsoft.com/office/drawing/2014/main" id="{4270F4B7-49AE-44D1-BBD7-8119AD75A60C}"/>
              </a:ext>
            </a:extLst>
          </p:cNvPr>
          <p:cNvSpPr txBox="1"/>
          <p:nvPr/>
        </p:nvSpPr>
        <p:spPr>
          <a:xfrm>
            <a:off x="1728231" y="2165123"/>
            <a:ext cx="3841116" cy="461665"/>
          </a:xfrm>
          <a:prstGeom prst="rect">
            <a:avLst/>
          </a:prstGeom>
          <a:noFill/>
        </p:spPr>
        <p:txBody>
          <a:bodyPr wrap="none" rtlCol="0">
            <a:spAutoFit/>
          </a:bodyPr>
          <a:lstStyle/>
          <a:p>
            <a:r>
              <a:rPr lang="en-US" sz="2400" b="1" dirty="0"/>
              <a:t>{“</a:t>
            </a:r>
            <a:r>
              <a:rPr lang="en-US" sz="2400" b="1" dirty="0" err="1"/>
              <a:t>playerNames</a:t>
            </a:r>
            <a:r>
              <a:rPr lang="en-US" sz="2400" b="1" dirty="0"/>
              <a:t>”: “true”}</a:t>
            </a:r>
            <a:endParaRPr lang="sk-SK" sz="2400" b="1" dirty="0"/>
          </a:p>
        </p:txBody>
      </p:sp>
      <p:sp>
        <p:nvSpPr>
          <p:cNvPr id="8" name="BlokTextu 7">
            <a:extLst>
              <a:ext uri="{FF2B5EF4-FFF2-40B4-BE49-F238E27FC236}">
                <a16:creationId xmlns:a16="http://schemas.microsoft.com/office/drawing/2014/main" id="{2DE30A70-C735-47B6-838B-9BA5B2EE644B}"/>
              </a:ext>
            </a:extLst>
          </p:cNvPr>
          <p:cNvSpPr txBox="1"/>
          <p:nvPr/>
        </p:nvSpPr>
        <p:spPr>
          <a:xfrm>
            <a:off x="6692328" y="1508057"/>
            <a:ext cx="3260829" cy="461665"/>
          </a:xfrm>
          <a:prstGeom prst="rect">
            <a:avLst/>
          </a:prstGeom>
          <a:noFill/>
        </p:spPr>
        <p:txBody>
          <a:bodyPr wrap="none" rtlCol="0">
            <a:spAutoFit/>
          </a:bodyPr>
          <a:lstStyle/>
          <a:p>
            <a:r>
              <a:rPr lang="en-US" sz="2400" b="1" dirty="0"/>
              <a:t>{“statistics”: “true”}</a:t>
            </a:r>
            <a:endParaRPr lang="sk-SK" sz="2400" b="1" dirty="0"/>
          </a:p>
        </p:txBody>
      </p:sp>
      <p:sp>
        <p:nvSpPr>
          <p:cNvPr id="9" name="BlokTextu 8">
            <a:extLst>
              <a:ext uri="{FF2B5EF4-FFF2-40B4-BE49-F238E27FC236}">
                <a16:creationId xmlns:a16="http://schemas.microsoft.com/office/drawing/2014/main" id="{7B80AB0E-E6DA-4DAC-9041-245FB206CE92}"/>
              </a:ext>
            </a:extLst>
          </p:cNvPr>
          <p:cNvSpPr txBox="1"/>
          <p:nvPr/>
        </p:nvSpPr>
        <p:spPr>
          <a:xfrm>
            <a:off x="7178018" y="2106194"/>
            <a:ext cx="3366627" cy="461665"/>
          </a:xfrm>
          <a:prstGeom prst="rect">
            <a:avLst/>
          </a:prstGeom>
          <a:noFill/>
        </p:spPr>
        <p:txBody>
          <a:bodyPr wrap="none" rtlCol="0">
            <a:spAutoFit/>
          </a:bodyPr>
          <a:lstStyle/>
          <a:p>
            <a:r>
              <a:rPr lang="en-US" sz="2400" b="1" dirty="0"/>
              <a:t>{“challenge”: “true”}</a:t>
            </a:r>
            <a:endParaRPr lang="sk-SK" sz="2400" b="1" dirty="0"/>
          </a:p>
        </p:txBody>
      </p:sp>
      <p:sp>
        <p:nvSpPr>
          <p:cNvPr id="10" name="BlokTextu 9">
            <a:extLst>
              <a:ext uri="{FF2B5EF4-FFF2-40B4-BE49-F238E27FC236}">
                <a16:creationId xmlns:a16="http://schemas.microsoft.com/office/drawing/2014/main" id="{6B4B4D38-BA3B-486A-9269-6E8D4D8A3C01}"/>
              </a:ext>
            </a:extLst>
          </p:cNvPr>
          <p:cNvSpPr txBox="1"/>
          <p:nvPr/>
        </p:nvSpPr>
        <p:spPr>
          <a:xfrm>
            <a:off x="5784213" y="878933"/>
            <a:ext cx="3379451" cy="461665"/>
          </a:xfrm>
          <a:prstGeom prst="rect">
            <a:avLst/>
          </a:prstGeom>
          <a:noFill/>
        </p:spPr>
        <p:txBody>
          <a:bodyPr wrap="none" rtlCol="0">
            <a:spAutoFit/>
          </a:bodyPr>
          <a:lstStyle/>
          <a:p>
            <a:r>
              <a:rPr lang="en-US" sz="2400" b="1" dirty="0"/>
              <a:t>{“computer”: “true”}</a:t>
            </a:r>
            <a:endParaRPr lang="sk-SK" sz="2400" b="1" dirty="0"/>
          </a:p>
        </p:txBody>
      </p:sp>
      <p:sp>
        <p:nvSpPr>
          <p:cNvPr id="11" name="BlokTextu 10">
            <a:extLst>
              <a:ext uri="{FF2B5EF4-FFF2-40B4-BE49-F238E27FC236}">
                <a16:creationId xmlns:a16="http://schemas.microsoft.com/office/drawing/2014/main" id="{2D53CEE4-36A9-48F9-B296-92AD13F3C9ED}"/>
              </a:ext>
            </a:extLst>
          </p:cNvPr>
          <p:cNvSpPr txBox="1"/>
          <p:nvPr/>
        </p:nvSpPr>
        <p:spPr>
          <a:xfrm>
            <a:off x="5569347" y="3882411"/>
            <a:ext cx="3360215" cy="830997"/>
          </a:xfrm>
          <a:prstGeom prst="rect">
            <a:avLst/>
          </a:prstGeom>
          <a:noFill/>
        </p:spPr>
        <p:txBody>
          <a:bodyPr wrap="none" rtlCol="0">
            <a:spAutoFit/>
          </a:bodyPr>
          <a:lstStyle/>
          <a:p>
            <a:r>
              <a:rPr lang="en-US" sz="2400" b="1" dirty="0"/>
              <a:t>{“computer”: “true”,</a:t>
            </a:r>
          </a:p>
          <a:p>
            <a:r>
              <a:rPr lang="en-US" sz="2400" b="1" dirty="0"/>
              <a:t> “strategy”: “true”}</a:t>
            </a:r>
            <a:endParaRPr lang="sk-SK" sz="2400" b="1" dirty="0"/>
          </a:p>
        </p:txBody>
      </p:sp>
      <p:cxnSp>
        <p:nvCxnSpPr>
          <p:cNvPr id="12" name="Rovná spojovacia šípka 11">
            <a:extLst>
              <a:ext uri="{FF2B5EF4-FFF2-40B4-BE49-F238E27FC236}">
                <a16:creationId xmlns:a16="http://schemas.microsoft.com/office/drawing/2014/main" id="{9D39ADB0-0CDD-4970-8FC0-50DA57A40C59}"/>
              </a:ext>
            </a:extLst>
          </p:cNvPr>
          <p:cNvCxnSpPr>
            <a:cxnSpLocks/>
          </p:cNvCxnSpPr>
          <p:nvPr/>
        </p:nvCxnSpPr>
        <p:spPr>
          <a:xfrm>
            <a:off x="1230811" y="2052411"/>
            <a:ext cx="786445" cy="12939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ovná spojovacia šípka 13">
            <a:extLst>
              <a:ext uri="{FF2B5EF4-FFF2-40B4-BE49-F238E27FC236}">
                <a16:creationId xmlns:a16="http://schemas.microsoft.com/office/drawing/2014/main" id="{A1F29752-5C2B-44B2-9EF3-04CB4FEAE903}"/>
              </a:ext>
            </a:extLst>
          </p:cNvPr>
          <p:cNvCxnSpPr>
            <a:cxnSpLocks/>
          </p:cNvCxnSpPr>
          <p:nvPr/>
        </p:nvCxnSpPr>
        <p:spPr>
          <a:xfrm>
            <a:off x="2816194" y="2626788"/>
            <a:ext cx="550803" cy="8914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ovná spojovacia šípka 15">
            <a:extLst>
              <a:ext uri="{FF2B5EF4-FFF2-40B4-BE49-F238E27FC236}">
                <a16:creationId xmlns:a16="http://schemas.microsoft.com/office/drawing/2014/main" id="{3C439386-4186-4CBD-8084-C10EDDB5E3B5}"/>
              </a:ext>
            </a:extLst>
          </p:cNvPr>
          <p:cNvCxnSpPr>
            <a:cxnSpLocks/>
          </p:cNvCxnSpPr>
          <p:nvPr/>
        </p:nvCxnSpPr>
        <p:spPr>
          <a:xfrm>
            <a:off x="695106" y="3114921"/>
            <a:ext cx="308071" cy="403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ovná spojovacia šípka 17">
            <a:extLst>
              <a:ext uri="{FF2B5EF4-FFF2-40B4-BE49-F238E27FC236}">
                <a16:creationId xmlns:a16="http://schemas.microsoft.com/office/drawing/2014/main" id="{0F353D10-5F3B-410C-B7F7-E35E13E20285}"/>
              </a:ext>
            </a:extLst>
          </p:cNvPr>
          <p:cNvCxnSpPr>
            <a:cxnSpLocks/>
          </p:cNvCxnSpPr>
          <p:nvPr/>
        </p:nvCxnSpPr>
        <p:spPr>
          <a:xfrm flipH="1">
            <a:off x="4879952" y="1340598"/>
            <a:ext cx="1794243" cy="212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Rovná spojovacia šípka 19">
            <a:extLst>
              <a:ext uri="{FF2B5EF4-FFF2-40B4-BE49-F238E27FC236}">
                <a16:creationId xmlns:a16="http://schemas.microsoft.com/office/drawing/2014/main" id="{49DBF369-CA5A-4987-8764-3665F0BBE0D6}"/>
              </a:ext>
            </a:extLst>
          </p:cNvPr>
          <p:cNvCxnSpPr>
            <a:cxnSpLocks/>
          </p:cNvCxnSpPr>
          <p:nvPr/>
        </p:nvCxnSpPr>
        <p:spPr>
          <a:xfrm flipH="1">
            <a:off x="4975669" y="4218471"/>
            <a:ext cx="661229" cy="177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ovná spojovacia šípka 21">
            <a:extLst>
              <a:ext uri="{FF2B5EF4-FFF2-40B4-BE49-F238E27FC236}">
                <a16:creationId xmlns:a16="http://schemas.microsoft.com/office/drawing/2014/main" id="{45C12C29-7CF6-4E23-8E1C-E3306EDED536}"/>
              </a:ext>
            </a:extLst>
          </p:cNvPr>
          <p:cNvCxnSpPr>
            <a:cxnSpLocks/>
          </p:cNvCxnSpPr>
          <p:nvPr/>
        </p:nvCxnSpPr>
        <p:spPr>
          <a:xfrm flipH="1">
            <a:off x="7290645" y="2621642"/>
            <a:ext cx="1444982" cy="897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ovná spojovacia šípka 23">
            <a:extLst>
              <a:ext uri="{FF2B5EF4-FFF2-40B4-BE49-F238E27FC236}">
                <a16:creationId xmlns:a16="http://schemas.microsoft.com/office/drawing/2014/main" id="{9FDDA3E0-E757-46E2-86E7-067E12B4E970}"/>
              </a:ext>
            </a:extLst>
          </p:cNvPr>
          <p:cNvCxnSpPr>
            <a:cxnSpLocks/>
          </p:cNvCxnSpPr>
          <p:nvPr/>
        </p:nvCxnSpPr>
        <p:spPr>
          <a:xfrm flipH="1">
            <a:off x="6066767" y="2001538"/>
            <a:ext cx="866693" cy="14633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09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objekt pre obsah 4">
            <a:extLst>
              <a:ext uri="{FF2B5EF4-FFF2-40B4-BE49-F238E27FC236}">
                <a16:creationId xmlns:a16="http://schemas.microsoft.com/office/drawing/2014/main" id="{FD3B97C5-7A72-03A8-434D-38238C9D8C49}"/>
              </a:ext>
            </a:extLst>
          </p:cNvPr>
          <p:cNvPicPr>
            <a:picLocks noChangeAspect="1"/>
          </p:cNvPicPr>
          <p:nvPr/>
        </p:nvPicPr>
        <p:blipFill rotWithShape="1">
          <a:blip r:embed="rId3">
            <a:extLst>
              <a:ext uri="{28A0092B-C50C-407E-A947-70E740481C1C}">
                <a14:useLocalDpi xmlns:a14="http://schemas.microsoft.com/office/drawing/2010/main" val="0"/>
              </a:ext>
            </a:extLst>
          </a:blip>
          <a:srcRect l="15164" t="4284" r="11468" b="4931"/>
          <a:stretch/>
        </p:blipFill>
        <p:spPr>
          <a:xfrm>
            <a:off x="4068770" y="464884"/>
            <a:ext cx="8051180" cy="5603905"/>
          </a:xfrm>
          <a:prstGeom prst="rect">
            <a:avLst/>
          </a:prstGeom>
        </p:spPr>
      </p:pic>
      <p:sp>
        <p:nvSpPr>
          <p:cNvPr id="5" name="BlokTextu 4">
            <a:extLst>
              <a:ext uri="{FF2B5EF4-FFF2-40B4-BE49-F238E27FC236}">
                <a16:creationId xmlns:a16="http://schemas.microsoft.com/office/drawing/2014/main" id="{401A63A0-9C11-8309-FD43-00D6A7BEA0CA}"/>
              </a:ext>
            </a:extLst>
          </p:cNvPr>
          <p:cNvSpPr txBox="1"/>
          <p:nvPr/>
        </p:nvSpPr>
        <p:spPr>
          <a:xfrm>
            <a:off x="2560711" y="766332"/>
            <a:ext cx="1334020" cy="923330"/>
          </a:xfrm>
          <a:prstGeom prst="rect">
            <a:avLst/>
          </a:prstGeom>
          <a:noFill/>
        </p:spPr>
        <p:txBody>
          <a:bodyPr wrap="none" rtlCol="0">
            <a:spAutoFit/>
          </a:bodyPr>
          <a:lstStyle/>
          <a:p>
            <a:r>
              <a:rPr lang="en-US" dirty="0"/>
              <a:t>Selected</a:t>
            </a:r>
          </a:p>
          <a:p>
            <a:endParaRPr lang="en-US" dirty="0"/>
          </a:p>
          <a:p>
            <a:r>
              <a:rPr lang="en-US" dirty="0"/>
              <a:t>Unselected</a:t>
            </a:r>
          </a:p>
        </p:txBody>
      </p:sp>
      <p:sp>
        <p:nvSpPr>
          <p:cNvPr id="6" name="Šípka: nadol 5">
            <a:extLst>
              <a:ext uri="{FF2B5EF4-FFF2-40B4-BE49-F238E27FC236}">
                <a16:creationId xmlns:a16="http://schemas.microsoft.com/office/drawing/2014/main" id="{3AC92A83-8319-31C8-FDAB-041D896ABCC8}"/>
              </a:ext>
            </a:extLst>
          </p:cNvPr>
          <p:cNvSpPr/>
          <p:nvPr/>
        </p:nvSpPr>
        <p:spPr>
          <a:xfrm rot="6296570">
            <a:off x="3909610" y="636533"/>
            <a:ext cx="306475" cy="10121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Šípka: nadol 6">
            <a:extLst>
              <a:ext uri="{FF2B5EF4-FFF2-40B4-BE49-F238E27FC236}">
                <a16:creationId xmlns:a16="http://schemas.microsoft.com/office/drawing/2014/main" id="{53704740-9524-4894-45BE-F3AED3559FC7}"/>
              </a:ext>
            </a:extLst>
          </p:cNvPr>
          <p:cNvSpPr/>
          <p:nvPr/>
        </p:nvSpPr>
        <p:spPr>
          <a:xfrm rot="4514509">
            <a:off x="4004764" y="1023024"/>
            <a:ext cx="324062" cy="7157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BlokTextu 7">
            <a:extLst>
              <a:ext uri="{FF2B5EF4-FFF2-40B4-BE49-F238E27FC236}">
                <a16:creationId xmlns:a16="http://schemas.microsoft.com/office/drawing/2014/main" id="{E7947292-DDB9-6B66-C03D-313F382678C1}"/>
              </a:ext>
            </a:extLst>
          </p:cNvPr>
          <p:cNvSpPr txBox="1"/>
          <p:nvPr/>
        </p:nvSpPr>
        <p:spPr>
          <a:xfrm>
            <a:off x="5356439" y="-26355"/>
            <a:ext cx="3833165" cy="369332"/>
          </a:xfrm>
          <a:prstGeom prst="rect">
            <a:avLst/>
          </a:prstGeom>
          <a:noFill/>
        </p:spPr>
        <p:txBody>
          <a:bodyPr wrap="none" rtlCol="0">
            <a:spAutoFit/>
          </a:bodyPr>
          <a:lstStyle/>
          <a:p>
            <a:r>
              <a:rPr lang="en-US" b="1" dirty="0">
                <a:solidFill>
                  <a:srgbClr val="FF0000"/>
                </a:solidFill>
              </a:rPr>
              <a:t>How target models vary, based on</a:t>
            </a:r>
          </a:p>
        </p:txBody>
      </p:sp>
      <p:sp>
        <p:nvSpPr>
          <p:cNvPr id="9" name="Ovál 8">
            <a:extLst>
              <a:ext uri="{FF2B5EF4-FFF2-40B4-BE49-F238E27FC236}">
                <a16:creationId xmlns:a16="http://schemas.microsoft.com/office/drawing/2014/main" id="{C33F7BCE-4F1E-7810-536A-BB34536AB8CD}"/>
              </a:ext>
            </a:extLst>
          </p:cNvPr>
          <p:cNvSpPr/>
          <p:nvPr/>
        </p:nvSpPr>
        <p:spPr>
          <a:xfrm>
            <a:off x="8742425" y="901117"/>
            <a:ext cx="1287254" cy="74253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Šípka: v tvare U 10">
            <a:extLst>
              <a:ext uri="{FF2B5EF4-FFF2-40B4-BE49-F238E27FC236}">
                <a16:creationId xmlns:a16="http://schemas.microsoft.com/office/drawing/2014/main" id="{D26DBE50-1058-78EE-6A0C-2D457377C04F}"/>
              </a:ext>
            </a:extLst>
          </p:cNvPr>
          <p:cNvSpPr/>
          <p:nvPr/>
        </p:nvSpPr>
        <p:spPr>
          <a:xfrm flipH="1">
            <a:off x="3207294" y="341814"/>
            <a:ext cx="6159589" cy="657289"/>
          </a:xfrm>
          <a:prstGeom prst="uturnArrow">
            <a:avLst>
              <a:gd name="adj1" fmla="val 14754"/>
              <a:gd name="adj2" fmla="val 25000"/>
              <a:gd name="adj3" fmla="val 31271"/>
              <a:gd name="adj4" fmla="val 43729"/>
              <a:gd name="adj5" fmla="val 75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solidFill>
            </a:endParaRPr>
          </a:p>
        </p:txBody>
      </p:sp>
      <p:sp>
        <p:nvSpPr>
          <p:cNvPr id="12" name="BlokTextu 11">
            <a:extLst>
              <a:ext uri="{FF2B5EF4-FFF2-40B4-BE49-F238E27FC236}">
                <a16:creationId xmlns:a16="http://schemas.microsoft.com/office/drawing/2014/main" id="{0AA0824D-23BF-C3A5-019F-81947DEEF9F3}"/>
              </a:ext>
            </a:extLst>
          </p:cNvPr>
          <p:cNvSpPr txBox="1"/>
          <p:nvPr/>
        </p:nvSpPr>
        <p:spPr>
          <a:xfrm>
            <a:off x="3996976" y="410476"/>
            <a:ext cx="2329484" cy="646331"/>
          </a:xfrm>
          <a:prstGeom prst="rect">
            <a:avLst/>
          </a:prstGeom>
          <a:noFill/>
        </p:spPr>
        <p:txBody>
          <a:bodyPr wrap="none" rtlCol="0">
            <a:spAutoFit/>
          </a:bodyPr>
          <a:lstStyle/>
          <a:p>
            <a:r>
              <a:rPr lang="en-US" b="1" dirty="0">
                <a:solidFill>
                  <a:srgbClr val="00B0F0"/>
                </a:solidFill>
              </a:rPr>
              <a:t>„Adapters“ of </a:t>
            </a:r>
          </a:p>
          <a:p>
            <a:r>
              <a:rPr lang="en-US" b="1" dirty="0">
                <a:solidFill>
                  <a:srgbClr val="00B0F0"/>
                </a:solidFill>
              </a:rPr>
              <a:t>variability modeling</a:t>
            </a:r>
          </a:p>
        </p:txBody>
      </p:sp>
      <p:sp>
        <p:nvSpPr>
          <p:cNvPr id="13" name="BlokTextu 12">
            <a:extLst>
              <a:ext uri="{FF2B5EF4-FFF2-40B4-BE49-F238E27FC236}">
                <a16:creationId xmlns:a16="http://schemas.microsoft.com/office/drawing/2014/main" id="{0B8327B6-3DE1-C7E0-5BB7-7136F49C05B4}"/>
              </a:ext>
            </a:extLst>
          </p:cNvPr>
          <p:cNvSpPr txBox="1"/>
          <p:nvPr/>
        </p:nvSpPr>
        <p:spPr>
          <a:xfrm>
            <a:off x="5815379" y="1548614"/>
            <a:ext cx="1326004" cy="646331"/>
          </a:xfrm>
          <a:prstGeom prst="rect">
            <a:avLst/>
          </a:prstGeom>
          <a:noFill/>
        </p:spPr>
        <p:txBody>
          <a:bodyPr wrap="none" rtlCol="0">
            <a:spAutoFit/>
          </a:bodyPr>
          <a:lstStyle/>
          <a:p>
            <a:r>
              <a:rPr lang="en-US" b="1" dirty="0">
                <a:solidFill>
                  <a:schemeClr val="bg1"/>
                </a:solidFill>
              </a:rPr>
              <a:t>FODA, DSL</a:t>
            </a:r>
          </a:p>
          <a:p>
            <a:endParaRPr lang="en-US" dirty="0"/>
          </a:p>
        </p:txBody>
      </p:sp>
      <p:sp>
        <p:nvSpPr>
          <p:cNvPr id="14" name="Obdĺžnik 13">
            <a:extLst>
              <a:ext uri="{FF2B5EF4-FFF2-40B4-BE49-F238E27FC236}">
                <a16:creationId xmlns:a16="http://schemas.microsoft.com/office/drawing/2014/main" id="{8DC9D66F-F445-428D-587A-8CE9E267C58E}"/>
              </a:ext>
            </a:extLst>
          </p:cNvPr>
          <p:cNvSpPr/>
          <p:nvPr/>
        </p:nvSpPr>
        <p:spPr>
          <a:xfrm>
            <a:off x="4338702" y="1058320"/>
            <a:ext cx="2801564" cy="834789"/>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kTextu 14">
            <a:extLst>
              <a:ext uri="{FF2B5EF4-FFF2-40B4-BE49-F238E27FC236}">
                <a16:creationId xmlns:a16="http://schemas.microsoft.com/office/drawing/2014/main" id="{B3E40423-DF39-6B14-48B9-11D55DFDCB68}"/>
              </a:ext>
            </a:extLst>
          </p:cNvPr>
          <p:cNvSpPr txBox="1"/>
          <p:nvPr/>
        </p:nvSpPr>
        <p:spPr>
          <a:xfrm>
            <a:off x="313710" y="1918753"/>
            <a:ext cx="4071949" cy="923330"/>
          </a:xfrm>
          <a:prstGeom prst="rect">
            <a:avLst/>
          </a:prstGeom>
          <a:noFill/>
        </p:spPr>
        <p:txBody>
          <a:bodyPr wrap="none" rtlCol="0">
            <a:spAutoFit/>
          </a:bodyPr>
          <a:lstStyle/>
          <a:p>
            <a:r>
              <a:rPr lang="en-US" dirty="0"/>
              <a:t>Prescribed by variability model:</a:t>
            </a:r>
          </a:p>
          <a:p>
            <a:r>
              <a:rPr lang="en-US" dirty="0"/>
              <a:t>	-what they may have</a:t>
            </a:r>
          </a:p>
          <a:p>
            <a:r>
              <a:rPr lang="en-US" dirty="0"/>
              <a:t>	-constraints governing selections</a:t>
            </a:r>
          </a:p>
        </p:txBody>
      </p:sp>
      <p:sp>
        <p:nvSpPr>
          <p:cNvPr id="16" name="BlokTextu 15">
            <a:extLst>
              <a:ext uri="{FF2B5EF4-FFF2-40B4-BE49-F238E27FC236}">
                <a16:creationId xmlns:a16="http://schemas.microsoft.com/office/drawing/2014/main" id="{84CB2059-73C4-CBB7-9454-913A41059777}"/>
              </a:ext>
            </a:extLst>
          </p:cNvPr>
          <p:cNvSpPr txBox="1"/>
          <p:nvPr/>
        </p:nvSpPr>
        <p:spPr>
          <a:xfrm>
            <a:off x="7945751" y="1511500"/>
            <a:ext cx="2635658" cy="923330"/>
          </a:xfrm>
          <a:prstGeom prst="rect">
            <a:avLst/>
          </a:prstGeom>
          <a:noFill/>
        </p:spPr>
        <p:txBody>
          <a:bodyPr wrap="none" rtlCol="0">
            <a:spAutoFit/>
          </a:bodyPr>
          <a:lstStyle/>
          <a:p>
            <a:r>
              <a:rPr lang="en-US" b="1" dirty="0">
                <a:solidFill>
                  <a:schemeClr val="bg1"/>
                </a:solidFill>
              </a:rPr>
              <a:t>Architecture, </a:t>
            </a:r>
          </a:p>
          <a:p>
            <a:r>
              <a:rPr lang="en-US" b="1" dirty="0">
                <a:solidFill>
                  <a:schemeClr val="bg1"/>
                </a:solidFill>
              </a:rPr>
              <a:t>requirement models...</a:t>
            </a:r>
          </a:p>
          <a:p>
            <a:endParaRPr lang="en-US" dirty="0"/>
          </a:p>
        </p:txBody>
      </p:sp>
      <p:sp>
        <p:nvSpPr>
          <p:cNvPr id="17" name="BlokTextu 16">
            <a:extLst>
              <a:ext uri="{FF2B5EF4-FFF2-40B4-BE49-F238E27FC236}">
                <a16:creationId xmlns:a16="http://schemas.microsoft.com/office/drawing/2014/main" id="{653536F0-8184-0DD0-ADE8-83C9FB1D9902}"/>
              </a:ext>
            </a:extLst>
          </p:cNvPr>
          <p:cNvSpPr txBox="1"/>
          <p:nvPr/>
        </p:nvSpPr>
        <p:spPr>
          <a:xfrm rot="20914650">
            <a:off x="9376751" y="615591"/>
            <a:ext cx="2696572" cy="369332"/>
          </a:xfrm>
          <a:prstGeom prst="rect">
            <a:avLst/>
          </a:prstGeom>
          <a:noFill/>
        </p:spPr>
        <p:txBody>
          <a:bodyPr wrap="none" rtlCol="0">
            <a:spAutoFit/>
          </a:bodyPr>
          <a:lstStyle/>
          <a:p>
            <a:r>
              <a:rPr lang="en-US" b="1" dirty="0">
                <a:solidFill>
                  <a:srgbClr val="7030A0"/>
                </a:solidFill>
              </a:rPr>
              <a:t>Describing product line</a:t>
            </a:r>
          </a:p>
        </p:txBody>
      </p:sp>
      <p:cxnSp>
        <p:nvCxnSpPr>
          <p:cNvPr id="19" name="Rovná spojovacia šípka 18">
            <a:extLst>
              <a:ext uri="{FF2B5EF4-FFF2-40B4-BE49-F238E27FC236}">
                <a16:creationId xmlns:a16="http://schemas.microsoft.com/office/drawing/2014/main" id="{BE29C04B-56A8-8597-B024-922C99DB7E4A}"/>
              </a:ext>
            </a:extLst>
          </p:cNvPr>
          <p:cNvCxnSpPr>
            <a:cxnSpLocks/>
          </p:cNvCxnSpPr>
          <p:nvPr/>
        </p:nvCxnSpPr>
        <p:spPr>
          <a:xfrm>
            <a:off x="5358826" y="1686248"/>
            <a:ext cx="77077" cy="1457139"/>
          </a:xfrm>
          <a:prstGeom prst="straightConnector1">
            <a:avLst/>
          </a:prstGeom>
          <a:ln w="57150">
            <a:headEnd type="triangle"/>
            <a:tailEnd type="triangle"/>
          </a:ln>
        </p:spPr>
        <p:style>
          <a:lnRef idx="2">
            <a:schemeClr val="accent5"/>
          </a:lnRef>
          <a:fillRef idx="0">
            <a:schemeClr val="accent5"/>
          </a:fillRef>
          <a:effectRef idx="1">
            <a:schemeClr val="accent5"/>
          </a:effectRef>
          <a:fontRef idx="minor">
            <a:schemeClr val="tx1"/>
          </a:fontRef>
        </p:style>
      </p:cxnSp>
      <p:sp>
        <p:nvSpPr>
          <p:cNvPr id="25" name="BlokTextu 24">
            <a:extLst>
              <a:ext uri="{FF2B5EF4-FFF2-40B4-BE49-F238E27FC236}">
                <a16:creationId xmlns:a16="http://schemas.microsoft.com/office/drawing/2014/main" id="{F5266EE1-5403-A9FC-DC8E-C6B5DB8BC401}"/>
              </a:ext>
            </a:extLst>
          </p:cNvPr>
          <p:cNvSpPr txBox="1"/>
          <p:nvPr/>
        </p:nvSpPr>
        <p:spPr>
          <a:xfrm>
            <a:off x="4623501" y="2225654"/>
            <a:ext cx="881973" cy="553998"/>
          </a:xfrm>
          <a:prstGeom prst="rect">
            <a:avLst/>
          </a:prstGeom>
          <a:noFill/>
        </p:spPr>
        <p:txBody>
          <a:bodyPr wrap="none" rtlCol="0">
            <a:spAutoFit/>
          </a:bodyPr>
          <a:lstStyle/>
          <a:p>
            <a:r>
              <a:rPr lang="en-US" b="1" dirty="0">
                <a:solidFill>
                  <a:srgbClr val="FF0000"/>
                </a:solidFill>
              </a:rPr>
              <a:t>1 to 1 </a:t>
            </a:r>
          </a:p>
          <a:p>
            <a:r>
              <a:rPr lang="en-US" sz="1200" b="1" dirty="0">
                <a:solidFill>
                  <a:srgbClr val="FF0000"/>
                </a:solidFill>
              </a:rPr>
              <a:t>mapping</a:t>
            </a:r>
          </a:p>
        </p:txBody>
      </p:sp>
      <p:sp>
        <p:nvSpPr>
          <p:cNvPr id="27" name="BlokTextu 26">
            <a:extLst>
              <a:ext uri="{FF2B5EF4-FFF2-40B4-BE49-F238E27FC236}">
                <a16:creationId xmlns:a16="http://schemas.microsoft.com/office/drawing/2014/main" id="{66E2EEDA-2894-42DB-4FF4-F01440021437}"/>
              </a:ext>
            </a:extLst>
          </p:cNvPr>
          <p:cNvSpPr txBox="1"/>
          <p:nvPr/>
        </p:nvSpPr>
        <p:spPr>
          <a:xfrm>
            <a:off x="9366884" y="28083"/>
            <a:ext cx="3180484" cy="369332"/>
          </a:xfrm>
          <a:prstGeom prst="rect">
            <a:avLst/>
          </a:prstGeom>
          <a:noFill/>
        </p:spPr>
        <p:txBody>
          <a:bodyPr wrap="square" rtlCol="0">
            <a:spAutoFit/>
          </a:bodyPr>
          <a:lstStyle/>
          <a:p>
            <a:r>
              <a:rPr lang="en-US" dirty="0"/>
              <a:t>DESCRIBED WITH VARIANT</a:t>
            </a:r>
          </a:p>
        </p:txBody>
      </p:sp>
      <p:sp>
        <p:nvSpPr>
          <p:cNvPr id="28" name="Obdĺžnik 27">
            <a:extLst>
              <a:ext uri="{FF2B5EF4-FFF2-40B4-BE49-F238E27FC236}">
                <a16:creationId xmlns:a16="http://schemas.microsoft.com/office/drawing/2014/main" id="{DA5F7CAD-69D3-D503-0443-36349EEE94E3}"/>
              </a:ext>
            </a:extLst>
          </p:cNvPr>
          <p:cNvSpPr/>
          <p:nvPr/>
        </p:nvSpPr>
        <p:spPr>
          <a:xfrm>
            <a:off x="4925678" y="3726365"/>
            <a:ext cx="2456431" cy="301837"/>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BlokTextu 28">
            <a:extLst>
              <a:ext uri="{FF2B5EF4-FFF2-40B4-BE49-F238E27FC236}">
                <a16:creationId xmlns:a16="http://schemas.microsoft.com/office/drawing/2014/main" id="{7B1B8EA9-2CE9-8CDF-8791-0CB4699C11D8}"/>
              </a:ext>
            </a:extLst>
          </p:cNvPr>
          <p:cNvSpPr txBox="1"/>
          <p:nvPr/>
        </p:nvSpPr>
        <p:spPr>
          <a:xfrm>
            <a:off x="779579" y="4350768"/>
            <a:ext cx="2884251" cy="369332"/>
          </a:xfrm>
          <a:prstGeom prst="rect">
            <a:avLst/>
          </a:prstGeom>
          <a:noFill/>
        </p:spPr>
        <p:txBody>
          <a:bodyPr wrap="none" rtlCol="0">
            <a:spAutoFit/>
          </a:bodyPr>
          <a:lstStyle/>
          <a:p>
            <a:r>
              <a:rPr lang="en-US" b="1" dirty="0">
                <a:solidFill>
                  <a:srgbClr val="00B050"/>
                </a:solidFill>
              </a:rPr>
              <a:t>VARIABILITY OPERATIONS</a:t>
            </a:r>
          </a:p>
        </p:txBody>
      </p:sp>
      <p:sp>
        <p:nvSpPr>
          <p:cNvPr id="30" name="Šípka: nadol 29">
            <a:extLst>
              <a:ext uri="{FF2B5EF4-FFF2-40B4-BE49-F238E27FC236}">
                <a16:creationId xmlns:a16="http://schemas.microsoft.com/office/drawing/2014/main" id="{DE1A86AB-130E-3B21-1DED-ADA3006A8262}"/>
              </a:ext>
            </a:extLst>
          </p:cNvPr>
          <p:cNvSpPr/>
          <p:nvPr/>
        </p:nvSpPr>
        <p:spPr>
          <a:xfrm rot="4860327">
            <a:off x="4164929" y="3628260"/>
            <a:ext cx="234191" cy="12147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BlokTextu 30">
            <a:extLst>
              <a:ext uri="{FF2B5EF4-FFF2-40B4-BE49-F238E27FC236}">
                <a16:creationId xmlns:a16="http://schemas.microsoft.com/office/drawing/2014/main" id="{F6CF106A-7549-50FF-F929-CA38140CFE2D}"/>
              </a:ext>
            </a:extLst>
          </p:cNvPr>
          <p:cNvSpPr txBox="1"/>
          <p:nvPr/>
        </p:nvSpPr>
        <p:spPr>
          <a:xfrm>
            <a:off x="1019092" y="4630892"/>
            <a:ext cx="2719014" cy="923330"/>
          </a:xfrm>
          <a:prstGeom prst="rect">
            <a:avLst/>
          </a:prstGeom>
          <a:noFill/>
        </p:spPr>
        <p:txBody>
          <a:bodyPr wrap="none" rtlCol="0">
            <a:spAutoFit/>
          </a:bodyPr>
          <a:lstStyle/>
          <a:p>
            <a:r>
              <a:rPr lang="en-US" dirty="0"/>
              <a:t>To handle:</a:t>
            </a:r>
          </a:p>
          <a:p>
            <a:r>
              <a:rPr lang="en-US" dirty="0"/>
              <a:t>	-positive variability</a:t>
            </a:r>
          </a:p>
          <a:p>
            <a:r>
              <a:rPr lang="en-US" dirty="0"/>
              <a:t>	-negative variability</a:t>
            </a:r>
          </a:p>
        </p:txBody>
      </p:sp>
      <p:sp>
        <p:nvSpPr>
          <p:cNvPr id="32" name="Šípka: nadol 31">
            <a:extLst>
              <a:ext uri="{FF2B5EF4-FFF2-40B4-BE49-F238E27FC236}">
                <a16:creationId xmlns:a16="http://schemas.microsoft.com/office/drawing/2014/main" id="{80D38920-EFFD-4CCD-A9AE-62D56C874912}"/>
              </a:ext>
            </a:extLst>
          </p:cNvPr>
          <p:cNvSpPr/>
          <p:nvPr/>
        </p:nvSpPr>
        <p:spPr>
          <a:xfrm rot="5701490">
            <a:off x="3831014" y="3047084"/>
            <a:ext cx="235244" cy="5822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BlokTextu 32">
            <a:extLst>
              <a:ext uri="{FF2B5EF4-FFF2-40B4-BE49-F238E27FC236}">
                <a16:creationId xmlns:a16="http://schemas.microsoft.com/office/drawing/2014/main" id="{CB78FDB8-AE69-2A18-8FE5-6D1BE2145D8A}"/>
              </a:ext>
            </a:extLst>
          </p:cNvPr>
          <p:cNvSpPr txBox="1"/>
          <p:nvPr/>
        </p:nvSpPr>
        <p:spPr>
          <a:xfrm>
            <a:off x="236214" y="3032880"/>
            <a:ext cx="3611886" cy="646331"/>
          </a:xfrm>
          <a:prstGeom prst="rect">
            <a:avLst/>
          </a:prstGeom>
          <a:noFill/>
        </p:spPr>
        <p:txBody>
          <a:bodyPr wrap="none" rtlCol="0">
            <a:spAutoFit/>
          </a:bodyPr>
          <a:lstStyle/>
          <a:p>
            <a:r>
              <a:rPr lang="en-US" b="1" dirty="0">
                <a:solidFill>
                  <a:srgbClr val="00B0F0"/>
                </a:solidFill>
              </a:rPr>
              <a:t>DEFINE CONCERNS to variability</a:t>
            </a:r>
          </a:p>
          <a:p>
            <a:r>
              <a:rPr lang="en-US" b="1" dirty="0">
                <a:solidFill>
                  <a:srgbClr val="00B0F0"/>
                </a:solidFill>
              </a:rPr>
              <a:t> rather than target models</a:t>
            </a:r>
          </a:p>
        </p:txBody>
      </p:sp>
      <p:sp>
        <p:nvSpPr>
          <p:cNvPr id="34" name="BlokTextu 33">
            <a:extLst>
              <a:ext uri="{FF2B5EF4-FFF2-40B4-BE49-F238E27FC236}">
                <a16:creationId xmlns:a16="http://schemas.microsoft.com/office/drawing/2014/main" id="{FBD7C109-CCAC-3A48-A46F-0B623CF07D19}"/>
              </a:ext>
            </a:extLst>
          </p:cNvPr>
          <p:cNvSpPr txBox="1"/>
          <p:nvPr/>
        </p:nvSpPr>
        <p:spPr>
          <a:xfrm>
            <a:off x="553847" y="3603022"/>
            <a:ext cx="3146182" cy="369332"/>
          </a:xfrm>
          <a:prstGeom prst="rect">
            <a:avLst/>
          </a:prstGeom>
          <a:noFill/>
        </p:spPr>
        <p:txBody>
          <a:bodyPr wrap="none" rtlCol="0">
            <a:spAutoFit/>
          </a:bodyPr>
          <a:lstStyle/>
          <a:p>
            <a:r>
              <a:rPr lang="en-US" dirty="0">
                <a:solidFill>
                  <a:srgbClr val="00B0F0"/>
                </a:solidFill>
              </a:rPr>
              <a:t>With AND, OR NOT operators</a:t>
            </a:r>
          </a:p>
        </p:txBody>
      </p:sp>
      <p:sp>
        <p:nvSpPr>
          <p:cNvPr id="35" name="BlokTextu 34">
            <a:extLst>
              <a:ext uri="{FF2B5EF4-FFF2-40B4-BE49-F238E27FC236}">
                <a16:creationId xmlns:a16="http://schemas.microsoft.com/office/drawing/2014/main" id="{24603DE2-F15A-E733-F5CC-7B1221667A28}"/>
              </a:ext>
            </a:extLst>
          </p:cNvPr>
          <p:cNvSpPr txBox="1"/>
          <p:nvPr/>
        </p:nvSpPr>
        <p:spPr>
          <a:xfrm>
            <a:off x="9237187" y="2271519"/>
            <a:ext cx="2804872" cy="646331"/>
          </a:xfrm>
          <a:prstGeom prst="rect">
            <a:avLst/>
          </a:prstGeom>
          <a:noFill/>
        </p:spPr>
        <p:txBody>
          <a:bodyPr wrap="square" rtlCol="0">
            <a:spAutoFit/>
          </a:bodyPr>
          <a:lstStyle/>
          <a:p>
            <a:r>
              <a:rPr lang="en-US" b="1" i="1" dirty="0">
                <a:solidFill>
                  <a:schemeClr val="bg1"/>
                </a:solidFill>
              </a:rPr>
              <a:t>Order of used actions</a:t>
            </a:r>
          </a:p>
          <a:p>
            <a:endParaRPr lang="en-US" dirty="0"/>
          </a:p>
        </p:txBody>
      </p:sp>
      <p:sp>
        <p:nvSpPr>
          <p:cNvPr id="36" name="BlokTextu 35">
            <a:extLst>
              <a:ext uri="{FF2B5EF4-FFF2-40B4-BE49-F238E27FC236}">
                <a16:creationId xmlns:a16="http://schemas.microsoft.com/office/drawing/2014/main" id="{5E3F65BB-6761-30A5-C03B-523D893BDD1E}"/>
              </a:ext>
            </a:extLst>
          </p:cNvPr>
          <p:cNvSpPr txBox="1"/>
          <p:nvPr/>
        </p:nvSpPr>
        <p:spPr>
          <a:xfrm>
            <a:off x="9758748" y="2775849"/>
            <a:ext cx="822661" cy="646331"/>
          </a:xfrm>
          <a:prstGeom prst="rect">
            <a:avLst/>
          </a:prstGeom>
          <a:noFill/>
        </p:spPr>
        <p:txBody>
          <a:bodyPr wrap="none" rtlCol="0">
            <a:spAutoFit/>
          </a:bodyPr>
          <a:lstStyle/>
          <a:p>
            <a:r>
              <a:rPr lang="en-US" b="1" i="1" dirty="0">
                <a:solidFill>
                  <a:srgbClr val="00B0F0"/>
                </a:solidFill>
              </a:rPr>
              <a:t>Set of</a:t>
            </a:r>
          </a:p>
          <a:p>
            <a:endParaRPr lang="en-US" dirty="0"/>
          </a:p>
        </p:txBody>
      </p:sp>
      <p:sp>
        <p:nvSpPr>
          <p:cNvPr id="37" name="BlokTextu 36">
            <a:extLst>
              <a:ext uri="{FF2B5EF4-FFF2-40B4-BE49-F238E27FC236}">
                <a16:creationId xmlns:a16="http://schemas.microsoft.com/office/drawing/2014/main" id="{4CC91A63-0EDA-AF07-6F63-AC5CB286AD81}"/>
              </a:ext>
            </a:extLst>
          </p:cNvPr>
          <p:cNvSpPr txBox="1"/>
          <p:nvPr/>
        </p:nvSpPr>
        <p:spPr>
          <a:xfrm>
            <a:off x="9953842" y="3422180"/>
            <a:ext cx="1935145" cy="646331"/>
          </a:xfrm>
          <a:prstGeom prst="rect">
            <a:avLst/>
          </a:prstGeom>
          <a:noFill/>
        </p:spPr>
        <p:txBody>
          <a:bodyPr wrap="none" rtlCol="0">
            <a:spAutoFit/>
          </a:bodyPr>
          <a:lstStyle/>
          <a:p>
            <a:r>
              <a:rPr lang="en-US" b="1" i="1" dirty="0">
                <a:solidFill>
                  <a:srgbClr val="00B0F0"/>
                </a:solidFill>
              </a:rPr>
              <a:t>Define name for</a:t>
            </a:r>
          </a:p>
          <a:p>
            <a:endParaRPr lang="en-US" dirty="0"/>
          </a:p>
        </p:txBody>
      </p:sp>
      <p:sp>
        <p:nvSpPr>
          <p:cNvPr id="38" name="BlokTextu 37">
            <a:extLst>
              <a:ext uri="{FF2B5EF4-FFF2-40B4-BE49-F238E27FC236}">
                <a16:creationId xmlns:a16="http://schemas.microsoft.com/office/drawing/2014/main" id="{00C0BC4E-20A0-4477-2A6F-9C9E307545F0}"/>
              </a:ext>
            </a:extLst>
          </p:cNvPr>
          <p:cNvSpPr txBox="1"/>
          <p:nvPr/>
        </p:nvSpPr>
        <p:spPr>
          <a:xfrm>
            <a:off x="11102970" y="2740999"/>
            <a:ext cx="1151277" cy="923330"/>
          </a:xfrm>
          <a:prstGeom prst="rect">
            <a:avLst/>
          </a:prstGeom>
          <a:noFill/>
        </p:spPr>
        <p:txBody>
          <a:bodyPr wrap="none" rtlCol="0">
            <a:spAutoFit/>
          </a:bodyPr>
          <a:lstStyle/>
          <a:p>
            <a:r>
              <a:rPr lang="en-US" b="1" i="1" dirty="0">
                <a:solidFill>
                  <a:srgbClr val="00B0F0"/>
                </a:solidFill>
              </a:rPr>
              <a:t>Denoted </a:t>
            </a:r>
          </a:p>
          <a:p>
            <a:r>
              <a:rPr lang="en-US" b="1" i="1" dirty="0">
                <a:solidFill>
                  <a:srgbClr val="00B0F0"/>
                </a:solidFill>
              </a:rPr>
              <a:t>by</a:t>
            </a:r>
          </a:p>
          <a:p>
            <a:endParaRPr lang="en-US" dirty="0"/>
          </a:p>
        </p:txBody>
      </p:sp>
      <p:sp>
        <p:nvSpPr>
          <p:cNvPr id="39" name="BlokTextu 38">
            <a:extLst>
              <a:ext uri="{FF2B5EF4-FFF2-40B4-BE49-F238E27FC236}">
                <a16:creationId xmlns:a16="http://schemas.microsoft.com/office/drawing/2014/main" id="{DA4917D7-EC0B-87D6-C7C7-287A7B516536}"/>
              </a:ext>
            </a:extLst>
          </p:cNvPr>
          <p:cNvSpPr txBox="1"/>
          <p:nvPr/>
        </p:nvSpPr>
        <p:spPr>
          <a:xfrm>
            <a:off x="8065256" y="5384345"/>
            <a:ext cx="2680542" cy="923330"/>
          </a:xfrm>
          <a:prstGeom prst="rect">
            <a:avLst/>
          </a:prstGeom>
          <a:noFill/>
        </p:spPr>
        <p:txBody>
          <a:bodyPr wrap="none" rtlCol="0">
            <a:spAutoFit/>
          </a:bodyPr>
          <a:lstStyle/>
          <a:p>
            <a:r>
              <a:rPr lang="en-US" b="1" i="1" dirty="0">
                <a:solidFill>
                  <a:schemeClr val="bg1"/>
                </a:solidFill>
              </a:rPr>
              <a:t>Enables the pointcut</a:t>
            </a:r>
          </a:p>
          <a:p>
            <a:r>
              <a:rPr lang="en-US" b="1" i="1" dirty="0">
                <a:solidFill>
                  <a:schemeClr val="bg1"/>
                </a:solidFill>
              </a:rPr>
              <a:t> expression to be build</a:t>
            </a:r>
          </a:p>
          <a:p>
            <a:endParaRPr lang="en-US" dirty="0">
              <a:solidFill>
                <a:schemeClr val="bg1"/>
              </a:solidFill>
            </a:endParaRPr>
          </a:p>
        </p:txBody>
      </p:sp>
      <p:sp>
        <p:nvSpPr>
          <p:cNvPr id="40" name="BlokTextu 39">
            <a:extLst>
              <a:ext uri="{FF2B5EF4-FFF2-40B4-BE49-F238E27FC236}">
                <a16:creationId xmlns:a16="http://schemas.microsoft.com/office/drawing/2014/main" id="{F10C8382-B9C4-200A-E782-C754745F2AA6}"/>
              </a:ext>
            </a:extLst>
          </p:cNvPr>
          <p:cNvSpPr txBox="1"/>
          <p:nvPr/>
        </p:nvSpPr>
        <p:spPr>
          <a:xfrm>
            <a:off x="6013510" y="4573423"/>
            <a:ext cx="1914307" cy="1200329"/>
          </a:xfrm>
          <a:prstGeom prst="rect">
            <a:avLst/>
          </a:prstGeom>
          <a:noFill/>
        </p:spPr>
        <p:txBody>
          <a:bodyPr wrap="none" rtlCol="0">
            <a:spAutoFit/>
          </a:bodyPr>
          <a:lstStyle/>
          <a:p>
            <a:r>
              <a:rPr lang="en-US" b="1" i="1" dirty="0">
                <a:solidFill>
                  <a:schemeClr val="bg1"/>
                </a:solidFill>
              </a:rPr>
              <a:t>Text to identify</a:t>
            </a:r>
          </a:p>
          <a:p>
            <a:r>
              <a:rPr lang="en-US" b="1" i="1" dirty="0">
                <a:solidFill>
                  <a:schemeClr val="bg1"/>
                </a:solidFill>
              </a:rPr>
              <a:t>set of model </a:t>
            </a:r>
          </a:p>
          <a:p>
            <a:r>
              <a:rPr lang="en-US" b="1" i="1" dirty="0">
                <a:solidFill>
                  <a:schemeClr val="bg1"/>
                </a:solidFill>
              </a:rPr>
              <a:t>elements</a:t>
            </a:r>
          </a:p>
          <a:p>
            <a:endParaRPr lang="en-US" dirty="0">
              <a:solidFill>
                <a:schemeClr val="bg1"/>
              </a:solidFill>
            </a:endParaRPr>
          </a:p>
        </p:txBody>
      </p:sp>
      <p:sp>
        <p:nvSpPr>
          <p:cNvPr id="41" name="BlokTextu 40">
            <a:extLst>
              <a:ext uri="{FF2B5EF4-FFF2-40B4-BE49-F238E27FC236}">
                <a16:creationId xmlns:a16="http://schemas.microsoft.com/office/drawing/2014/main" id="{21AA7004-8266-8A80-4C41-AE7220270BFB}"/>
              </a:ext>
            </a:extLst>
          </p:cNvPr>
          <p:cNvSpPr txBox="1"/>
          <p:nvPr/>
        </p:nvSpPr>
        <p:spPr>
          <a:xfrm>
            <a:off x="6064006" y="5380210"/>
            <a:ext cx="1813317" cy="369332"/>
          </a:xfrm>
          <a:prstGeom prst="rect">
            <a:avLst/>
          </a:prstGeom>
          <a:noFill/>
        </p:spPr>
        <p:txBody>
          <a:bodyPr wrap="none" rtlCol="0">
            <a:spAutoFit/>
          </a:bodyPr>
          <a:lstStyle/>
          <a:p>
            <a:r>
              <a:rPr lang="en-US" dirty="0">
                <a:solidFill>
                  <a:srgbClr val="00B0F0"/>
                </a:solidFill>
              </a:rPr>
              <a:t>Name, wildcard</a:t>
            </a:r>
          </a:p>
        </p:txBody>
      </p:sp>
      <p:sp>
        <p:nvSpPr>
          <p:cNvPr id="42" name="Nadpis 1">
            <a:extLst>
              <a:ext uri="{FF2B5EF4-FFF2-40B4-BE49-F238E27FC236}">
                <a16:creationId xmlns:a16="http://schemas.microsoft.com/office/drawing/2014/main" id="{ACD67BC2-1E44-AA95-511E-052B1E1FDFC6}"/>
              </a:ext>
            </a:extLst>
          </p:cNvPr>
          <p:cNvSpPr>
            <a:spLocks noGrp="1"/>
          </p:cNvSpPr>
          <p:nvPr>
            <p:ph type="title"/>
          </p:nvPr>
        </p:nvSpPr>
        <p:spPr>
          <a:xfrm>
            <a:off x="27453" y="40763"/>
            <a:ext cx="3390394" cy="862443"/>
          </a:xfrm>
        </p:spPr>
        <p:txBody>
          <a:bodyPr>
            <a:noAutofit/>
          </a:bodyPr>
          <a:lstStyle/>
          <a:p>
            <a:r>
              <a:rPr lang="en-US" sz="4400" b="1" dirty="0"/>
              <a:t>Meta-model Concepts</a:t>
            </a:r>
          </a:p>
        </p:txBody>
      </p:sp>
      <p:sp>
        <p:nvSpPr>
          <p:cNvPr id="43" name="BlokTextu 42">
            <a:extLst>
              <a:ext uri="{FF2B5EF4-FFF2-40B4-BE49-F238E27FC236}">
                <a16:creationId xmlns:a16="http://schemas.microsoft.com/office/drawing/2014/main" id="{4B10D35D-CBA5-5CE3-298D-3885367540AC}"/>
              </a:ext>
            </a:extLst>
          </p:cNvPr>
          <p:cNvSpPr txBox="1"/>
          <p:nvPr/>
        </p:nvSpPr>
        <p:spPr>
          <a:xfrm>
            <a:off x="669814" y="6101218"/>
            <a:ext cx="11313292" cy="923330"/>
          </a:xfrm>
          <a:prstGeom prst="rect">
            <a:avLst/>
          </a:prstGeom>
          <a:noFill/>
        </p:spPr>
        <p:txBody>
          <a:bodyPr wrap="square" rtlCol="0">
            <a:spAutoFit/>
          </a:bodyPr>
          <a:lstStyle/>
          <a:p>
            <a:pPr algn="l" fontAlgn="base"/>
            <a:r>
              <a:rPr lang="en-US" b="0" i="0" dirty="0">
                <a:effectLst/>
                <a:latin typeface="inherit"/>
              </a:rPr>
              <a:t>Rashid, A., Royer, J., &amp; </a:t>
            </a:r>
            <a:r>
              <a:rPr lang="en-US" b="0" i="0" dirty="0" err="1">
                <a:effectLst/>
                <a:latin typeface="inherit"/>
              </a:rPr>
              <a:t>Rummler</a:t>
            </a:r>
            <a:r>
              <a:rPr lang="en-US" b="0" i="0" dirty="0">
                <a:effectLst/>
                <a:latin typeface="inherit"/>
              </a:rPr>
              <a:t>, A. (Eds.). (2011). </a:t>
            </a:r>
            <a:r>
              <a:rPr lang="en-US" b="0" i="1" dirty="0">
                <a:effectLst/>
                <a:latin typeface="noto sans" panose="020B0502040504020204" pitchFamily="34"/>
              </a:rPr>
              <a:t>Aspect-Oriented, Model-Driven  Software Product Lines: The AMPLE Way</a:t>
            </a:r>
            <a:r>
              <a:rPr lang="en-US" b="0" i="0" dirty="0">
                <a:effectLst/>
                <a:latin typeface="inherit"/>
              </a:rPr>
              <a:t>. Cambridge: Cambridge University Press. doi:10.1017/CBO9781139003629</a:t>
            </a:r>
          </a:p>
          <a:p>
            <a:endParaRPr lang="en-US" dirty="0"/>
          </a:p>
        </p:txBody>
      </p:sp>
    </p:spTree>
    <p:extLst>
      <p:ext uri="{BB962C8B-B14F-4D97-AF65-F5344CB8AC3E}">
        <p14:creationId xmlns:p14="http://schemas.microsoft.com/office/powerpoint/2010/main" val="1879046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952F12E-19B8-41B4-93A3-DFE117266F7E}"/>
              </a:ext>
            </a:extLst>
          </p:cNvPr>
          <p:cNvSpPr>
            <a:spLocks noGrp="1"/>
          </p:cNvSpPr>
          <p:nvPr>
            <p:ph type="title"/>
          </p:nvPr>
        </p:nvSpPr>
        <p:spPr>
          <a:xfrm>
            <a:off x="649902" y="408432"/>
            <a:ext cx="8596668" cy="1320800"/>
          </a:xfrm>
        </p:spPr>
        <p:txBody>
          <a:bodyPr>
            <a:normAutofit/>
          </a:bodyPr>
          <a:lstStyle/>
          <a:p>
            <a:r>
              <a:rPr lang="en-US" sz="4400" b="1" dirty="0"/>
              <a:t>AND or </a:t>
            </a:r>
            <a:r>
              <a:rPr lang="en-US" sz="4400" b="1" dirty="0" err="1"/>
              <a:t>OR</a:t>
            </a:r>
            <a:r>
              <a:rPr lang="en-US" sz="4400" b="1" dirty="0"/>
              <a:t> JSON TREE</a:t>
            </a:r>
            <a:endParaRPr lang="sk-SK" sz="4400" b="1" dirty="0"/>
          </a:p>
        </p:txBody>
      </p:sp>
      <p:sp>
        <p:nvSpPr>
          <p:cNvPr id="3" name="Zástupný objekt pre obsah 2">
            <a:extLst>
              <a:ext uri="{FF2B5EF4-FFF2-40B4-BE49-F238E27FC236}">
                <a16:creationId xmlns:a16="http://schemas.microsoft.com/office/drawing/2014/main" id="{4C39E092-36B8-4014-9314-1556732E0C95}"/>
              </a:ext>
            </a:extLst>
          </p:cNvPr>
          <p:cNvSpPr>
            <a:spLocks noGrp="1"/>
          </p:cNvSpPr>
          <p:nvPr>
            <p:ph idx="1"/>
          </p:nvPr>
        </p:nvSpPr>
        <p:spPr>
          <a:xfrm>
            <a:off x="759630" y="1488613"/>
            <a:ext cx="8596668" cy="3880773"/>
          </a:xfrm>
        </p:spPr>
        <p:txBody>
          <a:bodyPr/>
          <a:lstStyle/>
          <a:p>
            <a:r>
              <a:rPr lang="en-US" dirty="0"/>
              <a:t>(variable1 OR (Variable2 AND variable3)) AND variable4</a:t>
            </a:r>
            <a:endParaRPr lang="sk-SK" dirty="0"/>
          </a:p>
        </p:txBody>
      </p:sp>
      <p:pic>
        <p:nvPicPr>
          <p:cNvPr id="7" name="Obrázok 6">
            <a:extLst>
              <a:ext uri="{FF2B5EF4-FFF2-40B4-BE49-F238E27FC236}">
                <a16:creationId xmlns:a16="http://schemas.microsoft.com/office/drawing/2014/main" id="{4EBC3909-B435-4B8D-999B-E0A8B7ADB089}"/>
              </a:ext>
            </a:extLst>
          </p:cNvPr>
          <p:cNvPicPr>
            <a:picLocks noChangeAspect="1"/>
          </p:cNvPicPr>
          <p:nvPr/>
        </p:nvPicPr>
        <p:blipFill>
          <a:blip r:embed="rId2"/>
          <a:stretch>
            <a:fillRect/>
          </a:stretch>
        </p:blipFill>
        <p:spPr>
          <a:xfrm>
            <a:off x="859154" y="2236562"/>
            <a:ext cx="4759959" cy="3807967"/>
          </a:xfrm>
          <a:prstGeom prst="rect">
            <a:avLst/>
          </a:prstGeom>
        </p:spPr>
      </p:pic>
      <p:sp>
        <p:nvSpPr>
          <p:cNvPr id="8" name="BlokTextu 7">
            <a:extLst>
              <a:ext uri="{FF2B5EF4-FFF2-40B4-BE49-F238E27FC236}">
                <a16:creationId xmlns:a16="http://schemas.microsoft.com/office/drawing/2014/main" id="{514C5649-04FC-491E-A22B-5723909B3E91}"/>
              </a:ext>
            </a:extLst>
          </p:cNvPr>
          <p:cNvSpPr txBox="1"/>
          <p:nvPr/>
        </p:nvSpPr>
        <p:spPr>
          <a:xfrm>
            <a:off x="6419088" y="3922776"/>
            <a:ext cx="5258171" cy="646331"/>
          </a:xfrm>
          <a:prstGeom prst="rect">
            <a:avLst/>
          </a:prstGeom>
          <a:noFill/>
        </p:spPr>
        <p:txBody>
          <a:bodyPr wrap="none" rtlCol="0">
            <a:spAutoFit/>
          </a:bodyPr>
          <a:lstStyle/>
          <a:p>
            <a:r>
              <a:rPr lang="en-US" dirty="0"/>
              <a:t>1. If given variables in config are both true, then</a:t>
            </a:r>
          </a:p>
          <a:p>
            <a:r>
              <a:rPr lang="en-US" dirty="0"/>
              <a:t>AND above is true</a:t>
            </a:r>
            <a:endParaRPr lang="sk-SK" dirty="0"/>
          </a:p>
        </p:txBody>
      </p:sp>
      <p:sp>
        <p:nvSpPr>
          <p:cNvPr id="9" name="BlokTextu 8">
            <a:extLst>
              <a:ext uri="{FF2B5EF4-FFF2-40B4-BE49-F238E27FC236}">
                <a16:creationId xmlns:a16="http://schemas.microsoft.com/office/drawing/2014/main" id="{38B51DE4-9A15-4506-B6F8-1D971540CF00}"/>
              </a:ext>
            </a:extLst>
          </p:cNvPr>
          <p:cNvSpPr txBox="1"/>
          <p:nvPr/>
        </p:nvSpPr>
        <p:spPr>
          <a:xfrm>
            <a:off x="5966719" y="2890433"/>
            <a:ext cx="6030818" cy="646331"/>
          </a:xfrm>
          <a:prstGeom prst="rect">
            <a:avLst/>
          </a:prstGeom>
          <a:noFill/>
        </p:spPr>
        <p:txBody>
          <a:bodyPr wrap="none" rtlCol="0">
            <a:spAutoFit/>
          </a:bodyPr>
          <a:lstStyle/>
          <a:p>
            <a:r>
              <a:rPr lang="en-US" dirty="0"/>
              <a:t>2. If given variable variable1 is false in config then </a:t>
            </a:r>
          </a:p>
          <a:p>
            <a:r>
              <a:rPr lang="en-US" dirty="0"/>
              <a:t>OR is true, otherwise remaining branches should be true</a:t>
            </a:r>
            <a:endParaRPr lang="sk-SK" dirty="0"/>
          </a:p>
        </p:txBody>
      </p:sp>
      <p:sp>
        <p:nvSpPr>
          <p:cNvPr id="10" name="BlokTextu 9">
            <a:extLst>
              <a:ext uri="{FF2B5EF4-FFF2-40B4-BE49-F238E27FC236}">
                <a16:creationId xmlns:a16="http://schemas.microsoft.com/office/drawing/2014/main" id="{203AE1EE-D400-45D1-894E-19D24C5F905B}"/>
              </a:ext>
            </a:extLst>
          </p:cNvPr>
          <p:cNvSpPr txBox="1"/>
          <p:nvPr/>
        </p:nvSpPr>
        <p:spPr>
          <a:xfrm>
            <a:off x="5817367" y="5060626"/>
            <a:ext cx="5362365" cy="646331"/>
          </a:xfrm>
          <a:prstGeom prst="rect">
            <a:avLst/>
          </a:prstGeom>
          <a:noFill/>
        </p:spPr>
        <p:txBody>
          <a:bodyPr wrap="none" rtlCol="0">
            <a:spAutoFit/>
          </a:bodyPr>
          <a:lstStyle/>
          <a:p>
            <a:r>
              <a:rPr lang="en-US" dirty="0"/>
              <a:t>3. If given variable variable4 is true in config and </a:t>
            </a:r>
          </a:p>
          <a:p>
            <a:r>
              <a:rPr lang="en-US" dirty="0"/>
              <a:t>whole OR is true, then parent AND is true</a:t>
            </a:r>
            <a:endParaRPr lang="sk-SK" dirty="0"/>
          </a:p>
        </p:txBody>
      </p:sp>
      <p:sp>
        <p:nvSpPr>
          <p:cNvPr id="11" name="BlokTextu 10">
            <a:extLst>
              <a:ext uri="{FF2B5EF4-FFF2-40B4-BE49-F238E27FC236}">
                <a16:creationId xmlns:a16="http://schemas.microsoft.com/office/drawing/2014/main" id="{1A75FDA6-9783-446D-90EC-A6DD79F2C9EE}"/>
              </a:ext>
            </a:extLst>
          </p:cNvPr>
          <p:cNvSpPr txBox="1"/>
          <p:nvPr/>
        </p:nvSpPr>
        <p:spPr>
          <a:xfrm>
            <a:off x="3239133" y="6161255"/>
            <a:ext cx="5981125" cy="369332"/>
          </a:xfrm>
          <a:prstGeom prst="rect">
            <a:avLst/>
          </a:prstGeom>
          <a:noFill/>
        </p:spPr>
        <p:txBody>
          <a:bodyPr wrap="none" rtlCol="0">
            <a:spAutoFit/>
          </a:bodyPr>
          <a:lstStyle/>
          <a:p>
            <a:r>
              <a:rPr lang="en-US" dirty="0"/>
              <a:t>4. If whole is true, then we can copy annotated method</a:t>
            </a:r>
            <a:endParaRPr lang="sk-SK" dirty="0"/>
          </a:p>
        </p:txBody>
      </p:sp>
    </p:spTree>
    <p:extLst>
      <p:ext uri="{BB962C8B-B14F-4D97-AF65-F5344CB8AC3E}">
        <p14:creationId xmlns:p14="http://schemas.microsoft.com/office/powerpoint/2010/main" val="94101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488FEDF-F999-4AA2-9C59-723ACD79F3A0}"/>
              </a:ext>
            </a:extLst>
          </p:cNvPr>
          <p:cNvSpPr>
            <a:spLocks noGrp="1"/>
          </p:cNvSpPr>
          <p:nvPr>
            <p:ph type="title"/>
          </p:nvPr>
        </p:nvSpPr>
        <p:spPr>
          <a:xfrm>
            <a:off x="677334" y="354743"/>
            <a:ext cx="8596668" cy="1320800"/>
          </a:xfrm>
        </p:spPr>
        <p:txBody>
          <a:bodyPr>
            <a:normAutofit/>
          </a:bodyPr>
          <a:lstStyle/>
          <a:p>
            <a:r>
              <a:rPr lang="sk-SK" sz="4800" b="1" dirty="0" err="1"/>
              <a:t>Applied</a:t>
            </a:r>
            <a:r>
              <a:rPr lang="sk-SK" sz="4800" b="1" dirty="0"/>
              <a:t> </a:t>
            </a:r>
            <a:r>
              <a:rPr lang="sk-SK" sz="4800" b="1" dirty="0" err="1"/>
              <a:t>annotations</a:t>
            </a:r>
            <a:r>
              <a:rPr lang="sk-SK" sz="4800" b="1" dirty="0"/>
              <a:t> </a:t>
            </a:r>
            <a:r>
              <a:rPr lang="sk-SK" sz="4800" b="1" dirty="0" err="1"/>
              <a:t>types</a:t>
            </a:r>
            <a:endParaRPr lang="sk-SK" sz="4800" b="1" dirty="0"/>
          </a:p>
        </p:txBody>
      </p:sp>
      <p:sp>
        <p:nvSpPr>
          <p:cNvPr id="4" name="BlokTextu 3">
            <a:extLst>
              <a:ext uri="{FF2B5EF4-FFF2-40B4-BE49-F238E27FC236}">
                <a16:creationId xmlns:a16="http://schemas.microsoft.com/office/drawing/2014/main" id="{51AACF4A-0F8D-4C69-B318-EF1144054913}"/>
              </a:ext>
            </a:extLst>
          </p:cNvPr>
          <p:cNvSpPr txBox="1"/>
          <p:nvPr/>
        </p:nvSpPr>
        <p:spPr>
          <a:xfrm>
            <a:off x="943698" y="1606472"/>
            <a:ext cx="2231701" cy="1107996"/>
          </a:xfrm>
          <a:prstGeom prst="rect">
            <a:avLst/>
          </a:prstGeom>
          <a:noFill/>
        </p:spPr>
        <p:txBody>
          <a:bodyPr wrap="none" rtlCol="0">
            <a:spAutoFit/>
          </a:bodyPr>
          <a:lstStyle/>
          <a:p>
            <a:r>
              <a:rPr lang="en-US" sz="6600" b="1" dirty="0">
                <a:latin typeface="+mj-lt"/>
                <a:cs typeface="Times New Roman" panose="02020603050405020304" pitchFamily="18" charset="0"/>
              </a:rPr>
              <a:t>//@{}</a:t>
            </a:r>
            <a:endParaRPr lang="sk-SK" sz="6600" b="1" dirty="0">
              <a:latin typeface="+mj-lt"/>
              <a:cs typeface="Times New Roman" panose="02020603050405020304" pitchFamily="18" charset="0"/>
            </a:endParaRPr>
          </a:p>
        </p:txBody>
      </p:sp>
      <p:sp>
        <p:nvSpPr>
          <p:cNvPr id="5" name="BlokTextu 4">
            <a:extLst>
              <a:ext uri="{FF2B5EF4-FFF2-40B4-BE49-F238E27FC236}">
                <a16:creationId xmlns:a16="http://schemas.microsoft.com/office/drawing/2014/main" id="{AF3927C8-FBB4-4916-B3B3-E4E57C03DFB1}"/>
              </a:ext>
            </a:extLst>
          </p:cNvPr>
          <p:cNvSpPr txBox="1"/>
          <p:nvPr/>
        </p:nvSpPr>
        <p:spPr>
          <a:xfrm>
            <a:off x="4441724" y="1690702"/>
            <a:ext cx="2074607" cy="1107996"/>
          </a:xfrm>
          <a:prstGeom prst="rect">
            <a:avLst/>
          </a:prstGeom>
          <a:noFill/>
        </p:spPr>
        <p:txBody>
          <a:bodyPr wrap="none" rtlCol="0">
            <a:spAutoFit/>
          </a:bodyPr>
          <a:lstStyle/>
          <a:p>
            <a:r>
              <a:rPr lang="en-US" sz="6600" b="1" dirty="0">
                <a:latin typeface="+mj-lt"/>
                <a:cs typeface="Times New Roman" panose="02020603050405020304" pitchFamily="18" charset="0"/>
              </a:rPr>
              <a:t>//#{}</a:t>
            </a:r>
            <a:endParaRPr lang="sk-SK" sz="6600" b="1" dirty="0">
              <a:latin typeface="+mj-lt"/>
              <a:cs typeface="Times New Roman" panose="02020603050405020304" pitchFamily="18" charset="0"/>
            </a:endParaRPr>
          </a:p>
        </p:txBody>
      </p:sp>
      <p:sp>
        <p:nvSpPr>
          <p:cNvPr id="6" name="BlokTextu 5">
            <a:extLst>
              <a:ext uri="{FF2B5EF4-FFF2-40B4-BE49-F238E27FC236}">
                <a16:creationId xmlns:a16="http://schemas.microsoft.com/office/drawing/2014/main" id="{A626E6EB-89FF-435A-9A11-78A374A33250}"/>
              </a:ext>
            </a:extLst>
          </p:cNvPr>
          <p:cNvSpPr txBox="1"/>
          <p:nvPr/>
        </p:nvSpPr>
        <p:spPr>
          <a:xfrm>
            <a:off x="7566734" y="1690702"/>
            <a:ext cx="2157963" cy="1107996"/>
          </a:xfrm>
          <a:prstGeom prst="rect">
            <a:avLst/>
          </a:prstGeom>
          <a:noFill/>
        </p:spPr>
        <p:txBody>
          <a:bodyPr wrap="none" rtlCol="0">
            <a:spAutoFit/>
          </a:bodyPr>
          <a:lstStyle/>
          <a:p>
            <a:r>
              <a:rPr lang="en-US" sz="6600" b="1" dirty="0">
                <a:latin typeface="+mj-lt"/>
                <a:cs typeface="Times New Roman" panose="02020603050405020304" pitchFamily="18" charset="0"/>
              </a:rPr>
              <a:t>//%{}</a:t>
            </a:r>
            <a:endParaRPr lang="sk-SK" sz="6600" b="1" dirty="0">
              <a:latin typeface="+mj-lt"/>
              <a:cs typeface="Times New Roman" panose="02020603050405020304" pitchFamily="18" charset="0"/>
            </a:endParaRPr>
          </a:p>
        </p:txBody>
      </p:sp>
      <p:sp>
        <p:nvSpPr>
          <p:cNvPr id="7" name="BlokTextu 6">
            <a:extLst>
              <a:ext uri="{FF2B5EF4-FFF2-40B4-BE49-F238E27FC236}">
                <a16:creationId xmlns:a16="http://schemas.microsoft.com/office/drawing/2014/main" id="{1F9CC0A1-15E8-4F4F-870B-CC7BFFACF065}"/>
              </a:ext>
            </a:extLst>
          </p:cNvPr>
          <p:cNvSpPr txBox="1"/>
          <p:nvPr/>
        </p:nvSpPr>
        <p:spPr>
          <a:xfrm>
            <a:off x="677334" y="2714468"/>
            <a:ext cx="2908168" cy="707886"/>
          </a:xfrm>
          <a:prstGeom prst="rect">
            <a:avLst/>
          </a:prstGeom>
          <a:noFill/>
        </p:spPr>
        <p:txBody>
          <a:bodyPr wrap="none" rtlCol="0">
            <a:spAutoFit/>
          </a:bodyPr>
          <a:lstStyle/>
          <a:p>
            <a:r>
              <a:rPr lang="en-US" sz="2000" b="1" i="1" dirty="0"/>
              <a:t>For whole </a:t>
            </a:r>
          </a:p>
          <a:p>
            <a:r>
              <a:rPr lang="en-US" sz="2000" b="1" i="1" dirty="0"/>
              <a:t>class/aspect/interface</a:t>
            </a:r>
            <a:endParaRPr lang="sk-SK" sz="2000" b="1" i="1" dirty="0"/>
          </a:p>
        </p:txBody>
      </p:sp>
      <p:sp>
        <p:nvSpPr>
          <p:cNvPr id="8" name="BlokTextu 7">
            <a:extLst>
              <a:ext uri="{FF2B5EF4-FFF2-40B4-BE49-F238E27FC236}">
                <a16:creationId xmlns:a16="http://schemas.microsoft.com/office/drawing/2014/main" id="{1994DF5C-3172-4D44-937D-C0FCFC50EE79}"/>
              </a:ext>
            </a:extLst>
          </p:cNvPr>
          <p:cNvSpPr txBox="1"/>
          <p:nvPr/>
        </p:nvSpPr>
        <p:spPr>
          <a:xfrm>
            <a:off x="4489923" y="2721114"/>
            <a:ext cx="2172390" cy="707886"/>
          </a:xfrm>
          <a:prstGeom prst="rect">
            <a:avLst/>
          </a:prstGeom>
          <a:noFill/>
        </p:spPr>
        <p:txBody>
          <a:bodyPr wrap="none" rtlCol="0">
            <a:spAutoFit/>
          </a:bodyPr>
          <a:lstStyle/>
          <a:p>
            <a:r>
              <a:rPr lang="en-US" sz="2000" b="1" i="1" dirty="0"/>
              <a:t>For class/aspect</a:t>
            </a:r>
            <a:endParaRPr lang="sk-SK" sz="2000" b="1" i="1" dirty="0"/>
          </a:p>
          <a:p>
            <a:r>
              <a:rPr lang="en-US" sz="2000" b="1" i="1" dirty="0"/>
              <a:t>method only</a:t>
            </a:r>
          </a:p>
        </p:txBody>
      </p:sp>
      <p:sp>
        <p:nvSpPr>
          <p:cNvPr id="9" name="BlokTextu 8">
            <a:extLst>
              <a:ext uri="{FF2B5EF4-FFF2-40B4-BE49-F238E27FC236}">
                <a16:creationId xmlns:a16="http://schemas.microsoft.com/office/drawing/2014/main" id="{EC1889A2-18E4-439E-9454-CB2CEFE88589}"/>
              </a:ext>
            </a:extLst>
          </p:cNvPr>
          <p:cNvSpPr txBox="1"/>
          <p:nvPr/>
        </p:nvSpPr>
        <p:spPr>
          <a:xfrm>
            <a:off x="7566734" y="2721114"/>
            <a:ext cx="2023311" cy="707886"/>
          </a:xfrm>
          <a:prstGeom prst="rect">
            <a:avLst/>
          </a:prstGeom>
          <a:noFill/>
        </p:spPr>
        <p:txBody>
          <a:bodyPr wrap="none" rtlCol="0">
            <a:spAutoFit/>
          </a:bodyPr>
          <a:lstStyle/>
          <a:p>
            <a:r>
              <a:rPr lang="en-US" sz="2000" b="1" i="1" dirty="0"/>
              <a:t>For import </a:t>
            </a:r>
          </a:p>
          <a:p>
            <a:r>
              <a:rPr lang="en-US" sz="2000" b="1" i="1" dirty="0"/>
              <a:t>statement only</a:t>
            </a:r>
          </a:p>
        </p:txBody>
      </p:sp>
      <p:cxnSp>
        <p:nvCxnSpPr>
          <p:cNvPr id="11" name="Rovná spojovacia šípka 10">
            <a:extLst>
              <a:ext uri="{FF2B5EF4-FFF2-40B4-BE49-F238E27FC236}">
                <a16:creationId xmlns:a16="http://schemas.microsoft.com/office/drawing/2014/main" id="{56468268-E21F-4BB1-B81B-114774222AFE}"/>
              </a:ext>
            </a:extLst>
          </p:cNvPr>
          <p:cNvCxnSpPr>
            <a:cxnSpLocks/>
          </p:cNvCxnSpPr>
          <p:nvPr/>
        </p:nvCxnSpPr>
        <p:spPr>
          <a:xfrm flipH="1">
            <a:off x="3220933" y="1198485"/>
            <a:ext cx="1414972" cy="621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Rovná spojovacia šípka 14">
            <a:extLst>
              <a:ext uri="{FF2B5EF4-FFF2-40B4-BE49-F238E27FC236}">
                <a16:creationId xmlns:a16="http://schemas.microsoft.com/office/drawing/2014/main" id="{D36C8642-1BDC-4848-8993-ED9886CB8B1A}"/>
              </a:ext>
            </a:extLst>
          </p:cNvPr>
          <p:cNvCxnSpPr>
            <a:cxnSpLocks/>
          </p:cNvCxnSpPr>
          <p:nvPr/>
        </p:nvCxnSpPr>
        <p:spPr>
          <a:xfrm>
            <a:off x="4635905" y="1198485"/>
            <a:ext cx="3149416" cy="592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Rovná spojovacia šípka 17">
            <a:extLst>
              <a:ext uri="{FF2B5EF4-FFF2-40B4-BE49-F238E27FC236}">
                <a16:creationId xmlns:a16="http://schemas.microsoft.com/office/drawing/2014/main" id="{C3F1056E-BE3D-44F5-AAEA-05C93FD22B00}"/>
              </a:ext>
            </a:extLst>
          </p:cNvPr>
          <p:cNvCxnSpPr>
            <a:cxnSpLocks/>
          </p:cNvCxnSpPr>
          <p:nvPr/>
        </p:nvCxnSpPr>
        <p:spPr>
          <a:xfrm>
            <a:off x="4635905" y="1198485"/>
            <a:ext cx="548654" cy="621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Obrázok 21">
            <a:extLst>
              <a:ext uri="{FF2B5EF4-FFF2-40B4-BE49-F238E27FC236}">
                <a16:creationId xmlns:a16="http://schemas.microsoft.com/office/drawing/2014/main" id="{1F76E344-6728-46BA-A1EC-FA412995BAB8}"/>
              </a:ext>
            </a:extLst>
          </p:cNvPr>
          <p:cNvPicPr>
            <a:picLocks noChangeAspect="1"/>
          </p:cNvPicPr>
          <p:nvPr/>
        </p:nvPicPr>
        <p:blipFill>
          <a:blip r:embed="rId2"/>
          <a:stretch>
            <a:fillRect/>
          </a:stretch>
        </p:blipFill>
        <p:spPr>
          <a:xfrm>
            <a:off x="1861058" y="6074457"/>
            <a:ext cx="7951561" cy="650582"/>
          </a:xfrm>
          <a:prstGeom prst="rect">
            <a:avLst/>
          </a:prstGeom>
        </p:spPr>
      </p:pic>
      <p:pic>
        <p:nvPicPr>
          <p:cNvPr id="24" name="Obrázok 23">
            <a:extLst>
              <a:ext uri="{FF2B5EF4-FFF2-40B4-BE49-F238E27FC236}">
                <a16:creationId xmlns:a16="http://schemas.microsoft.com/office/drawing/2014/main" id="{CBE85A47-5CA3-4C64-AE78-43FF416147F0}"/>
              </a:ext>
            </a:extLst>
          </p:cNvPr>
          <p:cNvPicPr>
            <a:picLocks noChangeAspect="1"/>
          </p:cNvPicPr>
          <p:nvPr/>
        </p:nvPicPr>
        <p:blipFill>
          <a:blip r:embed="rId3"/>
          <a:stretch>
            <a:fillRect/>
          </a:stretch>
        </p:blipFill>
        <p:spPr>
          <a:xfrm>
            <a:off x="1904370" y="5073435"/>
            <a:ext cx="8120511" cy="835127"/>
          </a:xfrm>
          <a:prstGeom prst="rect">
            <a:avLst/>
          </a:prstGeom>
        </p:spPr>
      </p:pic>
      <p:pic>
        <p:nvPicPr>
          <p:cNvPr id="26" name="Obrázok 25">
            <a:extLst>
              <a:ext uri="{FF2B5EF4-FFF2-40B4-BE49-F238E27FC236}">
                <a16:creationId xmlns:a16="http://schemas.microsoft.com/office/drawing/2014/main" id="{96D4F20F-1504-4199-917D-4E4BF49E6577}"/>
              </a:ext>
            </a:extLst>
          </p:cNvPr>
          <p:cNvPicPr>
            <a:picLocks noChangeAspect="1"/>
          </p:cNvPicPr>
          <p:nvPr/>
        </p:nvPicPr>
        <p:blipFill>
          <a:blip r:embed="rId4"/>
          <a:stretch>
            <a:fillRect/>
          </a:stretch>
        </p:blipFill>
        <p:spPr>
          <a:xfrm>
            <a:off x="1861058" y="4012411"/>
            <a:ext cx="7862562" cy="880709"/>
          </a:xfrm>
          <a:prstGeom prst="rect">
            <a:avLst/>
          </a:prstGeom>
        </p:spPr>
      </p:pic>
      <p:sp>
        <p:nvSpPr>
          <p:cNvPr id="27" name="BlokTextu 26">
            <a:extLst>
              <a:ext uri="{FF2B5EF4-FFF2-40B4-BE49-F238E27FC236}">
                <a16:creationId xmlns:a16="http://schemas.microsoft.com/office/drawing/2014/main" id="{10F9FBDA-204B-42A2-A448-3BDBBF612D82}"/>
              </a:ext>
            </a:extLst>
          </p:cNvPr>
          <p:cNvSpPr txBox="1"/>
          <p:nvPr/>
        </p:nvSpPr>
        <p:spPr>
          <a:xfrm>
            <a:off x="461116" y="6074457"/>
            <a:ext cx="2512904" cy="646331"/>
          </a:xfrm>
          <a:prstGeom prst="rect">
            <a:avLst/>
          </a:prstGeom>
          <a:noFill/>
        </p:spPr>
        <p:txBody>
          <a:bodyPr wrap="square" rtlCol="0">
            <a:spAutoFit/>
          </a:bodyPr>
          <a:lstStyle/>
          <a:p>
            <a:r>
              <a:rPr lang="en-US" sz="3600" b="1" dirty="0">
                <a:latin typeface="+mj-lt"/>
                <a:cs typeface="Times New Roman" panose="02020603050405020304" pitchFamily="18" charset="0"/>
              </a:rPr>
              <a:t>//%{}</a:t>
            </a:r>
            <a:endParaRPr lang="sk-SK" sz="3600" b="1" dirty="0">
              <a:latin typeface="+mj-lt"/>
              <a:cs typeface="Times New Roman" panose="02020603050405020304" pitchFamily="18" charset="0"/>
            </a:endParaRPr>
          </a:p>
        </p:txBody>
      </p:sp>
      <p:sp>
        <p:nvSpPr>
          <p:cNvPr id="28" name="BlokTextu 27">
            <a:extLst>
              <a:ext uri="{FF2B5EF4-FFF2-40B4-BE49-F238E27FC236}">
                <a16:creationId xmlns:a16="http://schemas.microsoft.com/office/drawing/2014/main" id="{DF7DD831-D3FD-47D2-8347-F706427F6721}"/>
              </a:ext>
            </a:extLst>
          </p:cNvPr>
          <p:cNvSpPr txBox="1"/>
          <p:nvPr/>
        </p:nvSpPr>
        <p:spPr>
          <a:xfrm>
            <a:off x="502171" y="5097698"/>
            <a:ext cx="1215397" cy="646331"/>
          </a:xfrm>
          <a:prstGeom prst="rect">
            <a:avLst/>
          </a:prstGeom>
          <a:noFill/>
        </p:spPr>
        <p:txBody>
          <a:bodyPr wrap="none" rtlCol="0">
            <a:spAutoFit/>
          </a:bodyPr>
          <a:lstStyle/>
          <a:p>
            <a:r>
              <a:rPr lang="en-US" sz="3600" b="1" dirty="0">
                <a:latin typeface="+mj-lt"/>
                <a:cs typeface="Times New Roman" panose="02020603050405020304" pitchFamily="18" charset="0"/>
              </a:rPr>
              <a:t>//#{}</a:t>
            </a:r>
            <a:endParaRPr lang="sk-SK" sz="3600" b="1" dirty="0">
              <a:latin typeface="+mj-lt"/>
              <a:cs typeface="Times New Roman" panose="02020603050405020304" pitchFamily="18" charset="0"/>
            </a:endParaRPr>
          </a:p>
        </p:txBody>
      </p:sp>
      <p:sp>
        <p:nvSpPr>
          <p:cNvPr id="29" name="BlokTextu 28">
            <a:extLst>
              <a:ext uri="{FF2B5EF4-FFF2-40B4-BE49-F238E27FC236}">
                <a16:creationId xmlns:a16="http://schemas.microsoft.com/office/drawing/2014/main" id="{BF579788-A12A-4DA2-AF1D-DD11DB3AFF2E}"/>
              </a:ext>
            </a:extLst>
          </p:cNvPr>
          <p:cNvSpPr txBox="1"/>
          <p:nvPr/>
        </p:nvSpPr>
        <p:spPr>
          <a:xfrm>
            <a:off x="417212" y="4136780"/>
            <a:ext cx="1300356" cy="646331"/>
          </a:xfrm>
          <a:prstGeom prst="rect">
            <a:avLst/>
          </a:prstGeom>
          <a:noFill/>
        </p:spPr>
        <p:txBody>
          <a:bodyPr wrap="none" rtlCol="0">
            <a:spAutoFit/>
          </a:bodyPr>
          <a:lstStyle/>
          <a:p>
            <a:r>
              <a:rPr lang="en-US" sz="3600" b="1" dirty="0">
                <a:latin typeface="+mj-lt"/>
                <a:cs typeface="Times New Roman" panose="02020603050405020304" pitchFamily="18" charset="0"/>
              </a:rPr>
              <a:t>//@{}</a:t>
            </a:r>
            <a:endParaRPr lang="sk-SK" sz="3600" b="1" dirty="0">
              <a:latin typeface="+mj-lt"/>
              <a:cs typeface="Times New Roman" panose="02020603050405020304" pitchFamily="18" charset="0"/>
            </a:endParaRPr>
          </a:p>
        </p:txBody>
      </p:sp>
      <p:sp>
        <p:nvSpPr>
          <p:cNvPr id="30" name="BlokTextu 29">
            <a:extLst>
              <a:ext uri="{FF2B5EF4-FFF2-40B4-BE49-F238E27FC236}">
                <a16:creationId xmlns:a16="http://schemas.microsoft.com/office/drawing/2014/main" id="{A56D0D94-E6D2-4269-9A82-3DA615585008}"/>
              </a:ext>
            </a:extLst>
          </p:cNvPr>
          <p:cNvSpPr txBox="1"/>
          <p:nvPr/>
        </p:nvSpPr>
        <p:spPr>
          <a:xfrm>
            <a:off x="156135" y="3375466"/>
            <a:ext cx="3496470" cy="369332"/>
          </a:xfrm>
          <a:prstGeom prst="rect">
            <a:avLst/>
          </a:prstGeom>
          <a:noFill/>
        </p:spPr>
        <p:txBody>
          <a:bodyPr wrap="none" rtlCol="0">
            <a:spAutoFit/>
          </a:bodyPr>
          <a:lstStyle/>
          <a:p>
            <a:r>
              <a:rPr lang="en-US" i="1" dirty="0"/>
              <a:t>Copying of whole file with class</a:t>
            </a:r>
            <a:endParaRPr lang="sk-SK" i="1" dirty="0"/>
          </a:p>
        </p:txBody>
      </p:sp>
      <p:sp>
        <p:nvSpPr>
          <p:cNvPr id="31" name="BlokTextu 30">
            <a:extLst>
              <a:ext uri="{FF2B5EF4-FFF2-40B4-BE49-F238E27FC236}">
                <a16:creationId xmlns:a16="http://schemas.microsoft.com/office/drawing/2014/main" id="{97453E79-65EC-472E-92CA-51490CBC5B78}"/>
              </a:ext>
            </a:extLst>
          </p:cNvPr>
          <p:cNvSpPr txBox="1"/>
          <p:nvPr/>
        </p:nvSpPr>
        <p:spPr>
          <a:xfrm>
            <a:off x="4069183" y="3391377"/>
            <a:ext cx="2765501" cy="369332"/>
          </a:xfrm>
          <a:prstGeom prst="rect">
            <a:avLst/>
          </a:prstGeom>
          <a:noFill/>
        </p:spPr>
        <p:txBody>
          <a:bodyPr wrap="none" rtlCol="0">
            <a:spAutoFit/>
          </a:bodyPr>
          <a:lstStyle/>
          <a:p>
            <a:r>
              <a:rPr lang="en-US" i="1" dirty="0"/>
              <a:t>Copying of given method</a:t>
            </a:r>
            <a:endParaRPr lang="sk-SK" i="1" dirty="0"/>
          </a:p>
        </p:txBody>
      </p:sp>
      <p:sp>
        <p:nvSpPr>
          <p:cNvPr id="32" name="BlokTextu 31">
            <a:extLst>
              <a:ext uri="{FF2B5EF4-FFF2-40B4-BE49-F238E27FC236}">
                <a16:creationId xmlns:a16="http://schemas.microsoft.com/office/drawing/2014/main" id="{1F727064-EBD3-4683-951A-33E7361549CE}"/>
              </a:ext>
            </a:extLst>
          </p:cNvPr>
          <p:cNvSpPr txBox="1"/>
          <p:nvPr/>
        </p:nvSpPr>
        <p:spPr>
          <a:xfrm>
            <a:off x="7300305" y="3360560"/>
            <a:ext cx="2680542" cy="369332"/>
          </a:xfrm>
          <a:prstGeom prst="rect">
            <a:avLst/>
          </a:prstGeom>
          <a:noFill/>
        </p:spPr>
        <p:txBody>
          <a:bodyPr wrap="none" rtlCol="0">
            <a:spAutoFit/>
          </a:bodyPr>
          <a:lstStyle/>
          <a:p>
            <a:r>
              <a:rPr lang="en-US" i="1" dirty="0"/>
              <a:t>Copying of given import</a:t>
            </a:r>
            <a:endParaRPr lang="sk-SK" i="1" dirty="0"/>
          </a:p>
        </p:txBody>
      </p:sp>
    </p:spTree>
    <p:extLst>
      <p:ext uri="{BB962C8B-B14F-4D97-AF65-F5344CB8AC3E}">
        <p14:creationId xmlns:p14="http://schemas.microsoft.com/office/powerpoint/2010/main" val="4079210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5812C83-D321-43E5-9059-0319E88C570E}"/>
              </a:ext>
            </a:extLst>
          </p:cNvPr>
          <p:cNvSpPr>
            <a:spLocks noGrp="1"/>
          </p:cNvSpPr>
          <p:nvPr>
            <p:ph type="title"/>
          </p:nvPr>
        </p:nvSpPr>
        <p:spPr>
          <a:xfrm>
            <a:off x="677334" y="405414"/>
            <a:ext cx="8596668" cy="1320800"/>
          </a:xfrm>
        </p:spPr>
        <p:txBody>
          <a:bodyPr>
            <a:normAutofit/>
          </a:bodyPr>
          <a:lstStyle/>
          <a:p>
            <a:r>
              <a:rPr lang="en-US" sz="4400" b="1" dirty="0"/>
              <a:t>Variables features can interfere</a:t>
            </a:r>
            <a:endParaRPr lang="sk-SK" sz="4400" b="1" dirty="0"/>
          </a:p>
        </p:txBody>
      </p:sp>
      <p:sp>
        <p:nvSpPr>
          <p:cNvPr id="4" name="BlokTextu 3">
            <a:extLst>
              <a:ext uri="{FF2B5EF4-FFF2-40B4-BE49-F238E27FC236}">
                <a16:creationId xmlns:a16="http://schemas.microsoft.com/office/drawing/2014/main" id="{07B5F9AC-3010-4D47-BDE0-8FA53438847B}"/>
              </a:ext>
            </a:extLst>
          </p:cNvPr>
          <p:cNvSpPr txBox="1"/>
          <p:nvPr/>
        </p:nvSpPr>
        <p:spPr>
          <a:xfrm>
            <a:off x="2192784" y="1214510"/>
            <a:ext cx="8791189" cy="400110"/>
          </a:xfrm>
          <a:prstGeom prst="rect">
            <a:avLst/>
          </a:prstGeom>
          <a:noFill/>
        </p:spPr>
        <p:txBody>
          <a:bodyPr wrap="none" rtlCol="0">
            <a:spAutoFit/>
          </a:bodyPr>
          <a:lstStyle/>
          <a:p>
            <a:r>
              <a:rPr lang="en-US" sz="2000" b="1" dirty="0"/>
              <a:t>Setting names for players needs update when computer player is added</a:t>
            </a:r>
            <a:endParaRPr lang="sk-SK" sz="2000" b="1" dirty="0"/>
          </a:p>
        </p:txBody>
      </p:sp>
      <p:pic>
        <p:nvPicPr>
          <p:cNvPr id="6" name="Obrázok 5">
            <a:extLst>
              <a:ext uri="{FF2B5EF4-FFF2-40B4-BE49-F238E27FC236}">
                <a16:creationId xmlns:a16="http://schemas.microsoft.com/office/drawing/2014/main" id="{24E0CA92-5C7D-45F9-A878-5DA1437266C3}"/>
              </a:ext>
            </a:extLst>
          </p:cNvPr>
          <p:cNvPicPr>
            <a:picLocks noChangeAspect="1"/>
          </p:cNvPicPr>
          <p:nvPr/>
        </p:nvPicPr>
        <p:blipFill>
          <a:blip r:embed="rId2"/>
          <a:stretch>
            <a:fillRect/>
          </a:stretch>
        </p:blipFill>
        <p:spPr>
          <a:xfrm>
            <a:off x="50511" y="1793111"/>
            <a:ext cx="6372225" cy="2695575"/>
          </a:xfrm>
          <a:prstGeom prst="rect">
            <a:avLst/>
          </a:prstGeom>
        </p:spPr>
      </p:pic>
      <p:pic>
        <p:nvPicPr>
          <p:cNvPr id="8" name="Obrázok 7">
            <a:extLst>
              <a:ext uri="{FF2B5EF4-FFF2-40B4-BE49-F238E27FC236}">
                <a16:creationId xmlns:a16="http://schemas.microsoft.com/office/drawing/2014/main" id="{BD404769-23B7-45F3-BAC7-1C411AA70C2E}"/>
              </a:ext>
            </a:extLst>
          </p:cNvPr>
          <p:cNvPicPr>
            <a:picLocks noChangeAspect="1"/>
          </p:cNvPicPr>
          <p:nvPr/>
        </p:nvPicPr>
        <p:blipFill>
          <a:blip r:embed="rId3"/>
          <a:stretch>
            <a:fillRect/>
          </a:stretch>
        </p:blipFill>
        <p:spPr>
          <a:xfrm>
            <a:off x="4231862" y="4226942"/>
            <a:ext cx="7839075" cy="2609850"/>
          </a:xfrm>
          <a:prstGeom prst="rect">
            <a:avLst/>
          </a:prstGeom>
        </p:spPr>
      </p:pic>
      <p:sp>
        <p:nvSpPr>
          <p:cNvPr id="9" name="BlokTextu 8">
            <a:extLst>
              <a:ext uri="{FF2B5EF4-FFF2-40B4-BE49-F238E27FC236}">
                <a16:creationId xmlns:a16="http://schemas.microsoft.com/office/drawing/2014/main" id="{FCBA3721-F710-4B0C-A9D9-8D30BEBEB837}"/>
              </a:ext>
            </a:extLst>
          </p:cNvPr>
          <p:cNvSpPr txBox="1"/>
          <p:nvPr/>
        </p:nvSpPr>
        <p:spPr>
          <a:xfrm rot="21430850">
            <a:off x="6609703" y="1787556"/>
            <a:ext cx="3534942" cy="954107"/>
          </a:xfrm>
          <a:prstGeom prst="rect">
            <a:avLst/>
          </a:prstGeom>
          <a:noFill/>
        </p:spPr>
        <p:txBody>
          <a:bodyPr wrap="none" rtlCol="0">
            <a:spAutoFit/>
          </a:bodyPr>
          <a:lstStyle/>
          <a:p>
            <a:r>
              <a:rPr lang="en-US" sz="2800" dirty="0">
                <a:solidFill>
                  <a:srgbClr val="FF0000"/>
                </a:solidFill>
              </a:rPr>
              <a:t>Variable feature for </a:t>
            </a:r>
          </a:p>
          <a:p>
            <a:r>
              <a:rPr lang="en-US" sz="2800" dirty="0">
                <a:solidFill>
                  <a:srgbClr val="FF0000"/>
                </a:solidFill>
              </a:rPr>
              <a:t>setting player names</a:t>
            </a:r>
            <a:endParaRPr lang="sk-SK" sz="2800" dirty="0">
              <a:solidFill>
                <a:srgbClr val="FF0000"/>
              </a:solidFill>
            </a:endParaRPr>
          </a:p>
        </p:txBody>
      </p:sp>
      <p:sp>
        <p:nvSpPr>
          <p:cNvPr id="10" name="BlokTextu 9">
            <a:extLst>
              <a:ext uri="{FF2B5EF4-FFF2-40B4-BE49-F238E27FC236}">
                <a16:creationId xmlns:a16="http://schemas.microsoft.com/office/drawing/2014/main" id="{1B13FF7A-2638-479A-87AE-56F4B810CC5C}"/>
              </a:ext>
            </a:extLst>
          </p:cNvPr>
          <p:cNvSpPr txBox="1"/>
          <p:nvPr/>
        </p:nvSpPr>
        <p:spPr>
          <a:xfrm rot="21093532">
            <a:off x="584439" y="4645722"/>
            <a:ext cx="3340979" cy="1815882"/>
          </a:xfrm>
          <a:prstGeom prst="rect">
            <a:avLst/>
          </a:prstGeom>
          <a:noFill/>
        </p:spPr>
        <p:txBody>
          <a:bodyPr wrap="none" rtlCol="0">
            <a:spAutoFit/>
          </a:bodyPr>
          <a:lstStyle/>
          <a:p>
            <a:r>
              <a:rPr lang="en-US" sz="2800" dirty="0">
                <a:solidFill>
                  <a:srgbClr val="FF0000"/>
                </a:solidFill>
              </a:rPr>
              <a:t>Additional variable </a:t>
            </a:r>
          </a:p>
          <a:p>
            <a:r>
              <a:rPr lang="en-US" sz="2800" dirty="0">
                <a:solidFill>
                  <a:srgbClr val="FF0000"/>
                </a:solidFill>
              </a:rPr>
              <a:t>feature for </a:t>
            </a:r>
          </a:p>
          <a:p>
            <a:r>
              <a:rPr lang="en-US" sz="2800" dirty="0">
                <a:solidFill>
                  <a:srgbClr val="FF0000"/>
                </a:solidFill>
              </a:rPr>
              <a:t>managing also </a:t>
            </a:r>
          </a:p>
          <a:p>
            <a:r>
              <a:rPr lang="en-US" sz="2800" dirty="0">
                <a:solidFill>
                  <a:srgbClr val="FF0000"/>
                </a:solidFill>
              </a:rPr>
              <a:t>computer name</a:t>
            </a:r>
            <a:endParaRPr lang="sk-SK" sz="2800" dirty="0">
              <a:solidFill>
                <a:srgbClr val="FF0000"/>
              </a:solidFill>
            </a:endParaRPr>
          </a:p>
        </p:txBody>
      </p:sp>
      <p:sp>
        <p:nvSpPr>
          <p:cNvPr id="11" name="BlokTextu 10">
            <a:extLst>
              <a:ext uri="{FF2B5EF4-FFF2-40B4-BE49-F238E27FC236}">
                <a16:creationId xmlns:a16="http://schemas.microsoft.com/office/drawing/2014/main" id="{6598B945-FC2C-4244-B683-56659AB02904}"/>
              </a:ext>
            </a:extLst>
          </p:cNvPr>
          <p:cNvSpPr txBox="1"/>
          <p:nvPr/>
        </p:nvSpPr>
        <p:spPr>
          <a:xfrm>
            <a:off x="6233955" y="2812866"/>
            <a:ext cx="4750018" cy="646331"/>
          </a:xfrm>
          <a:prstGeom prst="rect">
            <a:avLst/>
          </a:prstGeom>
          <a:noFill/>
        </p:spPr>
        <p:txBody>
          <a:bodyPr wrap="none" rtlCol="0">
            <a:spAutoFit/>
          </a:bodyPr>
          <a:lstStyle/>
          <a:p>
            <a:r>
              <a:rPr lang="en-US" dirty="0"/>
              <a:t>We can’t use //@ annotation, </a:t>
            </a:r>
          </a:p>
          <a:p>
            <a:r>
              <a:rPr lang="en-US" dirty="0"/>
              <a:t>because of many different variable features</a:t>
            </a:r>
            <a:endParaRPr lang="sk-SK" dirty="0"/>
          </a:p>
        </p:txBody>
      </p:sp>
      <p:cxnSp>
        <p:nvCxnSpPr>
          <p:cNvPr id="12" name="Rovná spojovacia šípka 11">
            <a:extLst>
              <a:ext uri="{FF2B5EF4-FFF2-40B4-BE49-F238E27FC236}">
                <a16:creationId xmlns:a16="http://schemas.microsoft.com/office/drawing/2014/main" id="{8882EC86-B862-415C-A069-C641A4129978}"/>
              </a:ext>
            </a:extLst>
          </p:cNvPr>
          <p:cNvCxnSpPr>
            <a:cxnSpLocks/>
          </p:cNvCxnSpPr>
          <p:nvPr/>
        </p:nvCxnSpPr>
        <p:spPr>
          <a:xfrm>
            <a:off x="7235301" y="4154750"/>
            <a:ext cx="577049" cy="976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BlokTextu 15">
            <a:extLst>
              <a:ext uri="{FF2B5EF4-FFF2-40B4-BE49-F238E27FC236}">
                <a16:creationId xmlns:a16="http://schemas.microsoft.com/office/drawing/2014/main" id="{DA46072C-5448-4A35-A222-D2FB34C62BA7}"/>
              </a:ext>
            </a:extLst>
          </p:cNvPr>
          <p:cNvSpPr txBox="1"/>
          <p:nvPr/>
        </p:nvSpPr>
        <p:spPr>
          <a:xfrm rot="21428041">
            <a:off x="2645406" y="3794390"/>
            <a:ext cx="7954422" cy="369332"/>
          </a:xfrm>
          <a:prstGeom prst="rect">
            <a:avLst/>
          </a:prstGeom>
          <a:noFill/>
        </p:spPr>
        <p:txBody>
          <a:bodyPr wrap="none" rtlCol="0">
            <a:spAutoFit/>
          </a:bodyPr>
          <a:lstStyle/>
          <a:p>
            <a:r>
              <a:rPr lang="en-US" dirty="0"/>
              <a:t>Method will be included only if all conditions are met (for specific feature)</a:t>
            </a:r>
            <a:endParaRPr lang="sk-SK" dirty="0"/>
          </a:p>
        </p:txBody>
      </p:sp>
    </p:spTree>
    <p:extLst>
      <p:ext uri="{BB962C8B-B14F-4D97-AF65-F5344CB8AC3E}">
        <p14:creationId xmlns:p14="http://schemas.microsoft.com/office/powerpoint/2010/main" val="1213101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258F9EC-2102-4AF2-BD19-0238D74D7778}"/>
              </a:ext>
            </a:extLst>
          </p:cNvPr>
          <p:cNvSpPr>
            <a:spLocks noGrp="1"/>
          </p:cNvSpPr>
          <p:nvPr>
            <p:ph type="title"/>
          </p:nvPr>
        </p:nvSpPr>
        <p:spPr>
          <a:xfrm>
            <a:off x="351442" y="278989"/>
            <a:ext cx="8596668" cy="1320800"/>
          </a:xfrm>
        </p:spPr>
        <p:txBody>
          <a:bodyPr>
            <a:normAutofit/>
          </a:bodyPr>
          <a:lstStyle/>
          <a:p>
            <a:r>
              <a:rPr lang="en-US" sz="4800" b="1" dirty="0"/>
              <a:t>Generating all cases</a:t>
            </a:r>
            <a:endParaRPr lang="sk-SK" sz="4800" b="1" dirty="0"/>
          </a:p>
        </p:txBody>
      </p:sp>
      <p:pic>
        <p:nvPicPr>
          <p:cNvPr id="5" name="Obrázok 4">
            <a:extLst>
              <a:ext uri="{FF2B5EF4-FFF2-40B4-BE49-F238E27FC236}">
                <a16:creationId xmlns:a16="http://schemas.microsoft.com/office/drawing/2014/main" id="{64FEB8E8-EE6C-43F8-9F88-1029D59C4DA1}"/>
              </a:ext>
            </a:extLst>
          </p:cNvPr>
          <p:cNvPicPr>
            <a:picLocks noChangeAspect="1"/>
          </p:cNvPicPr>
          <p:nvPr/>
        </p:nvPicPr>
        <p:blipFill>
          <a:blip r:embed="rId2"/>
          <a:stretch>
            <a:fillRect/>
          </a:stretch>
        </p:blipFill>
        <p:spPr>
          <a:xfrm>
            <a:off x="6735066" y="1226024"/>
            <a:ext cx="5038725" cy="5562600"/>
          </a:xfrm>
          <a:prstGeom prst="rect">
            <a:avLst/>
          </a:prstGeom>
        </p:spPr>
      </p:pic>
      <p:sp>
        <p:nvSpPr>
          <p:cNvPr id="6" name="Šípka: doprava 5">
            <a:extLst>
              <a:ext uri="{FF2B5EF4-FFF2-40B4-BE49-F238E27FC236}">
                <a16:creationId xmlns:a16="http://schemas.microsoft.com/office/drawing/2014/main" id="{0C7C924F-6B81-46EE-A276-C34DFF89DB7E}"/>
              </a:ext>
            </a:extLst>
          </p:cNvPr>
          <p:cNvSpPr/>
          <p:nvPr/>
        </p:nvSpPr>
        <p:spPr>
          <a:xfrm rot="10800000">
            <a:off x="5297044" y="1566413"/>
            <a:ext cx="2339905" cy="60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 name="Šípka: doprava 6">
            <a:extLst>
              <a:ext uri="{FF2B5EF4-FFF2-40B4-BE49-F238E27FC236}">
                <a16:creationId xmlns:a16="http://schemas.microsoft.com/office/drawing/2014/main" id="{AA81F0FB-2385-48DA-9935-D0B6ED03B064}"/>
              </a:ext>
            </a:extLst>
          </p:cNvPr>
          <p:cNvSpPr/>
          <p:nvPr/>
        </p:nvSpPr>
        <p:spPr>
          <a:xfrm rot="10621778">
            <a:off x="5305822" y="2614869"/>
            <a:ext cx="2384444" cy="60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 name="Šípka: doprava 7">
            <a:extLst>
              <a:ext uri="{FF2B5EF4-FFF2-40B4-BE49-F238E27FC236}">
                <a16:creationId xmlns:a16="http://schemas.microsoft.com/office/drawing/2014/main" id="{18CAE5A3-B53A-4D88-B049-0CF046793791}"/>
              </a:ext>
            </a:extLst>
          </p:cNvPr>
          <p:cNvSpPr/>
          <p:nvPr/>
        </p:nvSpPr>
        <p:spPr>
          <a:xfrm rot="10552561">
            <a:off x="5292967" y="3593503"/>
            <a:ext cx="2392433" cy="60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9" name="Šípka: doprava 8">
            <a:extLst>
              <a:ext uri="{FF2B5EF4-FFF2-40B4-BE49-F238E27FC236}">
                <a16:creationId xmlns:a16="http://schemas.microsoft.com/office/drawing/2014/main" id="{A51D765D-58A8-427B-8E07-C8DD2969248E}"/>
              </a:ext>
            </a:extLst>
          </p:cNvPr>
          <p:cNvSpPr/>
          <p:nvPr/>
        </p:nvSpPr>
        <p:spPr>
          <a:xfrm rot="10486356">
            <a:off x="5267832" y="4536814"/>
            <a:ext cx="2413698" cy="60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0" name="Šípka: doprava 9">
            <a:extLst>
              <a:ext uri="{FF2B5EF4-FFF2-40B4-BE49-F238E27FC236}">
                <a16:creationId xmlns:a16="http://schemas.microsoft.com/office/drawing/2014/main" id="{7725C0CB-FEBA-4971-81FE-BFDCE8EBAADB}"/>
              </a:ext>
            </a:extLst>
          </p:cNvPr>
          <p:cNvSpPr/>
          <p:nvPr/>
        </p:nvSpPr>
        <p:spPr>
          <a:xfrm rot="10429143">
            <a:off x="5235352" y="5581155"/>
            <a:ext cx="2606976" cy="603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1" name="BlokTextu 10">
            <a:extLst>
              <a:ext uri="{FF2B5EF4-FFF2-40B4-BE49-F238E27FC236}">
                <a16:creationId xmlns:a16="http://schemas.microsoft.com/office/drawing/2014/main" id="{515CF4BB-F975-4E49-93B6-ECFD443B9C82}"/>
              </a:ext>
            </a:extLst>
          </p:cNvPr>
          <p:cNvSpPr txBox="1"/>
          <p:nvPr/>
        </p:nvSpPr>
        <p:spPr>
          <a:xfrm>
            <a:off x="4021439" y="1440549"/>
            <a:ext cx="679994" cy="1107996"/>
          </a:xfrm>
          <a:prstGeom prst="rect">
            <a:avLst/>
          </a:prstGeom>
          <a:noFill/>
        </p:spPr>
        <p:txBody>
          <a:bodyPr wrap="none" rtlCol="0">
            <a:spAutoFit/>
          </a:bodyPr>
          <a:lstStyle/>
          <a:p>
            <a:r>
              <a:rPr lang="en-US" sz="6600" b="1" dirty="0">
                <a:latin typeface="+mj-lt"/>
                <a:cs typeface="Times New Roman" panose="02020603050405020304" pitchFamily="18" charset="0"/>
              </a:rPr>
              <a:t>2</a:t>
            </a:r>
            <a:endParaRPr lang="sk-SK" sz="6600" b="1" dirty="0">
              <a:latin typeface="+mj-lt"/>
              <a:cs typeface="Times New Roman" panose="02020603050405020304" pitchFamily="18" charset="0"/>
            </a:endParaRPr>
          </a:p>
        </p:txBody>
      </p:sp>
      <p:sp>
        <p:nvSpPr>
          <p:cNvPr id="12" name="BlokTextu 11">
            <a:extLst>
              <a:ext uri="{FF2B5EF4-FFF2-40B4-BE49-F238E27FC236}">
                <a16:creationId xmlns:a16="http://schemas.microsoft.com/office/drawing/2014/main" id="{3C0A1DF9-7416-48E3-B2B7-29861C42BB65}"/>
              </a:ext>
            </a:extLst>
          </p:cNvPr>
          <p:cNvSpPr txBox="1"/>
          <p:nvPr/>
        </p:nvSpPr>
        <p:spPr>
          <a:xfrm>
            <a:off x="4027072" y="2364505"/>
            <a:ext cx="679994" cy="1107996"/>
          </a:xfrm>
          <a:prstGeom prst="rect">
            <a:avLst/>
          </a:prstGeom>
          <a:noFill/>
        </p:spPr>
        <p:txBody>
          <a:bodyPr wrap="none" rtlCol="0">
            <a:spAutoFit/>
          </a:bodyPr>
          <a:lstStyle/>
          <a:p>
            <a:r>
              <a:rPr lang="en-US" sz="6600" b="1" dirty="0">
                <a:latin typeface="+mj-lt"/>
                <a:cs typeface="Times New Roman" panose="02020603050405020304" pitchFamily="18" charset="0"/>
              </a:rPr>
              <a:t>2</a:t>
            </a:r>
            <a:endParaRPr lang="sk-SK" sz="6600" b="1" dirty="0">
              <a:latin typeface="+mj-lt"/>
              <a:cs typeface="Times New Roman" panose="02020603050405020304" pitchFamily="18" charset="0"/>
            </a:endParaRPr>
          </a:p>
        </p:txBody>
      </p:sp>
      <p:sp>
        <p:nvSpPr>
          <p:cNvPr id="13" name="BlokTextu 12">
            <a:extLst>
              <a:ext uri="{FF2B5EF4-FFF2-40B4-BE49-F238E27FC236}">
                <a16:creationId xmlns:a16="http://schemas.microsoft.com/office/drawing/2014/main" id="{054B989C-1AD3-4DB5-A510-303D63CA15A2}"/>
              </a:ext>
            </a:extLst>
          </p:cNvPr>
          <p:cNvSpPr txBox="1"/>
          <p:nvPr/>
        </p:nvSpPr>
        <p:spPr>
          <a:xfrm>
            <a:off x="4032705" y="3348803"/>
            <a:ext cx="679994" cy="1107996"/>
          </a:xfrm>
          <a:prstGeom prst="rect">
            <a:avLst/>
          </a:prstGeom>
          <a:noFill/>
        </p:spPr>
        <p:txBody>
          <a:bodyPr wrap="none" rtlCol="0">
            <a:spAutoFit/>
          </a:bodyPr>
          <a:lstStyle/>
          <a:p>
            <a:r>
              <a:rPr lang="en-US" sz="6600" b="1" dirty="0">
                <a:latin typeface="+mj-lt"/>
                <a:cs typeface="Times New Roman" panose="02020603050405020304" pitchFamily="18" charset="0"/>
              </a:rPr>
              <a:t>2</a:t>
            </a:r>
            <a:endParaRPr lang="sk-SK" sz="6600" b="1" dirty="0">
              <a:latin typeface="+mj-lt"/>
              <a:cs typeface="Times New Roman" panose="02020603050405020304" pitchFamily="18" charset="0"/>
            </a:endParaRPr>
          </a:p>
        </p:txBody>
      </p:sp>
      <p:sp>
        <p:nvSpPr>
          <p:cNvPr id="14" name="BlokTextu 13">
            <a:extLst>
              <a:ext uri="{FF2B5EF4-FFF2-40B4-BE49-F238E27FC236}">
                <a16:creationId xmlns:a16="http://schemas.microsoft.com/office/drawing/2014/main" id="{98447EF9-03C6-4E6D-9352-45F518AB5AE3}"/>
              </a:ext>
            </a:extLst>
          </p:cNvPr>
          <p:cNvSpPr txBox="1"/>
          <p:nvPr/>
        </p:nvSpPr>
        <p:spPr>
          <a:xfrm>
            <a:off x="4073097" y="4385877"/>
            <a:ext cx="679994" cy="1107996"/>
          </a:xfrm>
          <a:prstGeom prst="rect">
            <a:avLst/>
          </a:prstGeom>
          <a:noFill/>
        </p:spPr>
        <p:txBody>
          <a:bodyPr wrap="none" rtlCol="0">
            <a:spAutoFit/>
          </a:bodyPr>
          <a:lstStyle/>
          <a:p>
            <a:r>
              <a:rPr lang="en-US" sz="6600" b="1" dirty="0">
                <a:latin typeface="+mj-lt"/>
                <a:cs typeface="Times New Roman" panose="02020603050405020304" pitchFamily="18" charset="0"/>
              </a:rPr>
              <a:t>2</a:t>
            </a:r>
            <a:endParaRPr lang="sk-SK" sz="6600" b="1" dirty="0">
              <a:latin typeface="+mj-lt"/>
              <a:cs typeface="Times New Roman" panose="02020603050405020304" pitchFamily="18" charset="0"/>
            </a:endParaRPr>
          </a:p>
        </p:txBody>
      </p:sp>
      <p:sp>
        <p:nvSpPr>
          <p:cNvPr id="15" name="BlokTextu 14">
            <a:extLst>
              <a:ext uri="{FF2B5EF4-FFF2-40B4-BE49-F238E27FC236}">
                <a16:creationId xmlns:a16="http://schemas.microsoft.com/office/drawing/2014/main" id="{43DA436C-9507-4A07-B7E4-CE18D5C444E0}"/>
              </a:ext>
            </a:extLst>
          </p:cNvPr>
          <p:cNvSpPr txBox="1"/>
          <p:nvPr/>
        </p:nvSpPr>
        <p:spPr>
          <a:xfrm>
            <a:off x="4115669" y="5321204"/>
            <a:ext cx="679994" cy="1107996"/>
          </a:xfrm>
          <a:prstGeom prst="rect">
            <a:avLst/>
          </a:prstGeom>
          <a:noFill/>
        </p:spPr>
        <p:txBody>
          <a:bodyPr wrap="none" rtlCol="0">
            <a:spAutoFit/>
          </a:bodyPr>
          <a:lstStyle/>
          <a:p>
            <a:r>
              <a:rPr lang="en-US" sz="6600" b="1" dirty="0">
                <a:latin typeface="+mj-lt"/>
                <a:cs typeface="Times New Roman" panose="02020603050405020304" pitchFamily="18" charset="0"/>
              </a:rPr>
              <a:t>3</a:t>
            </a:r>
            <a:endParaRPr lang="sk-SK" sz="6600" b="1" dirty="0">
              <a:latin typeface="+mj-lt"/>
              <a:cs typeface="Times New Roman" panose="02020603050405020304" pitchFamily="18" charset="0"/>
            </a:endParaRPr>
          </a:p>
        </p:txBody>
      </p:sp>
      <p:sp>
        <p:nvSpPr>
          <p:cNvPr id="16" name="Znak násobenia 15">
            <a:extLst>
              <a:ext uri="{FF2B5EF4-FFF2-40B4-BE49-F238E27FC236}">
                <a16:creationId xmlns:a16="http://schemas.microsoft.com/office/drawing/2014/main" id="{D7DA5682-F3C0-4C67-8061-0A042AFCCFFE}"/>
              </a:ext>
            </a:extLst>
          </p:cNvPr>
          <p:cNvSpPr/>
          <p:nvPr/>
        </p:nvSpPr>
        <p:spPr>
          <a:xfrm>
            <a:off x="4649776" y="2078484"/>
            <a:ext cx="679994" cy="669984"/>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k-SK"/>
          </a:p>
        </p:txBody>
      </p:sp>
      <p:sp>
        <p:nvSpPr>
          <p:cNvPr id="17" name="Znak násobenia 16">
            <a:extLst>
              <a:ext uri="{FF2B5EF4-FFF2-40B4-BE49-F238E27FC236}">
                <a16:creationId xmlns:a16="http://schemas.microsoft.com/office/drawing/2014/main" id="{B8EBE8C8-3B66-4FE1-A282-8D42C954B158}"/>
              </a:ext>
            </a:extLst>
          </p:cNvPr>
          <p:cNvSpPr/>
          <p:nvPr/>
        </p:nvSpPr>
        <p:spPr>
          <a:xfrm>
            <a:off x="4707213" y="3137509"/>
            <a:ext cx="679994" cy="669984"/>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k-SK"/>
          </a:p>
        </p:txBody>
      </p:sp>
      <p:sp>
        <p:nvSpPr>
          <p:cNvPr id="18" name="Znak násobenia 17">
            <a:extLst>
              <a:ext uri="{FF2B5EF4-FFF2-40B4-BE49-F238E27FC236}">
                <a16:creationId xmlns:a16="http://schemas.microsoft.com/office/drawing/2014/main" id="{BE40C657-5A8C-4F10-B9E8-C17955945A92}"/>
              </a:ext>
            </a:extLst>
          </p:cNvPr>
          <p:cNvSpPr/>
          <p:nvPr/>
        </p:nvSpPr>
        <p:spPr>
          <a:xfrm>
            <a:off x="4717582" y="4121807"/>
            <a:ext cx="679994" cy="669984"/>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k-SK"/>
          </a:p>
        </p:txBody>
      </p:sp>
      <p:sp>
        <p:nvSpPr>
          <p:cNvPr id="19" name="Znak násobenia 18">
            <a:extLst>
              <a:ext uri="{FF2B5EF4-FFF2-40B4-BE49-F238E27FC236}">
                <a16:creationId xmlns:a16="http://schemas.microsoft.com/office/drawing/2014/main" id="{FBFA58C6-AA18-4B63-B28D-E248AC60C6AD}"/>
              </a:ext>
            </a:extLst>
          </p:cNvPr>
          <p:cNvSpPr/>
          <p:nvPr/>
        </p:nvSpPr>
        <p:spPr>
          <a:xfrm>
            <a:off x="4697648" y="5151678"/>
            <a:ext cx="679994" cy="669984"/>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k-SK"/>
          </a:p>
        </p:txBody>
      </p:sp>
      <p:sp>
        <p:nvSpPr>
          <p:cNvPr id="20" name="Ľavá zložená zátvorka 19">
            <a:extLst>
              <a:ext uri="{FF2B5EF4-FFF2-40B4-BE49-F238E27FC236}">
                <a16:creationId xmlns:a16="http://schemas.microsoft.com/office/drawing/2014/main" id="{8B9834A1-77F2-43C2-B3D6-2C24830564DD}"/>
              </a:ext>
            </a:extLst>
          </p:cNvPr>
          <p:cNvSpPr/>
          <p:nvPr/>
        </p:nvSpPr>
        <p:spPr>
          <a:xfrm>
            <a:off x="3269191" y="1868255"/>
            <a:ext cx="679994" cy="4278139"/>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a:p>
        </p:txBody>
      </p:sp>
      <p:pic>
        <p:nvPicPr>
          <p:cNvPr id="23" name="Obrázok 22">
            <a:extLst>
              <a:ext uri="{FF2B5EF4-FFF2-40B4-BE49-F238E27FC236}">
                <a16:creationId xmlns:a16="http://schemas.microsoft.com/office/drawing/2014/main" id="{1FEC2726-EC76-4679-89C2-98424478723F}"/>
              </a:ext>
            </a:extLst>
          </p:cNvPr>
          <p:cNvPicPr>
            <a:picLocks noChangeAspect="1"/>
          </p:cNvPicPr>
          <p:nvPr/>
        </p:nvPicPr>
        <p:blipFill>
          <a:blip r:embed="rId3"/>
          <a:stretch>
            <a:fillRect/>
          </a:stretch>
        </p:blipFill>
        <p:spPr>
          <a:xfrm>
            <a:off x="504310" y="1611969"/>
            <a:ext cx="1666875" cy="5019675"/>
          </a:xfrm>
          <a:prstGeom prst="rect">
            <a:avLst/>
          </a:prstGeom>
        </p:spPr>
      </p:pic>
      <p:sp>
        <p:nvSpPr>
          <p:cNvPr id="21" name="BlokTextu 20">
            <a:extLst>
              <a:ext uri="{FF2B5EF4-FFF2-40B4-BE49-F238E27FC236}">
                <a16:creationId xmlns:a16="http://schemas.microsoft.com/office/drawing/2014/main" id="{6B0DEE1F-C446-4BD0-B7E6-E0D1D57B1FC6}"/>
              </a:ext>
            </a:extLst>
          </p:cNvPr>
          <p:cNvSpPr txBox="1"/>
          <p:nvPr/>
        </p:nvSpPr>
        <p:spPr>
          <a:xfrm>
            <a:off x="1985092" y="3453326"/>
            <a:ext cx="1175322" cy="1107996"/>
          </a:xfrm>
          <a:prstGeom prst="rect">
            <a:avLst/>
          </a:prstGeom>
          <a:noFill/>
        </p:spPr>
        <p:txBody>
          <a:bodyPr wrap="none" rtlCol="0">
            <a:spAutoFit/>
          </a:bodyPr>
          <a:lstStyle/>
          <a:p>
            <a:r>
              <a:rPr lang="en-US" sz="6600" b="1" dirty="0">
                <a:latin typeface="+mj-lt"/>
                <a:cs typeface="Times New Roman" panose="02020603050405020304" pitchFamily="18" charset="0"/>
              </a:rPr>
              <a:t>48</a:t>
            </a:r>
            <a:endParaRPr lang="sk-SK" sz="6600" b="1" dirty="0">
              <a:latin typeface="+mj-lt"/>
              <a:cs typeface="Times New Roman" panose="02020603050405020304" pitchFamily="18" charset="0"/>
            </a:endParaRPr>
          </a:p>
        </p:txBody>
      </p:sp>
      <p:sp>
        <p:nvSpPr>
          <p:cNvPr id="24" name="BlokTextu 23">
            <a:extLst>
              <a:ext uri="{FF2B5EF4-FFF2-40B4-BE49-F238E27FC236}">
                <a16:creationId xmlns:a16="http://schemas.microsoft.com/office/drawing/2014/main" id="{5F290319-2511-4513-A723-558A9B920A9D}"/>
              </a:ext>
            </a:extLst>
          </p:cNvPr>
          <p:cNvSpPr txBox="1"/>
          <p:nvPr/>
        </p:nvSpPr>
        <p:spPr>
          <a:xfrm>
            <a:off x="6970480" y="682215"/>
            <a:ext cx="3759362" cy="461665"/>
          </a:xfrm>
          <a:prstGeom prst="rect">
            <a:avLst/>
          </a:prstGeom>
          <a:noFill/>
        </p:spPr>
        <p:txBody>
          <a:bodyPr wrap="none" rtlCol="0">
            <a:spAutoFit/>
          </a:bodyPr>
          <a:lstStyle/>
          <a:p>
            <a:r>
              <a:rPr lang="en-US" sz="2400" b="1" dirty="0" err="1"/>
              <a:t>variableRestrictions.json</a:t>
            </a:r>
            <a:endParaRPr lang="sk-SK" sz="2400" b="1" dirty="0"/>
          </a:p>
        </p:txBody>
      </p:sp>
    </p:spTree>
    <p:extLst>
      <p:ext uri="{BB962C8B-B14F-4D97-AF65-F5344CB8AC3E}">
        <p14:creationId xmlns:p14="http://schemas.microsoft.com/office/powerpoint/2010/main" val="1232785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BF8B3C-B753-2A9A-8F66-707E58E7D9E7}"/>
              </a:ext>
            </a:extLst>
          </p:cNvPr>
          <p:cNvSpPr>
            <a:spLocks noGrp="1"/>
          </p:cNvSpPr>
          <p:nvPr>
            <p:ph type="title"/>
          </p:nvPr>
        </p:nvSpPr>
        <p:spPr>
          <a:xfrm>
            <a:off x="193995" y="323921"/>
            <a:ext cx="10533378" cy="1320800"/>
          </a:xfrm>
        </p:spPr>
        <p:txBody>
          <a:bodyPr>
            <a:noAutofit/>
          </a:bodyPr>
          <a:lstStyle/>
          <a:p>
            <a:r>
              <a:rPr lang="en-US" sz="4400" b="1" dirty="0"/>
              <a:t>STEP 1: Separation of “aspects” </a:t>
            </a:r>
            <a:br>
              <a:rPr lang="en-US" sz="4400" b="1" dirty="0"/>
            </a:br>
            <a:r>
              <a:rPr lang="en-US" sz="4400" b="1" dirty="0"/>
              <a:t>										from code</a:t>
            </a:r>
            <a:endParaRPr lang="sk-SK" sz="4400" b="1" dirty="0"/>
          </a:p>
        </p:txBody>
      </p:sp>
      <p:pic>
        <p:nvPicPr>
          <p:cNvPr id="5" name="Obrázok 4">
            <a:extLst>
              <a:ext uri="{FF2B5EF4-FFF2-40B4-BE49-F238E27FC236}">
                <a16:creationId xmlns:a16="http://schemas.microsoft.com/office/drawing/2014/main" id="{8AFC54F8-F812-761A-7E5F-267FCF21C66A}"/>
              </a:ext>
            </a:extLst>
          </p:cNvPr>
          <p:cNvPicPr>
            <a:picLocks noChangeAspect="1"/>
          </p:cNvPicPr>
          <p:nvPr/>
        </p:nvPicPr>
        <p:blipFill>
          <a:blip r:embed="rId2"/>
          <a:stretch>
            <a:fillRect/>
          </a:stretch>
        </p:blipFill>
        <p:spPr>
          <a:xfrm>
            <a:off x="3663066" y="1745853"/>
            <a:ext cx="8596668" cy="5416570"/>
          </a:xfrm>
          <a:prstGeom prst="rect">
            <a:avLst/>
          </a:prstGeom>
        </p:spPr>
      </p:pic>
      <p:sp>
        <p:nvSpPr>
          <p:cNvPr id="6" name="BlokTextu 5">
            <a:extLst>
              <a:ext uri="{FF2B5EF4-FFF2-40B4-BE49-F238E27FC236}">
                <a16:creationId xmlns:a16="http://schemas.microsoft.com/office/drawing/2014/main" id="{A7576BE0-4B06-DA59-9DFF-8D124F3C3C0D}"/>
              </a:ext>
            </a:extLst>
          </p:cNvPr>
          <p:cNvSpPr txBox="1"/>
          <p:nvPr/>
        </p:nvSpPr>
        <p:spPr>
          <a:xfrm>
            <a:off x="9030200" y="1065343"/>
            <a:ext cx="2749471" cy="646331"/>
          </a:xfrm>
          <a:prstGeom prst="rect">
            <a:avLst/>
          </a:prstGeom>
          <a:noFill/>
        </p:spPr>
        <p:txBody>
          <a:bodyPr wrap="none" rtlCol="0">
            <a:spAutoFit/>
          </a:bodyPr>
          <a:lstStyle/>
          <a:p>
            <a:r>
              <a:rPr lang="en-US" dirty="0"/>
              <a:t>Initial method to apply</a:t>
            </a:r>
          </a:p>
          <a:p>
            <a:r>
              <a:rPr lang="en-US" dirty="0"/>
              <a:t>aspect for given feature</a:t>
            </a:r>
            <a:endParaRPr lang="sk-SK" dirty="0"/>
          </a:p>
        </p:txBody>
      </p:sp>
      <p:sp>
        <p:nvSpPr>
          <p:cNvPr id="7" name="Šípka: nadol 6">
            <a:extLst>
              <a:ext uri="{FF2B5EF4-FFF2-40B4-BE49-F238E27FC236}">
                <a16:creationId xmlns:a16="http://schemas.microsoft.com/office/drawing/2014/main" id="{D6EA5B5D-987F-DF7A-0E37-EEDB472297B5}"/>
              </a:ext>
            </a:extLst>
          </p:cNvPr>
          <p:cNvSpPr/>
          <p:nvPr/>
        </p:nvSpPr>
        <p:spPr>
          <a:xfrm rot="2899715">
            <a:off x="8332539" y="1424905"/>
            <a:ext cx="290046" cy="1221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 name="BlokTextu 7">
            <a:extLst>
              <a:ext uri="{FF2B5EF4-FFF2-40B4-BE49-F238E27FC236}">
                <a16:creationId xmlns:a16="http://schemas.microsoft.com/office/drawing/2014/main" id="{3E28BD20-9B6D-4988-E79E-9D74B33A2DB7}"/>
              </a:ext>
            </a:extLst>
          </p:cNvPr>
          <p:cNvSpPr txBox="1"/>
          <p:nvPr/>
        </p:nvSpPr>
        <p:spPr>
          <a:xfrm>
            <a:off x="10280730" y="1951672"/>
            <a:ext cx="1979004" cy="1477328"/>
          </a:xfrm>
          <a:prstGeom prst="rect">
            <a:avLst/>
          </a:prstGeom>
          <a:noFill/>
        </p:spPr>
        <p:txBody>
          <a:bodyPr wrap="square" rtlCol="0">
            <a:spAutoFit/>
          </a:bodyPr>
          <a:lstStyle/>
          <a:p>
            <a:r>
              <a:rPr lang="en-US" dirty="0"/>
              <a:t>Service reference which enables to work with inner attributes</a:t>
            </a:r>
            <a:endParaRPr lang="sk-SK" dirty="0"/>
          </a:p>
        </p:txBody>
      </p:sp>
      <p:sp>
        <p:nvSpPr>
          <p:cNvPr id="9" name="Šípka: nadol 8">
            <a:extLst>
              <a:ext uri="{FF2B5EF4-FFF2-40B4-BE49-F238E27FC236}">
                <a16:creationId xmlns:a16="http://schemas.microsoft.com/office/drawing/2014/main" id="{93BE1254-DBCB-B688-7086-FEC5EBDE44BB}"/>
              </a:ext>
            </a:extLst>
          </p:cNvPr>
          <p:cNvSpPr/>
          <p:nvPr/>
        </p:nvSpPr>
        <p:spPr>
          <a:xfrm rot="5400000">
            <a:off x="8974272" y="1721843"/>
            <a:ext cx="290046" cy="21650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0" name="Šípka: nadol 9">
            <a:extLst>
              <a:ext uri="{FF2B5EF4-FFF2-40B4-BE49-F238E27FC236}">
                <a16:creationId xmlns:a16="http://schemas.microsoft.com/office/drawing/2014/main" id="{12116841-3E0C-2C14-3EE5-2255983D9BF3}"/>
              </a:ext>
            </a:extLst>
          </p:cNvPr>
          <p:cNvSpPr/>
          <p:nvPr/>
        </p:nvSpPr>
        <p:spPr>
          <a:xfrm rot="4226609">
            <a:off x="3255008" y="1863479"/>
            <a:ext cx="290370" cy="22505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1" name="Šípka: nadol 10">
            <a:extLst>
              <a:ext uri="{FF2B5EF4-FFF2-40B4-BE49-F238E27FC236}">
                <a16:creationId xmlns:a16="http://schemas.microsoft.com/office/drawing/2014/main" id="{112617FC-438E-C6BA-DA57-7C8A401BBCBA}"/>
              </a:ext>
            </a:extLst>
          </p:cNvPr>
          <p:cNvSpPr/>
          <p:nvPr/>
        </p:nvSpPr>
        <p:spPr>
          <a:xfrm rot="4909763">
            <a:off x="3340775" y="2409692"/>
            <a:ext cx="286221" cy="1927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2" name="Šípka: nadol 11">
            <a:extLst>
              <a:ext uri="{FF2B5EF4-FFF2-40B4-BE49-F238E27FC236}">
                <a16:creationId xmlns:a16="http://schemas.microsoft.com/office/drawing/2014/main" id="{B70398ED-FE43-4E4C-6218-2417F0B2AD69}"/>
              </a:ext>
            </a:extLst>
          </p:cNvPr>
          <p:cNvSpPr/>
          <p:nvPr/>
        </p:nvSpPr>
        <p:spPr>
          <a:xfrm rot="5753510">
            <a:off x="3309837" y="2804658"/>
            <a:ext cx="314694" cy="1857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 name="Šípka: nadol 12">
            <a:extLst>
              <a:ext uri="{FF2B5EF4-FFF2-40B4-BE49-F238E27FC236}">
                <a16:creationId xmlns:a16="http://schemas.microsoft.com/office/drawing/2014/main" id="{B40BBD19-47BD-6A27-9478-F6F5D0EA34D0}"/>
              </a:ext>
            </a:extLst>
          </p:cNvPr>
          <p:cNvSpPr/>
          <p:nvPr/>
        </p:nvSpPr>
        <p:spPr>
          <a:xfrm rot="6337312">
            <a:off x="3212423" y="3088545"/>
            <a:ext cx="311348" cy="2070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Šípka: nadol 13">
            <a:extLst>
              <a:ext uri="{FF2B5EF4-FFF2-40B4-BE49-F238E27FC236}">
                <a16:creationId xmlns:a16="http://schemas.microsoft.com/office/drawing/2014/main" id="{898321E7-BAFF-D816-AA08-70F558D9A144}"/>
              </a:ext>
            </a:extLst>
          </p:cNvPr>
          <p:cNvSpPr/>
          <p:nvPr/>
        </p:nvSpPr>
        <p:spPr>
          <a:xfrm rot="7004918">
            <a:off x="3171781" y="3195014"/>
            <a:ext cx="311348" cy="2502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5" name="BlokTextu 14">
            <a:extLst>
              <a:ext uri="{FF2B5EF4-FFF2-40B4-BE49-F238E27FC236}">
                <a16:creationId xmlns:a16="http://schemas.microsoft.com/office/drawing/2014/main" id="{47E2E0A1-4961-02E8-B747-7D8A8E4E1114}"/>
              </a:ext>
            </a:extLst>
          </p:cNvPr>
          <p:cNvSpPr txBox="1"/>
          <p:nvPr/>
        </p:nvSpPr>
        <p:spPr>
          <a:xfrm>
            <a:off x="1287542" y="3423920"/>
            <a:ext cx="1264064" cy="369332"/>
          </a:xfrm>
          <a:prstGeom prst="rect">
            <a:avLst/>
          </a:prstGeom>
          <a:noFill/>
        </p:spPr>
        <p:txBody>
          <a:bodyPr wrap="none" rtlCol="0">
            <a:spAutoFit/>
          </a:bodyPr>
          <a:lstStyle/>
          <a:p>
            <a:r>
              <a:rPr lang="en-US" b="1" dirty="0">
                <a:solidFill>
                  <a:srgbClr val="FF0000"/>
                </a:solidFill>
              </a:rPr>
              <a:t>FEATURES</a:t>
            </a:r>
            <a:endParaRPr lang="sk-SK" b="1" dirty="0">
              <a:solidFill>
                <a:srgbClr val="FF0000"/>
              </a:solidFill>
            </a:endParaRPr>
          </a:p>
        </p:txBody>
      </p:sp>
      <p:sp>
        <p:nvSpPr>
          <p:cNvPr id="16" name="BlokTextu 15">
            <a:extLst>
              <a:ext uri="{FF2B5EF4-FFF2-40B4-BE49-F238E27FC236}">
                <a16:creationId xmlns:a16="http://schemas.microsoft.com/office/drawing/2014/main" id="{21222AD6-490F-67F5-E590-186479B59D5E}"/>
              </a:ext>
            </a:extLst>
          </p:cNvPr>
          <p:cNvSpPr txBox="1"/>
          <p:nvPr/>
        </p:nvSpPr>
        <p:spPr>
          <a:xfrm>
            <a:off x="196726" y="1311579"/>
            <a:ext cx="3560270" cy="830997"/>
          </a:xfrm>
          <a:prstGeom prst="rect">
            <a:avLst/>
          </a:prstGeom>
          <a:noFill/>
        </p:spPr>
        <p:txBody>
          <a:bodyPr wrap="none" rtlCol="0">
            <a:spAutoFit/>
          </a:bodyPr>
          <a:lstStyle/>
          <a:p>
            <a:pPr marL="342900" indent="-342900">
              <a:buAutoNum type="arabicPeriod"/>
            </a:pPr>
            <a:r>
              <a:rPr lang="en-US" sz="2400" b="1" dirty="0"/>
              <a:t>SEPARATION OF</a:t>
            </a:r>
          </a:p>
          <a:p>
            <a:r>
              <a:rPr lang="en-US" sz="2400" b="1" dirty="0"/>
              <a:t>FEATURE MANAGEMENT</a:t>
            </a:r>
            <a:endParaRPr lang="sk-SK" sz="2400" b="1" dirty="0"/>
          </a:p>
        </p:txBody>
      </p:sp>
      <p:sp>
        <p:nvSpPr>
          <p:cNvPr id="17" name="Šípka: nadol 16">
            <a:extLst>
              <a:ext uri="{FF2B5EF4-FFF2-40B4-BE49-F238E27FC236}">
                <a16:creationId xmlns:a16="http://schemas.microsoft.com/office/drawing/2014/main" id="{9A3EBC1D-3E67-C745-9FB7-2E39F7AD5565}"/>
              </a:ext>
            </a:extLst>
          </p:cNvPr>
          <p:cNvSpPr/>
          <p:nvPr/>
        </p:nvSpPr>
        <p:spPr>
          <a:xfrm rot="6467150">
            <a:off x="3193098" y="5017884"/>
            <a:ext cx="311348" cy="1942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BlokTextu 17">
            <a:extLst>
              <a:ext uri="{FF2B5EF4-FFF2-40B4-BE49-F238E27FC236}">
                <a16:creationId xmlns:a16="http://schemas.microsoft.com/office/drawing/2014/main" id="{560C1129-18A8-42AB-4433-2C63240B3DA4}"/>
              </a:ext>
            </a:extLst>
          </p:cNvPr>
          <p:cNvSpPr txBox="1"/>
          <p:nvPr/>
        </p:nvSpPr>
        <p:spPr>
          <a:xfrm>
            <a:off x="266355" y="5352387"/>
            <a:ext cx="2201244" cy="646331"/>
          </a:xfrm>
          <a:prstGeom prst="rect">
            <a:avLst/>
          </a:prstGeom>
          <a:noFill/>
        </p:spPr>
        <p:txBody>
          <a:bodyPr wrap="none" rtlCol="0">
            <a:spAutoFit/>
          </a:bodyPr>
          <a:lstStyle/>
          <a:p>
            <a:r>
              <a:rPr lang="en-US" b="1" dirty="0">
                <a:solidFill>
                  <a:srgbClr val="FF0000"/>
                </a:solidFill>
              </a:rPr>
              <a:t>Loads values from </a:t>
            </a:r>
          </a:p>
          <a:p>
            <a:r>
              <a:rPr lang="en-US" b="1" dirty="0">
                <a:solidFill>
                  <a:srgbClr val="FF0000"/>
                </a:solidFill>
              </a:rPr>
              <a:t>configuration file</a:t>
            </a:r>
            <a:endParaRPr lang="sk-SK" b="1" dirty="0">
              <a:solidFill>
                <a:srgbClr val="FF0000"/>
              </a:solidFill>
            </a:endParaRPr>
          </a:p>
        </p:txBody>
      </p:sp>
    </p:spTree>
    <p:extLst>
      <p:ext uri="{BB962C8B-B14F-4D97-AF65-F5344CB8AC3E}">
        <p14:creationId xmlns:p14="http://schemas.microsoft.com/office/powerpoint/2010/main" val="322371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083DC683-8937-9A81-4921-5C4E0DA296F0}"/>
              </a:ext>
            </a:extLst>
          </p:cNvPr>
          <p:cNvPicPr>
            <a:picLocks noChangeAspect="1"/>
          </p:cNvPicPr>
          <p:nvPr/>
        </p:nvPicPr>
        <p:blipFill>
          <a:blip r:embed="rId2"/>
          <a:stretch>
            <a:fillRect/>
          </a:stretch>
        </p:blipFill>
        <p:spPr>
          <a:xfrm>
            <a:off x="1331828" y="1180764"/>
            <a:ext cx="10330589" cy="5538128"/>
          </a:xfrm>
          <a:prstGeom prst="rect">
            <a:avLst/>
          </a:prstGeom>
        </p:spPr>
      </p:pic>
      <p:sp>
        <p:nvSpPr>
          <p:cNvPr id="6" name="BlokTextu 5">
            <a:extLst>
              <a:ext uri="{FF2B5EF4-FFF2-40B4-BE49-F238E27FC236}">
                <a16:creationId xmlns:a16="http://schemas.microsoft.com/office/drawing/2014/main" id="{980017F4-84D5-0073-E9BB-56B56D81781F}"/>
              </a:ext>
            </a:extLst>
          </p:cNvPr>
          <p:cNvSpPr txBox="1"/>
          <p:nvPr/>
        </p:nvSpPr>
        <p:spPr>
          <a:xfrm>
            <a:off x="400878" y="241393"/>
            <a:ext cx="6284541" cy="830997"/>
          </a:xfrm>
          <a:prstGeom prst="rect">
            <a:avLst/>
          </a:prstGeom>
          <a:noFill/>
        </p:spPr>
        <p:txBody>
          <a:bodyPr wrap="none" rtlCol="0">
            <a:spAutoFit/>
          </a:bodyPr>
          <a:lstStyle/>
          <a:p>
            <a:r>
              <a:rPr lang="en-US" sz="2400" b="1" dirty="0"/>
              <a:t>2. LOADING VARIABLES WHICH REPRESENT </a:t>
            </a:r>
          </a:p>
          <a:p>
            <a:r>
              <a:rPr lang="en-US" sz="2400" b="1" dirty="0"/>
              <a:t>	FEATURES FROM CONFIGURATION FILE</a:t>
            </a:r>
            <a:endParaRPr lang="sk-SK" sz="2400" b="1" dirty="0"/>
          </a:p>
        </p:txBody>
      </p:sp>
    </p:spTree>
    <p:extLst>
      <p:ext uri="{BB962C8B-B14F-4D97-AF65-F5344CB8AC3E}">
        <p14:creationId xmlns:p14="http://schemas.microsoft.com/office/powerpoint/2010/main" val="3375694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kTextu 3">
            <a:extLst>
              <a:ext uri="{FF2B5EF4-FFF2-40B4-BE49-F238E27FC236}">
                <a16:creationId xmlns:a16="http://schemas.microsoft.com/office/drawing/2014/main" id="{5238E67E-6F02-C8A3-55D8-DCCDBD633614}"/>
              </a:ext>
            </a:extLst>
          </p:cNvPr>
          <p:cNvSpPr txBox="1"/>
          <p:nvPr/>
        </p:nvSpPr>
        <p:spPr>
          <a:xfrm>
            <a:off x="461839" y="342993"/>
            <a:ext cx="7064498" cy="830997"/>
          </a:xfrm>
          <a:prstGeom prst="rect">
            <a:avLst/>
          </a:prstGeom>
          <a:noFill/>
        </p:spPr>
        <p:txBody>
          <a:bodyPr wrap="none" rtlCol="0">
            <a:spAutoFit/>
          </a:bodyPr>
          <a:lstStyle/>
          <a:p>
            <a:r>
              <a:rPr lang="en-US" sz="2400" b="1" dirty="0"/>
              <a:t>3. CONNECTS FEATURE MANAGEMENT WITH THE</a:t>
            </a:r>
          </a:p>
          <a:p>
            <a:r>
              <a:rPr lang="en-US" sz="2400" b="1" dirty="0"/>
              <a:t>BUSINESS LOGIN ONLY IN ONE PLACE</a:t>
            </a:r>
            <a:endParaRPr lang="sk-SK" sz="2400" b="1" dirty="0"/>
          </a:p>
        </p:txBody>
      </p:sp>
      <p:pic>
        <p:nvPicPr>
          <p:cNvPr id="6" name="Obrázok 5">
            <a:extLst>
              <a:ext uri="{FF2B5EF4-FFF2-40B4-BE49-F238E27FC236}">
                <a16:creationId xmlns:a16="http://schemas.microsoft.com/office/drawing/2014/main" id="{6E15B2D1-F12C-330B-DE56-2FDB9BC24D2F}"/>
              </a:ext>
            </a:extLst>
          </p:cNvPr>
          <p:cNvPicPr>
            <a:picLocks noChangeAspect="1"/>
          </p:cNvPicPr>
          <p:nvPr/>
        </p:nvPicPr>
        <p:blipFill>
          <a:blip r:embed="rId2"/>
          <a:stretch>
            <a:fillRect/>
          </a:stretch>
        </p:blipFill>
        <p:spPr>
          <a:xfrm>
            <a:off x="1245552" y="1414780"/>
            <a:ext cx="9172575" cy="1143000"/>
          </a:xfrm>
          <a:prstGeom prst="rect">
            <a:avLst/>
          </a:prstGeom>
        </p:spPr>
      </p:pic>
      <p:sp>
        <p:nvSpPr>
          <p:cNvPr id="7" name="Nadpis 1">
            <a:extLst>
              <a:ext uri="{FF2B5EF4-FFF2-40B4-BE49-F238E27FC236}">
                <a16:creationId xmlns:a16="http://schemas.microsoft.com/office/drawing/2014/main" id="{70AA4F1A-988D-AA4F-01B3-EA836E1A0BAD}"/>
              </a:ext>
            </a:extLst>
          </p:cNvPr>
          <p:cNvSpPr>
            <a:spLocks noGrp="1"/>
          </p:cNvSpPr>
          <p:nvPr>
            <p:ph type="title"/>
          </p:nvPr>
        </p:nvSpPr>
        <p:spPr>
          <a:xfrm>
            <a:off x="311573" y="3020906"/>
            <a:ext cx="9570719" cy="1320800"/>
          </a:xfrm>
        </p:spPr>
        <p:txBody>
          <a:bodyPr>
            <a:noAutofit/>
          </a:bodyPr>
          <a:lstStyle/>
          <a:p>
            <a:r>
              <a:rPr lang="en-US" sz="4800" b="1" dirty="0"/>
              <a:t>Aspect example – to-</a:t>
            </a:r>
            <a:r>
              <a:rPr lang="en-US" sz="4800" b="1" dirty="0" err="1"/>
              <a:t>aop</a:t>
            </a:r>
            <a:r>
              <a:rPr lang="en-US" sz="4800" b="1" dirty="0"/>
              <a:t> library</a:t>
            </a:r>
            <a:endParaRPr lang="sk-SK" sz="4800" b="1" dirty="0"/>
          </a:p>
        </p:txBody>
      </p:sp>
      <p:pic>
        <p:nvPicPr>
          <p:cNvPr id="8" name="Obrázok 7">
            <a:extLst>
              <a:ext uri="{FF2B5EF4-FFF2-40B4-BE49-F238E27FC236}">
                <a16:creationId xmlns:a16="http://schemas.microsoft.com/office/drawing/2014/main" id="{06272EB4-9320-4EBF-7DED-1E6936140322}"/>
              </a:ext>
            </a:extLst>
          </p:cNvPr>
          <p:cNvPicPr>
            <a:picLocks noChangeAspect="1"/>
          </p:cNvPicPr>
          <p:nvPr/>
        </p:nvPicPr>
        <p:blipFill>
          <a:blip r:embed="rId3"/>
          <a:stretch>
            <a:fillRect/>
          </a:stretch>
        </p:blipFill>
        <p:spPr>
          <a:xfrm>
            <a:off x="1365249" y="4425104"/>
            <a:ext cx="5334859" cy="2300816"/>
          </a:xfrm>
          <a:prstGeom prst="rect">
            <a:avLst/>
          </a:prstGeom>
        </p:spPr>
      </p:pic>
      <p:sp>
        <p:nvSpPr>
          <p:cNvPr id="9" name="BlokTextu 8">
            <a:extLst>
              <a:ext uri="{FF2B5EF4-FFF2-40B4-BE49-F238E27FC236}">
                <a16:creationId xmlns:a16="http://schemas.microsoft.com/office/drawing/2014/main" id="{FA15E2B1-C862-72A7-FB49-F5954353C45E}"/>
              </a:ext>
            </a:extLst>
          </p:cNvPr>
          <p:cNvSpPr txBox="1"/>
          <p:nvPr/>
        </p:nvSpPr>
        <p:spPr>
          <a:xfrm>
            <a:off x="413472" y="4037945"/>
            <a:ext cx="3569888" cy="461665"/>
          </a:xfrm>
          <a:prstGeom prst="rect">
            <a:avLst/>
          </a:prstGeom>
          <a:noFill/>
        </p:spPr>
        <p:txBody>
          <a:bodyPr wrap="none" rtlCol="0">
            <a:spAutoFit/>
          </a:bodyPr>
          <a:lstStyle/>
          <a:p>
            <a:pPr marL="342900" indent="-342900">
              <a:buAutoNum type="arabicPeriod"/>
            </a:pPr>
            <a:r>
              <a:rPr lang="en-US" sz="2400" b="1" dirty="0"/>
              <a:t>CONFIGURATION FILE</a:t>
            </a:r>
            <a:endParaRPr lang="sk-SK" sz="2400" b="1" dirty="0"/>
          </a:p>
        </p:txBody>
      </p:sp>
    </p:spTree>
    <p:extLst>
      <p:ext uri="{BB962C8B-B14F-4D97-AF65-F5344CB8AC3E}">
        <p14:creationId xmlns:p14="http://schemas.microsoft.com/office/powerpoint/2010/main" val="1639336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F789568F-412E-B432-85FB-846A8B2308D7}"/>
              </a:ext>
            </a:extLst>
          </p:cNvPr>
          <p:cNvPicPr>
            <a:picLocks noChangeAspect="1"/>
          </p:cNvPicPr>
          <p:nvPr/>
        </p:nvPicPr>
        <p:blipFill>
          <a:blip r:embed="rId2"/>
          <a:stretch>
            <a:fillRect/>
          </a:stretch>
        </p:blipFill>
        <p:spPr>
          <a:xfrm>
            <a:off x="2273922" y="0"/>
            <a:ext cx="9567782" cy="6858000"/>
          </a:xfrm>
          <a:prstGeom prst="rect">
            <a:avLst/>
          </a:prstGeom>
        </p:spPr>
      </p:pic>
      <p:sp>
        <p:nvSpPr>
          <p:cNvPr id="6" name="BlokTextu 5">
            <a:extLst>
              <a:ext uri="{FF2B5EF4-FFF2-40B4-BE49-F238E27FC236}">
                <a16:creationId xmlns:a16="http://schemas.microsoft.com/office/drawing/2014/main" id="{06C9B2D7-3E39-AB05-A365-40C62641DE19}"/>
              </a:ext>
            </a:extLst>
          </p:cNvPr>
          <p:cNvSpPr txBox="1"/>
          <p:nvPr/>
        </p:nvSpPr>
        <p:spPr>
          <a:xfrm>
            <a:off x="68033" y="194101"/>
            <a:ext cx="1898277" cy="830997"/>
          </a:xfrm>
          <a:prstGeom prst="rect">
            <a:avLst/>
          </a:prstGeom>
          <a:noFill/>
        </p:spPr>
        <p:txBody>
          <a:bodyPr wrap="none" rtlCol="0">
            <a:spAutoFit/>
          </a:bodyPr>
          <a:lstStyle/>
          <a:p>
            <a:r>
              <a:rPr lang="en-US" sz="2400" b="1" dirty="0"/>
              <a:t>2. ASPECT</a:t>
            </a:r>
          </a:p>
          <a:p>
            <a:r>
              <a:rPr lang="en-US" sz="2400" b="1" dirty="0"/>
              <a:t> DEFINITION</a:t>
            </a:r>
            <a:endParaRPr lang="sk-SK" sz="2400" b="1" dirty="0"/>
          </a:p>
        </p:txBody>
      </p:sp>
    </p:spTree>
    <p:extLst>
      <p:ext uri="{BB962C8B-B14F-4D97-AF65-F5344CB8AC3E}">
        <p14:creationId xmlns:p14="http://schemas.microsoft.com/office/powerpoint/2010/main" val="3189056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lokTextu 8">
            <a:extLst>
              <a:ext uri="{FF2B5EF4-FFF2-40B4-BE49-F238E27FC236}">
                <a16:creationId xmlns:a16="http://schemas.microsoft.com/office/drawing/2014/main" id="{1758F2B5-CF4D-F928-6E7E-2B258A00F0EF}"/>
              </a:ext>
            </a:extLst>
          </p:cNvPr>
          <p:cNvSpPr txBox="1"/>
          <p:nvPr/>
        </p:nvSpPr>
        <p:spPr>
          <a:xfrm>
            <a:off x="447339" y="351673"/>
            <a:ext cx="5053948" cy="461665"/>
          </a:xfrm>
          <a:prstGeom prst="rect">
            <a:avLst/>
          </a:prstGeom>
          <a:noFill/>
        </p:spPr>
        <p:txBody>
          <a:bodyPr wrap="none" rtlCol="0">
            <a:spAutoFit/>
          </a:bodyPr>
          <a:lstStyle/>
          <a:p>
            <a:r>
              <a:rPr lang="en-US" sz="2400" b="1" dirty="0"/>
              <a:t>3. NATIVE SERVICE AND TEMPLATE</a:t>
            </a:r>
            <a:endParaRPr lang="sk-SK" sz="2400" b="1" dirty="0"/>
          </a:p>
        </p:txBody>
      </p:sp>
      <p:pic>
        <p:nvPicPr>
          <p:cNvPr id="15" name="Obrázok 14">
            <a:extLst>
              <a:ext uri="{FF2B5EF4-FFF2-40B4-BE49-F238E27FC236}">
                <a16:creationId xmlns:a16="http://schemas.microsoft.com/office/drawing/2014/main" id="{ADA32DEB-82B3-CA6C-4330-AAF5C6199D87}"/>
              </a:ext>
            </a:extLst>
          </p:cNvPr>
          <p:cNvPicPr>
            <a:picLocks noChangeAspect="1"/>
          </p:cNvPicPr>
          <p:nvPr/>
        </p:nvPicPr>
        <p:blipFill>
          <a:blip r:embed="rId2"/>
          <a:stretch>
            <a:fillRect/>
          </a:stretch>
        </p:blipFill>
        <p:spPr>
          <a:xfrm>
            <a:off x="0" y="864954"/>
            <a:ext cx="12192000" cy="1118282"/>
          </a:xfrm>
          <a:prstGeom prst="rect">
            <a:avLst/>
          </a:prstGeom>
        </p:spPr>
      </p:pic>
      <p:pic>
        <p:nvPicPr>
          <p:cNvPr id="17" name="Obrázok 16">
            <a:extLst>
              <a:ext uri="{FF2B5EF4-FFF2-40B4-BE49-F238E27FC236}">
                <a16:creationId xmlns:a16="http://schemas.microsoft.com/office/drawing/2014/main" id="{CAA5557A-D7D5-E55B-BE0E-BB17BCA5B0BC}"/>
              </a:ext>
            </a:extLst>
          </p:cNvPr>
          <p:cNvPicPr>
            <a:picLocks noChangeAspect="1"/>
          </p:cNvPicPr>
          <p:nvPr/>
        </p:nvPicPr>
        <p:blipFill>
          <a:blip r:embed="rId3"/>
          <a:stretch>
            <a:fillRect/>
          </a:stretch>
        </p:blipFill>
        <p:spPr>
          <a:xfrm>
            <a:off x="27092" y="1943129"/>
            <a:ext cx="12192000" cy="3296863"/>
          </a:xfrm>
          <a:prstGeom prst="rect">
            <a:avLst/>
          </a:prstGeom>
        </p:spPr>
      </p:pic>
      <p:pic>
        <p:nvPicPr>
          <p:cNvPr id="19" name="Obrázok 18">
            <a:extLst>
              <a:ext uri="{FF2B5EF4-FFF2-40B4-BE49-F238E27FC236}">
                <a16:creationId xmlns:a16="http://schemas.microsoft.com/office/drawing/2014/main" id="{6F96A2F5-3B22-698D-0B32-72DBBBFBEED9}"/>
              </a:ext>
            </a:extLst>
          </p:cNvPr>
          <p:cNvPicPr>
            <a:picLocks noChangeAspect="1"/>
          </p:cNvPicPr>
          <p:nvPr/>
        </p:nvPicPr>
        <p:blipFill>
          <a:blip r:embed="rId4"/>
          <a:stretch>
            <a:fillRect/>
          </a:stretch>
        </p:blipFill>
        <p:spPr>
          <a:xfrm>
            <a:off x="54184" y="5081321"/>
            <a:ext cx="12192000" cy="1737732"/>
          </a:xfrm>
          <a:prstGeom prst="rect">
            <a:avLst/>
          </a:prstGeom>
        </p:spPr>
      </p:pic>
      <p:sp>
        <p:nvSpPr>
          <p:cNvPr id="20" name="Šípka: obojsmerná zvislá 19">
            <a:extLst>
              <a:ext uri="{FF2B5EF4-FFF2-40B4-BE49-F238E27FC236}">
                <a16:creationId xmlns:a16="http://schemas.microsoft.com/office/drawing/2014/main" id="{AAAEFF92-F420-2B13-F1D8-E08759FBD8AB}"/>
              </a:ext>
            </a:extLst>
          </p:cNvPr>
          <p:cNvSpPr/>
          <p:nvPr/>
        </p:nvSpPr>
        <p:spPr>
          <a:xfrm rot="5400000">
            <a:off x="6095705" y="332921"/>
            <a:ext cx="428041" cy="9068759"/>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1" name="BlokTextu 20">
            <a:extLst>
              <a:ext uri="{FF2B5EF4-FFF2-40B4-BE49-F238E27FC236}">
                <a16:creationId xmlns:a16="http://schemas.microsoft.com/office/drawing/2014/main" id="{14226475-42E5-519C-E9C8-50D233C0648B}"/>
              </a:ext>
            </a:extLst>
          </p:cNvPr>
          <p:cNvSpPr txBox="1"/>
          <p:nvPr/>
        </p:nvSpPr>
        <p:spPr>
          <a:xfrm>
            <a:off x="7457439" y="5818293"/>
            <a:ext cx="2723502" cy="769441"/>
          </a:xfrm>
          <a:prstGeom prst="rect">
            <a:avLst/>
          </a:prstGeom>
          <a:noFill/>
        </p:spPr>
        <p:txBody>
          <a:bodyPr wrap="none" rtlCol="0">
            <a:spAutoFit/>
          </a:bodyPr>
          <a:lstStyle/>
          <a:p>
            <a:r>
              <a:rPr lang="en-US" sz="4400" dirty="0"/>
              <a:t>TEMPLATE</a:t>
            </a:r>
            <a:endParaRPr lang="sk-SK" sz="4400" dirty="0"/>
          </a:p>
        </p:txBody>
      </p:sp>
      <p:sp>
        <p:nvSpPr>
          <p:cNvPr id="22" name="BlokTextu 21">
            <a:extLst>
              <a:ext uri="{FF2B5EF4-FFF2-40B4-BE49-F238E27FC236}">
                <a16:creationId xmlns:a16="http://schemas.microsoft.com/office/drawing/2014/main" id="{C1A213A1-2404-EA00-62CC-416ECBF479D7}"/>
              </a:ext>
            </a:extLst>
          </p:cNvPr>
          <p:cNvSpPr txBox="1"/>
          <p:nvPr/>
        </p:nvSpPr>
        <p:spPr>
          <a:xfrm>
            <a:off x="8321038" y="2291970"/>
            <a:ext cx="2191369" cy="769441"/>
          </a:xfrm>
          <a:prstGeom prst="rect">
            <a:avLst/>
          </a:prstGeom>
          <a:noFill/>
        </p:spPr>
        <p:txBody>
          <a:bodyPr wrap="none" rtlCol="0">
            <a:spAutoFit/>
          </a:bodyPr>
          <a:lstStyle/>
          <a:p>
            <a:r>
              <a:rPr lang="en-US" sz="4400" dirty="0"/>
              <a:t>SERVICE</a:t>
            </a:r>
            <a:endParaRPr lang="sk-SK" sz="4400" dirty="0"/>
          </a:p>
        </p:txBody>
      </p:sp>
    </p:spTree>
    <p:extLst>
      <p:ext uri="{BB962C8B-B14F-4D97-AF65-F5344CB8AC3E}">
        <p14:creationId xmlns:p14="http://schemas.microsoft.com/office/powerpoint/2010/main" val="2950673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ok 5">
            <a:extLst>
              <a:ext uri="{FF2B5EF4-FFF2-40B4-BE49-F238E27FC236}">
                <a16:creationId xmlns:a16="http://schemas.microsoft.com/office/drawing/2014/main" id="{53C4D081-15C5-7CB5-D5CF-472ADBBBEB41}"/>
              </a:ext>
            </a:extLst>
          </p:cNvPr>
          <p:cNvPicPr>
            <a:picLocks noChangeAspect="1"/>
          </p:cNvPicPr>
          <p:nvPr/>
        </p:nvPicPr>
        <p:blipFill>
          <a:blip r:embed="rId2"/>
          <a:stretch>
            <a:fillRect/>
          </a:stretch>
        </p:blipFill>
        <p:spPr>
          <a:xfrm>
            <a:off x="677334" y="2459037"/>
            <a:ext cx="10848975" cy="3362325"/>
          </a:xfrm>
          <a:prstGeom prst="rect">
            <a:avLst/>
          </a:prstGeom>
        </p:spPr>
      </p:pic>
      <p:sp>
        <p:nvSpPr>
          <p:cNvPr id="7" name="BlokTextu 6">
            <a:extLst>
              <a:ext uri="{FF2B5EF4-FFF2-40B4-BE49-F238E27FC236}">
                <a16:creationId xmlns:a16="http://schemas.microsoft.com/office/drawing/2014/main" id="{F53FE26C-D739-5B4D-608B-5C571B9FC301}"/>
              </a:ext>
            </a:extLst>
          </p:cNvPr>
          <p:cNvSpPr txBox="1"/>
          <p:nvPr/>
        </p:nvSpPr>
        <p:spPr>
          <a:xfrm>
            <a:off x="311873" y="1963886"/>
            <a:ext cx="10517238" cy="461665"/>
          </a:xfrm>
          <a:prstGeom prst="rect">
            <a:avLst/>
          </a:prstGeom>
          <a:noFill/>
        </p:spPr>
        <p:txBody>
          <a:bodyPr wrap="none" rtlCol="0">
            <a:spAutoFit/>
          </a:bodyPr>
          <a:lstStyle/>
          <a:p>
            <a:r>
              <a:rPr lang="en-US" sz="2400" b="1" dirty="0"/>
              <a:t> REMOVING ONLY ONE DEPENDENCY ON ASPECTS FROM CONSTRUCTOR</a:t>
            </a:r>
            <a:endParaRPr lang="sk-SK" sz="2400" b="1" dirty="0"/>
          </a:p>
        </p:txBody>
      </p:sp>
      <p:sp>
        <p:nvSpPr>
          <p:cNvPr id="10" name="Nadpis 1">
            <a:extLst>
              <a:ext uri="{FF2B5EF4-FFF2-40B4-BE49-F238E27FC236}">
                <a16:creationId xmlns:a16="http://schemas.microsoft.com/office/drawing/2014/main" id="{E1B25518-5107-86CF-D54A-4558510CF41B}"/>
              </a:ext>
            </a:extLst>
          </p:cNvPr>
          <p:cNvSpPr txBox="1">
            <a:spLocks/>
          </p:cNvSpPr>
          <p:nvPr/>
        </p:nvSpPr>
        <p:spPr>
          <a:xfrm>
            <a:off x="589280" y="331893"/>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STEP 2: Creating and annotating functionality</a:t>
            </a:r>
            <a:endParaRPr lang="sk-SK" sz="4400" b="1" dirty="0"/>
          </a:p>
        </p:txBody>
      </p:sp>
    </p:spTree>
    <p:extLst>
      <p:ext uri="{BB962C8B-B14F-4D97-AF65-F5344CB8AC3E}">
        <p14:creationId xmlns:p14="http://schemas.microsoft.com/office/powerpoint/2010/main" val="246317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37CDCD1-8EF4-6AB3-7B2F-6097ED3D0691}"/>
              </a:ext>
            </a:extLst>
          </p:cNvPr>
          <p:cNvSpPr>
            <a:spLocks noGrp="1"/>
          </p:cNvSpPr>
          <p:nvPr>
            <p:ph type="title"/>
          </p:nvPr>
        </p:nvSpPr>
        <p:spPr>
          <a:xfrm>
            <a:off x="521216" y="251643"/>
            <a:ext cx="10964539" cy="1320800"/>
          </a:xfrm>
        </p:spPr>
        <p:txBody>
          <a:bodyPr>
            <a:noAutofit/>
          </a:bodyPr>
          <a:lstStyle/>
          <a:p>
            <a:r>
              <a:rPr lang="en-US" sz="4800" b="1" dirty="0"/>
              <a:t>Lightweight method for software product line feature management</a:t>
            </a:r>
          </a:p>
        </p:txBody>
      </p:sp>
      <p:sp>
        <p:nvSpPr>
          <p:cNvPr id="3" name="Zástupný objekt pre obsah 2">
            <a:extLst>
              <a:ext uri="{FF2B5EF4-FFF2-40B4-BE49-F238E27FC236}">
                <a16:creationId xmlns:a16="http://schemas.microsoft.com/office/drawing/2014/main" id="{92A58F93-AB84-658A-ED0E-8032D19C4317}"/>
              </a:ext>
            </a:extLst>
          </p:cNvPr>
          <p:cNvSpPr>
            <a:spLocks noGrp="1"/>
          </p:cNvSpPr>
          <p:nvPr>
            <p:ph idx="1"/>
          </p:nvPr>
        </p:nvSpPr>
        <p:spPr>
          <a:xfrm>
            <a:off x="818583" y="2725584"/>
            <a:ext cx="10221124" cy="3880773"/>
          </a:xfrm>
        </p:spPr>
        <p:txBody>
          <a:bodyPr>
            <a:normAutofit fontScale="92500" lnSpcReduction="10000"/>
          </a:bodyPr>
          <a:lstStyle/>
          <a:p>
            <a:r>
              <a:rPr lang="en-US" dirty="0"/>
              <a:t>Independent of the given programming language</a:t>
            </a:r>
          </a:p>
          <a:p>
            <a:r>
              <a:rPr lang="en-US" dirty="0"/>
              <a:t>No assumption about the development process or management is made</a:t>
            </a:r>
          </a:p>
          <a:p>
            <a:r>
              <a:rPr lang="en-US" dirty="0"/>
              <a:t>No need for specific DSL and other tools or plugins (but lacks traceability)</a:t>
            </a:r>
          </a:p>
          <a:p>
            <a:r>
              <a:rPr lang="en-US" dirty="0"/>
              <a:t>Managed by developers on their own, inside code specifically by annotating variable parts</a:t>
            </a:r>
          </a:p>
          <a:p>
            <a:r>
              <a:rPr lang="en-US" dirty="0"/>
              <a:t>Easy to comprehend and use</a:t>
            </a:r>
          </a:p>
          <a:p>
            <a:r>
              <a:rPr lang="en-US" dirty="0"/>
              <a:t>Only 3 associated actions given directly by annotation type – should be enough (+ another analytic versions and one recursive version can be perceived)</a:t>
            </a:r>
          </a:p>
          <a:p>
            <a:r>
              <a:rPr lang="en-US" dirty="0"/>
              <a:t>Expressions are not only conditional rules but domain knowledge should be inserted</a:t>
            </a:r>
          </a:p>
          <a:p>
            <a:r>
              <a:rPr lang="en-US" dirty="0"/>
              <a:t>Should be used in a native and modular way</a:t>
            </a:r>
          </a:p>
          <a:p>
            <a:r>
              <a:rPr lang="en-US" dirty="0"/>
              <a:t>The semantics of rules and derivation mechanism can be directly modified by developers according to their needs/observations</a:t>
            </a:r>
          </a:p>
        </p:txBody>
      </p:sp>
      <p:sp>
        <p:nvSpPr>
          <p:cNvPr id="4" name="BlokTextu 3">
            <a:extLst>
              <a:ext uri="{FF2B5EF4-FFF2-40B4-BE49-F238E27FC236}">
                <a16:creationId xmlns:a16="http://schemas.microsoft.com/office/drawing/2014/main" id="{057A1361-7C0F-6A56-7D5F-CAEDFA1DCBA2}"/>
              </a:ext>
            </a:extLst>
          </p:cNvPr>
          <p:cNvSpPr txBox="1"/>
          <p:nvPr/>
        </p:nvSpPr>
        <p:spPr>
          <a:xfrm>
            <a:off x="280096" y="1869016"/>
            <a:ext cx="5275803" cy="769441"/>
          </a:xfrm>
          <a:prstGeom prst="rect">
            <a:avLst/>
          </a:prstGeom>
          <a:noFill/>
        </p:spPr>
        <p:txBody>
          <a:bodyPr wrap="none" rtlCol="0">
            <a:spAutoFit/>
          </a:bodyPr>
          <a:lstStyle/>
          <a:p>
            <a:r>
              <a:rPr lang="en-US" sz="4400" b="1" i="1" dirty="0">
                <a:solidFill>
                  <a:srgbClr val="00B0F0"/>
                </a:solidFill>
              </a:rPr>
              <a:t>Lightweight nature</a:t>
            </a:r>
          </a:p>
        </p:txBody>
      </p:sp>
    </p:spTree>
    <p:extLst>
      <p:ext uri="{BB962C8B-B14F-4D97-AF65-F5344CB8AC3E}">
        <p14:creationId xmlns:p14="http://schemas.microsoft.com/office/powerpoint/2010/main" val="705526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F12F283-9E1A-16F4-6130-31D0E80FD2FD}"/>
              </a:ext>
            </a:extLst>
          </p:cNvPr>
          <p:cNvSpPr>
            <a:spLocks noGrp="1"/>
          </p:cNvSpPr>
          <p:nvPr>
            <p:ph type="title"/>
          </p:nvPr>
        </p:nvSpPr>
        <p:spPr>
          <a:xfrm>
            <a:off x="291254" y="270192"/>
            <a:ext cx="9543626" cy="1320800"/>
          </a:xfrm>
        </p:spPr>
        <p:txBody>
          <a:bodyPr/>
          <a:lstStyle/>
          <a:p>
            <a:r>
              <a:rPr lang="en-US" b="1" dirty="0"/>
              <a:t>Example: using expressions inside template</a:t>
            </a:r>
            <a:endParaRPr lang="sk-SK" b="1" dirty="0"/>
          </a:p>
        </p:txBody>
      </p:sp>
      <p:sp>
        <p:nvSpPr>
          <p:cNvPr id="3" name="Zástupný objekt pre obsah 2">
            <a:extLst>
              <a:ext uri="{FF2B5EF4-FFF2-40B4-BE49-F238E27FC236}">
                <a16:creationId xmlns:a16="http://schemas.microsoft.com/office/drawing/2014/main" id="{EC1B552D-2D98-B854-A548-E94F66A15D0F}"/>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3277C61C-6350-8914-D552-89BECE24770D}"/>
              </a:ext>
            </a:extLst>
          </p:cNvPr>
          <p:cNvPicPr>
            <a:picLocks noChangeAspect="1"/>
          </p:cNvPicPr>
          <p:nvPr/>
        </p:nvPicPr>
        <p:blipFill>
          <a:blip r:embed="rId2"/>
          <a:stretch>
            <a:fillRect/>
          </a:stretch>
        </p:blipFill>
        <p:spPr>
          <a:xfrm>
            <a:off x="1510453" y="1066384"/>
            <a:ext cx="9469119" cy="5633264"/>
          </a:xfrm>
          <a:prstGeom prst="rect">
            <a:avLst/>
          </a:prstGeom>
        </p:spPr>
      </p:pic>
      <p:pic>
        <p:nvPicPr>
          <p:cNvPr id="4" name="Obrázok 3">
            <a:extLst>
              <a:ext uri="{FF2B5EF4-FFF2-40B4-BE49-F238E27FC236}">
                <a16:creationId xmlns:a16="http://schemas.microsoft.com/office/drawing/2014/main" id="{31F92EE6-4372-86E3-EB01-241B802E03F4}"/>
              </a:ext>
            </a:extLst>
          </p:cNvPr>
          <p:cNvPicPr>
            <a:picLocks noChangeAspect="1"/>
          </p:cNvPicPr>
          <p:nvPr/>
        </p:nvPicPr>
        <p:blipFill rotWithShape="1">
          <a:blip r:embed="rId2"/>
          <a:srcRect t="11571" r="9944" b="82477"/>
          <a:stretch/>
        </p:blipFill>
        <p:spPr>
          <a:xfrm>
            <a:off x="1218547" y="975360"/>
            <a:ext cx="8527434" cy="335280"/>
          </a:xfrm>
          <a:prstGeom prst="rect">
            <a:avLst/>
          </a:prstGeom>
        </p:spPr>
      </p:pic>
    </p:spTree>
    <p:extLst>
      <p:ext uri="{BB962C8B-B14F-4D97-AF65-F5344CB8AC3E}">
        <p14:creationId xmlns:p14="http://schemas.microsoft.com/office/powerpoint/2010/main" val="4216552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5A1F241-7A22-FB7E-DCDB-C1368CD7724B}"/>
              </a:ext>
            </a:extLst>
          </p:cNvPr>
          <p:cNvSpPr>
            <a:spLocks noGrp="1"/>
          </p:cNvSpPr>
          <p:nvPr>
            <p:ph type="title"/>
          </p:nvPr>
        </p:nvSpPr>
        <p:spPr>
          <a:xfrm>
            <a:off x="365679" y="472046"/>
            <a:ext cx="8913707" cy="1320800"/>
          </a:xfrm>
        </p:spPr>
        <p:txBody>
          <a:bodyPr>
            <a:noAutofit/>
          </a:bodyPr>
          <a:lstStyle/>
          <a:p>
            <a:r>
              <a:rPr lang="en-US" sz="4400" b="1" dirty="0"/>
              <a:t>Example: Making gallery variable</a:t>
            </a:r>
            <a:endParaRPr lang="sk-SK" sz="4400" b="1" dirty="0"/>
          </a:p>
        </p:txBody>
      </p:sp>
      <p:pic>
        <p:nvPicPr>
          <p:cNvPr id="5" name="Obrázok 4">
            <a:extLst>
              <a:ext uri="{FF2B5EF4-FFF2-40B4-BE49-F238E27FC236}">
                <a16:creationId xmlns:a16="http://schemas.microsoft.com/office/drawing/2014/main" id="{5056B82D-5DDF-91FB-A3EB-C7FB14C4296D}"/>
              </a:ext>
            </a:extLst>
          </p:cNvPr>
          <p:cNvPicPr>
            <a:picLocks noChangeAspect="1"/>
          </p:cNvPicPr>
          <p:nvPr/>
        </p:nvPicPr>
        <p:blipFill>
          <a:blip r:embed="rId2"/>
          <a:stretch>
            <a:fillRect/>
          </a:stretch>
        </p:blipFill>
        <p:spPr>
          <a:xfrm>
            <a:off x="727181" y="2409889"/>
            <a:ext cx="4695825" cy="1257300"/>
          </a:xfrm>
          <a:prstGeom prst="rect">
            <a:avLst/>
          </a:prstGeom>
        </p:spPr>
      </p:pic>
      <p:sp>
        <p:nvSpPr>
          <p:cNvPr id="6" name="BlokTextu 5">
            <a:extLst>
              <a:ext uri="{FF2B5EF4-FFF2-40B4-BE49-F238E27FC236}">
                <a16:creationId xmlns:a16="http://schemas.microsoft.com/office/drawing/2014/main" id="{2CA42ED0-A797-EE9E-E14C-10E5C7C8042B}"/>
              </a:ext>
            </a:extLst>
          </p:cNvPr>
          <p:cNvSpPr txBox="1"/>
          <p:nvPr/>
        </p:nvSpPr>
        <p:spPr>
          <a:xfrm>
            <a:off x="1075225" y="1211702"/>
            <a:ext cx="8427761" cy="369332"/>
          </a:xfrm>
          <a:prstGeom prst="rect">
            <a:avLst/>
          </a:prstGeom>
          <a:noFill/>
        </p:spPr>
        <p:txBody>
          <a:bodyPr wrap="square" rtlCol="0">
            <a:spAutoFit/>
          </a:bodyPr>
          <a:lstStyle/>
          <a:p>
            <a:r>
              <a:rPr lang="en-US" dirty="0"/>
              <a:t>Example: Gallery should be variable (condition: natively is accessed by routing)</a:t>
            </a:r>
            <a:endParaRPr lang="sk-SK" dirty="0"/>
          </a:p>
        </p:txBody>
      </p:sp>
      <p:sp>
        <p:nvSpPr>
          <p:cNvPr id="7" name="BlokTextu 6">
            <a:extLst>
              <a:ext uri="{FF2B5EF4-FFF2-40B4-BE49-F238E27FC236}">
                <a16:creationId xmlns:a16="http://schemas.microsoft.com/office/drawing/2014/main" id="{458D2A94-8F1C-77F3-6EF3-621739672F1E}"/>
              </a:ext>
            </a:extLst>
          </p:cNvPr>
          <p:cNvSpPr txBox="1"/>
          <p:nvPr/>
        </p:nvSpPr>
        <p:spPr>
          <a:xfrm>
            <a:off x="365679" y="1870535"/>
            <a:ext cx="6666248" cy="461665"/>
          </a:xfrm>
          <a:prstGeom prst="rect">
            <a:avLst/>
          </a:prstGeom>
          <a:noFill/>
        </p:spPr>
        <p:txBody>
          <a:bodyPr wrap="none" rtlCol="0">
            <a:spAutoFit/>
          </a:bodyPr>
          <a:lstStyle/>
          <a:p>
            <a:r>
              <a:rPr lang="en-US" sz="2400" b="1" dirty="0"/>
              <a:t>1. Annotate entire class for future exclusion</a:t>
            </a:r>
            <a:endParaRPr lang="sk-SK" sz="2400" b="1" dirty="0"/>
          </a:p>
        </p:txBody>
      </p:sp>
      <p:sp>
        <p:nvSpPr>
          <p:cNvPr id="8" name="BlokTextu 7">
            <a:extLst>
              <a:ext uri="{FF2B5EF4-FFF2-40B4-BE49-F238E27FC236}">
                <a16:creationId xmlns:a16="http://schemas.microsoft.com/office/drawing/2014/main" id="{C0305262-3327-457E-DB5B-94D70ECB23E4}"/>
              </a:ext>
            </a:extLst>
          </p:cNvPr>
          <p:cNvSpPr txBox="1"/>
          <p:nvPr/>
        </p:nvSpPr>
        <p:spPr>
          <a:xfrm>
            <a:off x="1225444" y="4284232"/>
            <a:ext cx="4125488" cy="830997"/>
          </a:xfrm>
          <a:prstGeom prst="rect">
            <a:avLst/>
          </a:prstGeom>
          <a:noFill/>
        </p:spPr>
        <p:txBody>
          <a:bodyPr wrap="none" rtlCol="0">
            <a:spAutoFit/>
          </a:bodyPr>
          <a:lstStyle/>
          <a:p>
            <a:r>
              <a:rPr lang="en-US" sz="2400" b="1" dirty="0"/>
              <a:t>2. Annotate gallery imports</a:t>
            </a:r>
          </a:p>
          <a:p>
            <a:r>
              <a:rPr lang="en-US" sz="2400" b="1" dirty="0"/>
              <a:t>for future exclusion</a:t>
            </a:r>
            <a:endParaRPr lang="sk-SK" sz="2400" b="1" dirty="0"/>
          </a:p>
        </p:txBody>
      </p:sp>
      <p:pic>
        <p:nvPicPr>
          <p:cNvPr id="10" name="Obrázok 9">
            <a:extLst>
              <a:ext uri="{FF2B5EF4-FFF2-40B4-BE49-F238E27FC236}">
                <a16:creationId xmlns:a16="http://schemas.microsoft.com/office/drawing/2014/main" id="{A28C7555-A4AB-1D1C-C0D6-92B7FEA27AF8}"/>
              </a:ext>
            </a:extLst>
          </p:cNvPr>
          <p:cNvPicPr>
            <a:picLocks noChangeAspect="1"/>
          </p:cNvPicPr>
          <p:nvPr/>
        </p:nvPicPr>
        <p:blipFill>
          <a:blip r:embed="rId3"/>
          <a:stretch>
            <a:fillRect/>
          </a:stretch>
        </p:blipFill>
        <p:spPr>
          <a:xfrm>
            <a:off x="5667586" y="3310404"/>
            <a:ext cx="10254467" cy="3404772"/>
          </a:xfrm>
          <a:prstGeom prst="rect">
            <a:avLst/>
          </a:prstGeom>
        </p:spPr>
      </p:pic>
    </p:spTree>
    <p:extLst>
      <p:ext uri="{BB962C8B-B14F-4D97-AF65-F5344CB8AC3E}">
        <p14:creationId xmlns:p14="http://schemas.microsoft.com/office/powerpoint/2010/main" val="1046038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jekt pre obsah 4">
            <a:extLst>
              <a:ext uri="{FF2B5EF4-FFF2-40B4-BE49-F238E27FC236}">
                <a16:creationId xmlns:a16="http://schemas.microsoft.com/office/drawing/2014/main" id="{E407935D-18B7-CDC3-6D77-DF4929F9F2D7}"/>
              </a:ext>
            </a:extLst>
          </p:cNvPr>
          <p:cNvPicPr>
            <a:picLocks noGrp="1" noChangeAspect="1"/>
          </p:cNvPicPr>
          <p:nvPr>
            <p:ph idx="1"/>
          </p:nvPr>
        </p:nvPicPr>
        <p:blipFill>
          <a:blip r:embed="rId2"/>
          <a:stretch>
            <a:fillRect/>
          </a:stretch>
        </p:blipFill>
        <p:spPr>
          <a:xfrm>
            <a:off x="2181544" y="1076862"/>
            <a:ext cx="8596312" cy="2650039"/>
          </a:xfrm>
        </p:spPr>
      </p:pic>
      <p:sp>
        <p:nvSpPr>
          <p:cNvPr id="6" name="BlokTextu 5">
            <a:extLst>
              <a:ext uri="{FF2B5EF4-FFF2-40B4-BE49-F238E27FC236}">
                <a16:creationId xmlns:a16="http://schemas.microsoft.com/office/drawing/2014/main" id="{D18632B7-553C-2A3C-8E73-9326D4DE49E5}"/>
              </a:ext>
            </a:extLst>
          </p:cNvPr>
          <p:cNvSpPr txBox="1"/>
          <p:nvPr/>
        </p:nvSpPr>
        <p:spPr>
          <a:xfrm>
            <a:off x="1297391" y="483214"/>
            <a:ext cx="9306394" cy="461665"/>
          </a:xfrm>
          <a:prstGeom prst="rect">
            <a:avLst/>
          </a:prstGeom>
          <a:noFill/>
        </p:spPr>
        <p:txBody>
          <a:bodyPr wrap="none" rtlCol="0">
            <a:spAutoFit/>
          </a:bodyPr>
          <a:lstStyle/>
          <a:p>
            <a:r>
              <a:rPr lang="en-US" sz="2400" b="1" dirty="0"/>
              <a:t>3. Annotate mock data, only those which belongs to the gallery</a:t>
            </a:r>
            <a:endParaRPr lang="sk-SK" sz="2400" b="1" dirty="0"/>
          </a:p>
        </p:txBody>
      </p:sp>
      <p:sp>
        <p:nvSpPr>
          <p:cNvPr id="7" name="Nadpis 1">
            <a:extLst>
              <a:ext uri="{FF2B5EF4-FFF2-40B4-BE49-F238E27FC236}">
                <a16:creationId xmlns:a16="http://schemas.microsoft.com/office/drawing/2014/main" id="{6724D2B2-2557-2FCD-9DEC-7ED6A518C0D8}"/>
              </a:ext>
            </a:extLst>
          </p:cNvPr>
          <p:cNvSpPr txBox="1">
            <a:spLocks/>
          </p:cNvSpPr>
          <p:nvPr/>
        </p:nvSpPr>
        <p:spPr>
          <a:xfrm>
            <a:off x="575733" y="4863254"/>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STEP 3: Product derivation</a:t>
            </a:r>
            <a:endParaRPr lang="sk-SK" sz="4400" b="1" dirty="0"/>
          </a:p>
        </p:txBody>
      </p:sp>
      <p:sp>
        <p:nvSpPr>
          <p:cNvPr id="8" name="BlokTextu 7">
            <a:extLst>
              <a:ext uri="{FF2B5EF4-FFF2-40B4-BE49-F238E27FC236}">
                <a16:creationId xmlns:a16="http://schemas.microsoft.com/office/drawing/2014/main" id="{AA2BE236-5C73-C49D-13AB-F0BF5D6C4CA5}"/>
              </a:ext>
            </a:extLst>
          </p:cNvPr>
          <p:cNvSpPr txBox="1"/>
          <p:nvPr/>
        </p:nvSpPr>
        <p:spPr>
          <a:xfrm>
            <a:off x="1889760" y="5655733"/>
            <a:ext cx="2084225" cy="369332"/>
          </a:xfrm>
          <a:prstGeom prst="rect">
            <a:avLst/>
          </a:prstGeom>
          <a:noFill/>
        </p:spPr>
        <p:txBody>
          <a:bodyPr wrap="none" rtlCol="0">
            <a:spAutoFit/>
          </a:bodyPr>
          <a:lstStyle/>
          <a:p>
            <a:r>
              <a:rPr lang="en-US" dirty="0"/>
              <a:t>-starting </a:t>
            </a:r>
            <a:r>
              <a:rPr lang="en-US" dirty="0" err="1"/>
              <a:t>derivator</a:t>
            </a:r>
            <a:endParaRPr lang="sk-SK" dirty="0"/>
          </a:p>
        </p:txBody>
      </p:sp>
    </p:spTree>
    <p:extLst>
      <p:ext uri="{BB962C8B-B14F-4D97-AF65-F5344CB8AC3E}">
        <p14:creationId xmlns:p14="http://schemas.microsoft.com/office/powerpoint/2010/main" val="3625486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1">
            <a:extLst>
              <a:ext uri="{FF2B5EF4-FFF2-40B4-BE49-F238E27FC236}">
                <a16:creationId xmlns:a16="http://schemas.microsoft.com/office/drawing/2014/main" id="{F8F6FD0A-074C-425F-B4F8-ECC27A70D1B5}"/>
              </a:ext>
            </a:extLst>
          </p:cNvPr>
          <p:cNvSpPr>
            <a:spLocks noGrp="1"/>
          </p:cNvSpPr>
          <p:nvPr>
            <p:ph type="title"/>
          </p:nvPr>
        </p:nvSpPr>
        <p:spPr>
          <a:xfrm>
            <a:off x="711346" y="2522796"/>
            <a:ext cx="8596668" cy="1320800"/>
          </a:xfrm>
        </p:spPr>
        <p:txBody>
          <a:bodyPr>
            <a:noAutofit/>
          </a:bodyPr>
          <a:lstStyle/>
          <a:p>
            <a:r>
              <a:rPr lang="sk-SK" sz="7200" b="1" dirty="0" err="1"/>
              <a:t>Evaluation</a:t>
            </a:r>
            <a:endParaRPr lang="sk-SK" sz="7200" b="1" dirty="0"/>
          </a:p>
        </p:txBody>
      </p:sp>
    </p:spTree>
    <p:extLst>
      <p:ext uri="{BB962C8B-B14F-4D97-AF65-F5344CB8AC3E}">
        <p14:creationId xmlns:p14="http://schemas.microsoft.com/office/powerpoint/2010/main" val="1000621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AE58474-76DD-79D1-CB62-8056A0FFAE59}"/>
              </a:ext>
            </a:extLst>
          </p:cNvPr>
          <p:cNvSpPr>
            <a:spLocks noGrp="1"/>
          </p:cNvSpPr>
          <p:nvPr>
            <p:ph type="title"/>
          </p:nvPr>
        </p:nvSpPr>
        <p:spPr>
          <a:xfrm>
            <a:off x="314774" y="264560"/>
            <a:ext cx="8596668" cy="1320800"/>
          </a:xfrm>
        </p:spPr>
        <p:txBody>
          <a:bodyPr>
            <a:normAutofit/>
          </a:bodyPr>
          <a:lstStyle/>
          <a:p>
            <a:r>
              <a:rPr lang="en-US" sz="4400" b="1" dirty="0"/>
              <a:t>Measuring variability</a:t>
            </a:r>
            <a:endParaRPr lang="sk-SK" sz="4400" b="1" dirty="0"/>
          </a:p>
        </p:txBody>
      </p:sp>
      <mc:AlternateContent xmlns:mc="http://schemas.openxmlformats.org/markup-compatibility/2006" xmlns:a14="http://schemas.microsoft.com/office/drawing/2010/main">
        <mc:Choice Requires="a14">
          <p:sp>
            <p:nvSpPr>
              <p:cNvPr id="4" name="Nadpis 1">
                <a:extLst>
                  <a:ext uri="{FF2B5EF4-FFF2-40B4-BE49-F238E27FC236}">
                    <a16:creationId xmlns:a16="http://schemas.microsoft.com/office/drawing/2014/main" id="{54468BCD-F483-81A5-F35C-6295EA75B7BD}"/>
                  </a:ext>
                </a:extLst>
              </p:cNvPr>
              <p:cNvSpPr txBox="1">
                <a:spLocks/>
              </p:cNvSpPr>
              <p:nvPr/>
            </p:nvSpPr>
            <p:spPr>
              <a:xfrm>
                <a:off x="665611" y="2357343"/>
                <a:ext cx="44866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14:m>
                  <m:oMathPara xmlns:m="http://schemas.openxmlformats.org/officeDocument/2006/math">
                    <m:oMathParaPr>
                      <m:jc m:val="centerGroup"/>
                    </m:oMathParaPr>
                    <m:oMath xmlns:m="http://schemas.openxmlformats.org/officeDocument/2006/math">
                      <m:r>
                        <a:rPr lang="sk-SK" b="1" i="1" smtClean="0">
                          <a:latin typeface="Cambria Math" panose="02040503050406030204" pitchFamily="18" charset="0"/>
                        </a:rPr>
                        <m:t>𝑺𝑪𝑪</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 − </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sk-SK" b="1" i="1" smtClean="0">
                                  <a:latin typeface="Cambria Math" panose="02040503050406030204" pitchFamily="18" charset="0"/>
                                </a:rPr>
                                <m:t>𝑰𝑽𝑷</m:t>
                              </m:r>
                            </m:e>
                          </m:d>
                        </m:num>
                        <m:den>
                          <m:r>
                            <a:rPr lang="en-US" b="1" i="1" smtClean="0">
                              <a:latin typeface="Cambria Math" panose="02040503050406030204" pitchFamily="18" charset="0"/>
                            </a:rPr>
                            <m:t>|</m:t>
                          </m:r>
                          <m:r>
                            <a:rPr lang="sk-SK" b="1" i="1" smtClean="0">
                              <a:latin typeface="Cambria Math" panose="02040503050406030204" pitchFamily="18" charset="0"/>
                            </a:rPr>
                            <m:t>𝑽𝑷</m:t>
                          </m:r>
                          <m:r>
                            <a:rPr lang="en-US" b="1" i="1" smtClean="0">
                              <a:latin typeface="Cambria Math" panose="02040503050406030204" pitchFamily="18" charset="0"/>
                            </a:rPr>
                            <m:t>|</m:t>
                          </m:r>
                        </m:den>
                      </m:f>
                    </m:oMath>
                  </m:oMathPara>
                </a14:m>
                <a:endParaRPr lang="sk-SK" dirty="0"/>
              </a:p>
            </p:txBody>
          </p:sp>
        </mc:Choice>
        <mc:Fallback xmlns="">
          <p:sp>
            <p:nvSpPr>
              <p:cNvPr id="4" name="Nadpis 1">
                <a:extLst>
                  <a:ext uri="{FF2B5EF4-FFF2-40B4-BE49-F238E27FC236}">
                    <a16:creationId xmlns:a16="http://schemas.microsoft.com/office/drawing/2014/main" id="{54468BCD-F483-81A5-F35C-6295EA75B7BD}"/>
                  </a:ext>
                </a:extLst>
              </p:cNvPr>
              <p:cNvSpPr txBox="1">
                <a:spLocks noRot="1" noChangeAspect="1" noMove="1" noResize="1" noEditPoints="1" noAdjustHandles="1" noChangeArrowheads="1" noChangeShapeType="1" noTextEdit="1"/>
              </p:cNvSpPr>
              <p:nvPr/>
            </p:nvSpPr>
            <p:spPr>
              <a:xfrm>
                <a:off x="665611" y="2357343"/>
                <a:ext cx="4486681" cy="1320800"/>
              </a:xfrm>
              <a:prstGeom prst="rect">
                <a:avLst/>
              </a:prstGeom>
              <a:blipFill>
                <a:blip r:embed="rId2"/>
                <a:stretch>
                  <a:fillRect/>
                </a:stretch>
              </a:blipFill>
            </p:spPr>
            <p:txBody>
              <a:bodyPr/>
              <a:lstStyle/>
              <a:p>
                <a:r>
                  <a:rPr lang="sk-SK">
                    <a:noFill/>
                  </a:rPr>
                  <a:t> </a:t>
                </a:r>
              </a:p>
            </p:txBody>
          </p:sp>
        </mc:Fallback>
      </mc:AlternateContent>
      <mc:AlternateContent xmlns:mc="http://schemas.openxmlformats.org/markup-compatibility/2006" xmlns:a14="http://schemas.microsoft.com/office/drawing/2010/main">
        <mc:Choice Requires="a14">
          <p:sp>
            <p:nvSpPr>
              <p:cNvPr id="5" name="Nadpis 1">
                <a:extLst>
                  <a:ext uri="{FF2B5EF4-FFF2-40B4-BE49-F238E27FC236}">
                    <a16:creationId xmlns:a16="http://schemas.microsoft.com/office/drawing/2014/main" id="{6FB0EC64-69C1-5CB5-8A04-121C53513CE7}"/>
                  </a:ext>
                </a:extLst>
              </p:cNvPr>
              <p:cNvSpPr txBox="1">
                <a:spLocks/>
              </p:cNvSpPr>
              <p:nvPr/>
            </p:nvSpPr>
            <p:spPr>
              <a:xfrm>
                <a:off x="1634542" y="5019927"/>
                <a:ext cx="44866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sk-SK" b="1" i="1" smtClean="0">
                          <a:latin typeface="Cambria Math" panose="02040503050406030204" pitchFamily="18" charset="0"/>
                        </a:rPr>
                        <m:t>𝑪𝑪</m:t>
                      </m:r>
                      <m:r>
                        <a:rPr lang="en-US" b="1" i="1" smtClean="0">
                          <a:latin typeface="Cambria Math" panose="02040503050406030204" pitchFamily="18" charset="0"/>
                        </a:rPr>
                        <m:t>=</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m:t>
                              </m:r>
                              <m:r>
                                <a:rPr lang="sk-SK" b="1" i="1" smtClean="0">
                                  <a:latin typeface="Cambria Math" panose="02040503050406030204" pitchFamily="18" charset="0"/>
                                </a:rPr>
                                <m:t>𝑽𝑷</m:t>
                              </m:r>
                            </m:e>
                          </m:d>
                        </m:num>
                        <m:den>
                          <m:r>
                            <a:rPr lang="en-US" b="1" i="1" smtClean="0">
                              <a:latin typeface="Cambria Math" panose="02040503050406030204" pitchFamily="18" charset="0"/>
                            </a:rPr>
                            <m:t>|</m:t>
                          </m:r>
                          <m:r>
                            <a:rPr lang="sk-SK" b="1" i="1" smtClean="0">
                              <a:latin typeface="Cambria Math" panose="02040503050406030204" pitchFamily="18" charset="0"/>
                            </a:rPr>
                            <m:t>𝑽𝑷</m:t>
                          </m:r>
                          <m:r>
                            <a:rPr lang="en-US" b="1" i="1" smtClean="0">
                              <a:latin typeface="Cambria Math" panose="02040503050406030204" pitchFamily="18" charset="0"/>
                            </a:rPr>
                            <m:t>|</m:t>
                          </m:r>
                        </m:den>
                      </m:f>
                    </m:oMath>
                  </m:oMathPara>
                </a14:m>
                <a:endParaRPr lang="sk-SK" dirty="0"/>
              </a:p>
            </p:txBody>
          </p:sp>
        </mc:Choice>
        <mc:Fallback xmlns="">
          <p:sp>
            <p:nvSpPr>
              <p:cNvPr id="5" name="Nadpis 1">
                <a:extLst>
                  <a:ext uri="{FF2B5EF4-FFF2-40B4-BE49-F238E27FC236}">
                    <a16:creationId xmlns:a16="http://schemas.microsoft.com/office/drawing/2014/main" id="{6FB0EC64-69C1-5CB5-8A04-121C53513CE7}"/>
                  </a:ext>
                </a:extLst>
              </p:cNvPr>
              <p:cNvSpPr txBox="1">
                <a:spLocks noRot="1" noChangeAspect="1" noMove="1" noResize="1" noEditPoints="1" noAdjustHandles="1" noChangeArrowheads="1" noChangeShapeType="1" noTextEdit="1"/>
              </p:cNvSpPr>
              <p:nvPr/>
            </p:nvSpPr>
            <p:spPr>
              <a:xfrm>
                <a:off x="1634542" y="5019927"/>
                <a:ext cx="4486681" cy="1320800"/>
              </a:xfrm>
              <a:prstGeom prst="rect">
                <a:avLst/>
              </a:prstGeom>
              <a:blipFill>
                <a:blip r:embed="rId3"/>
                <a:stretch>
                  <a:fillRect/>
                </a:stretch>
              </a:blipFill>
            </p:spPr>
            <p:txBody>
              <a:bodyPr/>
              <a:lstStyle/>
              <a:p>
                <a:r>
                  <a:rPr lang="sk-SK">
                    <a:noFill/>
                  </a:rPr>
                  <a:t> </a:t>
                </a:r>
              </a:p>
            </p:txBody>
          </p:sp>
        </mc:Fallback>
      </mc:AlternateContent>
      <p:sp>
        <p:nvSpPr>
          <p:cNvPr id="6" name="BlokTextu 5">
            <a:extLst>
              <a:ext uri="{FF2B5EF4-FFF2-40B4-BE49-F238E27FC236}">
                <a16:creationId xmlns:a16="http://schemas.microsoft.com/office/drawing/2014/main" id="{0E9787D3-D94C-067D-03D8-04660E10DA37}"/>
              </a:ext>
            </a:extLst>
          </p:cNvPr>
          <p:cNvSpPr txBox="1"/>
          <p:nvPr/>
        </p:nvSpPr>
        <p:spPr>
          <a:xfrm>
            <a:off x="4752929" y="3308811"/>
            <a:ext cx="3214341" cy="369332"/>
          </a:xfrm>
          <a:prstGeom prst="rect">
            <a:avLst/>
          </a:prstGeom>
          <a:noFill/>
        </p:spPr>
        <p:txBody>
          <a:bodyPr wrap="none" rtlCol="0">
            <a:spAutoFit/>
          </a:bodyPr>
          <a:lstStyle/>
          <a:p>
            <a:r>
              <a:rPr lang="en-US" b="1" dirty="0"/>
              <a:t>Number of variability points</a:t>
            </a:r>
            <a:endParaRPr lang="sk-SK" b="1" dirty="0"/>
          </a:p>
        </p:txBody>
      </p:sp>
      <p:sp>
        <p:nvSpPr>
          <p:cNvPr id="7" name="BlokTextu 6">
            <a:extLst>
              <a:ext uri="{FF2B5EF4-FFF2-40B4-BE49-F238E27FC236}">
                <a16:creationId xmlns:a16="http://schemas.microsoft.com/office/drawing/2014/main" id="{7D16E0B7-CA4F-A7D5-D2C4-8BF4C7EC639C}"/>
              </a:ext>
            </a:extLst>
          </p:cNvPr>
          <p:cNvSpPr txBox="1"/>
          <p:nvPr/>
        </p:nvSpPr>
        <p:spPr>
          <a:xfrm>
            <a:off x="4752929" y="2156814"/>
            <a:ext cx="6364243" cy="923330"/>
          </a:xfrm>
          <a:prstGeom prst="rect">
            <a:avLst/>
          </a:prstGeom>
          <a:noFill/>
        </p:spPr>
        <p:txBody>
          <a:bodyPr wrap="none" rtlCol="0">
            <a:spAutoFit/>
          </a:bodyPr>
          <a:lstStyle/>
          <a:p>
            <a:r>
              <a:rPr lang="en-US" b="1" dirty="0"/>
              <a:t>Independent variability points </a:t>
            </a:r>
          </a:p>
          <a:p>
            <a:r>
              <a:rPr lang="en-US" dirty="0"/>
              <a:t>(</a:t>
            </a:r>
            <a:r>
              <a:rPr lang="en-US" b="1" i="1" dirty="0">
                <a:solidFill>
                  <a:srgbClr val="0070C0"/>
                </a:solidFill>
              </a:rPr>
              <a:t>no dependence relation with others </a:t>
            </a:r>
          </a:p>
          <a:p>
            <a:r>
              <a:rPr lang="en-US" dirty="0"/>
              <a:t>	</a:t>
            </a:r>
            <a:r>
              <a:rPr lang="en-US" i="1" dirty="0"/>
              <a:t>– no value of any variability point affects another one</a:t>
            </a:r>
            <a:r>
              <a:rPr lang="en-US" dirty="0"/>
              <a:t>)</a:t>
            </a:r>
            <a:endParaRPr lang="sk-SK" dirty="0"/>
          </a:p>
        </p:txBody>
      </p:sp>
      <p:sp>
        <p:nvSpPr>
          <p:cNvPr id="8" name="BlokTextu 7">
            <a:extLst>
              <a:ext uri="{FF2B5EF4-FFF2-40B4-BE49-F238E27FC236}">
                <a16:creationId xmlns:a16="http://schemas.microsoft.com/office/drawing/2014/main" id="{73CEFCA3-3B24-62D6-9289-5F743333DA20}"/>
              </a:ext>
            </a:extLst>
          </p:cNvPr>
          <p:cNvSpPr txBox="1"/>
          <p:nvPr/>
        </p:nvSpPr>
        <p:spPr>
          <a:xfrm>
            <a:off x="3722969" y="6340727"/>
            <a:ext cx="3214341" cy="369332"/>
          </a:xfrm>
          <a:prstGeom prst="rect">
            <a:avLst/>
          </a:prstGeom>
          <a:noFill/>
        </p:spPr>
        <p:txBody>
          <a:bodyPr wrap="none" rtlCol="0">
            <a:spAutoFit/>
          </a:bodyPr>
          <a:lstStyle/>
          <a:p>
            <a:r>
              <a:rPr lang="en-US" b="1" dirty="0"/>
              <a:t>Number of variability points</a:t>
            </a:r>
            <a:endParaRPr lang="sk-SK" b="1" dirty="0"/>
          </a:p>
        </p:txBody>
      </p:sp>
      <p:sp>
        <p:nvSpPr>
          <p:cNvPr id="9" name="BlokTextu 8">
            <a:extLst>
              <a:ext uri="{FF2B5EF4-FFF2-40B4-BE49-F238E27FC236}">
                <a16:creationId xmlns:a16="http://schemas.microsoft.com/office/drawing/2014/main" id="{AAD141F5-ADF6-6DCE-889E-36119EB8D353}"/>
              </a:ext>
            </a:extLst>
          </p:cNvPr>
          <p:cNvSpPr txBox="1"/>
          <p:nvPr/>
        </p:nvSpPr>
        <p:spPr>
          <a:xfrm>
            <a:off x="6987393" y="424869"/>
            <a:ext cx="3137141" cy="400110"/>
          </a:xfrm>
          <a:prstGeom prst="rect">
            <a:avLst/>
          </a:prstGeom>
          <a:noFill/>
        </p:spPr>
        <p:txBody>
          <a:bodyPr wrap="none" rtlCol="0">
            <a:spAutoFit/>
          </a:bodyPr>
          <a:lstStyle/>
          <a:p>
            <a:r>
              <a:rPr lang="en-US" sz="2000" b="1" dirty="0">
                <a:solidFill>
                  <a:srgbClr val="7030A0"/>
                </a:solidFill>
              </a:rPr>
              <a:t>DEPENDANCE RELATIONS</a:t>
            </a:r>
            <a:endParaRPr lang="sk-SK" sz="2000" b="1" dirty="0">
              <a:solidFill>
                <a:srgbClr val="7030A0"/>
              </a:solidFill>
            </a:endParaRPr>
          </a:p>
        </p:txBody>
      </p:sp>
      <p:sp>
        <p:nvSpPr>
          <p:cNvPr id="10" name="BlokTextu 9">
            <a:extLst>
              <a:ext uri="{FF2B5EF4-FFF2-40B4-BE49-F238E27FC236}">
                <a16:creationId xmlns:a16="http://schemas.microsoft.com/office/drawing/2014/main" id="{1A650831-CCD9-2272-62C7-5F41F42DB0C7}"/>
              </a:ext>
            </a:extLst>
          </p:cNvPr>
          <p:cNvSpPr txBox="1"/>
          <p:nvPr/>
        </p:nvSpPr>
        <p:spPr>
          <a:xfrm rot="21193132">
            <a:off x="10079388" y="535033"/>
            <a:ext cx="1665841" cy="369332"/>
          </a:xfrm>
          <a:prstGeom prst="rect">
            <a:avLst/>
          </a:prstGeom>
          <a:noFill/>
        </p:spPr>
        <p:txBody>
          <a:bodyPr wrap="none" rtlCol="0">
            <a:spAutoFit/>
          </a:bodyPr>
          <a:lstStyle/>
          <a:p>
            <a:r>
              <a:rPr lang="en-US" b="1" dirty="0">
                <a:solidFill>
                  <a:srgbClr val="FF0000"/>
                </a:solidFill>
              </a:rPr>
              <a:t>CONSTRAINTS</a:t>
            </a:r>
            <a:endParaRPr lang="sk-SK" b="1" dirty="0">
              <a:solidFill>
                <a:srgbClr val="FF0000"/>
              </a:solidFill>
            </a:endParaRPr>
          </a:p>
        </p:txBody>
      </p:sp>
      <p:sp>
        <p:nvSpPr>
          <p:cNvPr id="11" name="BlokTextu 10">
            <a:extLst>
              <a:ext uri="{FF2B5EF4-FFF2-40B4-BE49-F238E27FC236}">
                <a16:creationId xmlns:a16="http://schemas.microsoft.com/office/drawing/2014/main" id="{6031A036-870D-9237-B3AF-378C6AE0A91E}"/>
              </a:ext>
            </a:extLst>
          </p:cNvPr>
          <p:cNvSpPr txBox="1"/>
          <p:nvPr/>
        </p:nvSpPr>
        <p:spPr>
          <a:xfrm>
            <a:off x="7604671" y="765745"/>
            <a:ext cx="2582245" cy="646331"/>
          </a:xfrm>
          <a:prstGeom prst="rect">
            <a:avLst/>
          </a:prstGeom>
          <a:noFill/>
        </p:spPr>
        <p:txBody>
          <a:bodyPr wrap="none" rtlCol="0">
            <a:spAutoFit/>
          </a:bodyPr>
          <a:lstStyle/>
          <a:p>
            <a:r>
              <a:rPr lang="en-US" dirty="0"/>
              <a:t>Value of one variability</a:t>
            </a:r>
          </a:p>
          <a:p>
            <a:r>
              <a:rPr lang="en-US" dirty="0"/>
              <a:t> point affects another</a:t>
            </a:r>
            <a:endParaRPr lang="sk-SK" dirty="0"/>
          </a:p>
        </p:txBody>
      </p:sp>
      <p:sp>
        <p:nvSpPr>
          <p:cNvPr id="12" name="BlokTextu 11">
            <a:extLst>
              <a:ext uri="{FF2B5EF4-FFF2-40B4-BE49-F238E27FC236}">
                <a16:creationId xmlns:a16="http://schemas.microsoft.com/office/drawing/2014/main" id="{44A65AF7-18DC-6580-B5A8-4C5E8A690060}"/>
              </a:ext>
            </a:extLst>
          </p:cNvPr>
          <p:cNvSpPr txBox="1"/>
          <p:nvPr/>
        </p:nvSpPr>
        <p:spPr>
          <a:xfrm>
            <a:off x="6879294" y="1364683"/>
            <a:ext cx="4881914" cy="830997"/>
          </a:xfrm>
          <a:prstGeom prst="rect">
            <a:avLst/>
          </a:prstGeom>
          <a:noFill/>
        </p:spPr>
        <p:txBody>
          <a:bodyPr wrap="none" rtlCol="0">
            <a:spAutoFit/>
          </a:bodyPr>
          <a:lstStyle/>
          <a:p>
            <a:r>
              <a:rPr lang="en-US" sz="2400" b="1" dirty="0">
                <a:solidFill>
                  <a:srgbClr val="FFC000"/>
                </a:solidFill>
              </a:rPr>
              <a:t>	STRONG COUPLED </a:t>
            </a:r>
          </a:p>
          <a:p>
            <a:r>
              <a:rPr lang="en-US" sz="2400" b="1" dirty="0">
                <a:solidFill>
                  <a:srgbClr val="FFC000"/>
                </a:solidFill>
              </a:rPr>
              <a:t>				VARIABILITY POINTS</a:t>
            </a:r>
            <a:endParaRPr lang="sk-SK" sz="2400" b="1" dirty="0">
              <a:solidFill>
                <a:srgbClr val="FFC000"/>
              </a:solidFill>
            </a:endParaRPr>
          </a:p>
        </p:txBody>
      </p:sp>
      <p:sp>
        <p:nvSpPr>
          <p:cNvPr id="13" name="BlokTextu 12">
            <a:extLst>
              <a:ext uri="{FF2B5EF4-FFF2-40B4-BE49-F238E27FC236}">
                <a16:creationId xmlns:a16="http://schemas.microsoft.com/office/drawing/2014/main" id="{993A8DCC-DCCF-38D3-6620-0309213E1EB0}"/>
              </a:ext>
            </a:extLst>
          </p:cNvPr>
          <p:cNvSpPr txBox="1"/>
          <p:nvPr/>
        </p:nvSpPr>
        <p:spPr>
          <a:xfrm rot="21417931">
            <a:off x="8827544" y="3041653"/>
            <a:ext cx="2593980" cy="646331"/>
          </a:xfrm>
          <a:prstGeom prst="rect">
            <a:avLst/>
          </a:prstGeom>
          <a:noFill/>
        </p:spPr>
        <p:txBody>
          <a:bodyPr wrap="none" rtlCol="0">
            <a:spAutoFit/>
          </a:bodyPr>
          <a:lstStyle/>
          <a:p>
            <a:r>
              <a:rPr lang="en-US" i="1" dirty="0"/>
              <a:t>Less difficulty to bind </a:t>
            </a:r>
          </a:p>
          <a:p>
            <a:r>
              <a:rPr lang="en-US" i="1" dirty="0"/>
              <a:t>variability point in PLA</a:t>
            </a:r>
            <a:endParaRPr lang="sk-SK" i="1" dirty="0"/>
          </a:p>
        </p:txBody>
      </p:sp>
      <p:sp>
        <p:nvSpPr>
          <p:cNvPr id="14" name="BlokTextu 13">
            <a:extLst>
              <a:ext uri="{FF2B5EF4-FFF2-40B4-BE49-F238E27FC236}">
                <a16:creationId xmlns:a16="http://schemas.microsoft.com/office/drawing/2014/main" id="{1D913250-3EE0-6FDE-8DD2-20D40BA5B4D1}"/>
              </a:ext>
            </a:extLst>
          </p:cNvPr>
          <p:cNvSpPr txBox="1"/>
          <p:nvPr/>
        </p:nvSpPr>
        <p:spPr>
          <a:xfrm>
            <a:off x="7167676" y="5826203"/>
            <a:ext cx="5024324" cy="1015663"/>
          </a:xfrm>
          <a:prstGeom prst="rect">
            <a:avLst/>
          </a:prstGeom>
          <a:noFill/>
        </p:spPr>
        <p:txBody>
          <a:bodyPr wrap="none" rtlCol="0">
            <a:spAutoFit/>
          </a:bodyPr>
          <a:lstStyle/>
          <a:p>
            <a:r>
              <a:rPr lang="sk-SK" sz="1200" dirty="0" err="1"/>
              <a:t>Tao</a:t>
            </a:r>
            <a:r>
              <a:rPr lang="sk-SK" sz="1200" dirty="0"/>
              <a:t> </a:t>
            </a:r>
            <a:r>
              <a:rPr lang="sk-SK" sz="1200" dirty="0" err="1"/>
              <a:t>Zhang</a:t>
            </a:r>
            <a:r>
              <a:rPr lang="sk-SK" sz="1200" dirty="0"/>
              <a:t>, Lei </a:t>
            </a:r>
            <a:r>
              <a:rPr lang="sk-SK" sz="1200" dirty="0" err="1"/>
              <a:t>Deng</a:t>
            </a:r>
            <a:r>
              <a:rPr lang="sk-SK" sz="1200" dirty="0"/>
              <a:t>, </a:t>
            </a:r>
            <a:r>
              <a:rPr lang="sk-SK" sz="1200" dirty="0" err="1"/>
              <a:t>Jian</a:t>
            </a:r>
            <a:r>
              <a:rPr lang="sk-SK" sz="1200" dirty="0"/>
              <a:t> </a:t>
            </a:r>
            <a:r>
              <a:rPr lang="sk-SK" sz="1200" dirty="0" err="1"/>
              <a:t>Wu</a:t>
            </a:r>
            <a:r>
              <a:rPr lang="sk-SK" sz="1200" dirty="0"/>
              <a:t>, </a:t>
            </a:r>
            <a:r>
              <a:rPr lang="sk-SK" sz="1200" dirty="0" err="1"/>
              <a:t>Qiaoming</a:t>
            </a:r>
            <a:r>
              <a:rPr lang="sk-SK" sz="1200" dirty="0"/>
              <a:t> </a:t>
            </a:r>
            <a:r>
              <a:rPr lang="sk-SK" sz="1200" dirty="0" err="1"/>
              <a:t>Zhou</a:t>
            </a:r>
            <a:r>
              <a:rPr lang="sk-SK" sz="1200" dirty="0"/>
              <a:t>, and </a:t>
            </a:r>
            <a:r>
              <a:rPr lang="sk-SK" sz="1200" dirty="0" err="1"/>
              <a:t>Chunyan</a:t>
            </a:r>
            <a:r>
              <a:rPr lang="sk-SK" sz="1200" dirty="0"/>
              <a:t> Ma. 2008.</a:t>
            </a:r>
          </a:p>
          <a:p>
            <a:r>
              <a:rPr lang="sk-SK" sz="1200" dirty="0"/>
              <a:t> </a:t>
            </a:r>
            <a:r>
              <a:rPr lang="sk-SK" sz="1200" dirty="0" err="1"/>
              <a:t>Some</a:t>
            </a:r>
            <a:r>
              <a:rPr lang="sk-SK" sz="1200" dirty="0"/>
              <a:t> </a:t>
            </a:r>
            <a:r>
              <a:rPr lang="sk-SK" sz="1200" dirty="0" err="1"/>
              <a:t>Metrics</a:t>
            </a:r>
            <a:r>
              <a:rPr lang="sk-SK" sz="1200" dirty="0"/>
              <a:t> </a:t>
            </a:r>
            <a:r>
              <a:rPr lang="sk-SK" sz="1200" dirty="0" err="1"/>
              <a:t>for</a:t>
            </a:r>
            <a:r>
              <a:rPr lang="sk-SK" sz="1200" dirty="0"/>
              <a:t> </a:t>
            </a:r>
            <a:r>
              <a:rPr lang="sk-SK" sz="1200" dirty="0" err="1"/>
              <a:t>Accessing</a:t>
            </a:r>
            <a:r>
              <a:rPr lang="sk-SK" sz="1200" dirty="0"/>
              <a:t> </a:t>
            </a:r>
            <a:r>
              <a:rPr lang="sk-SK" sz="1200" dirty="0" err="1"/>
              <a:t>Quality</a:t>
            </a:r>
            <a:r>
              <a:rPr lang="sk-SK" sz="1200" dirty="0"/>
              <a:t> of </a:t>
            </a:r>
            <a:r>
              <a:rPr lang="sk-SK" sz="1200" dirty="0" err="1"/>
              <a:t>Product</a:t>
            </a:r>
            <a:r>
              <a:rPr lang="sk-SK" sz="1200" dirty="0"/>
              <a:t> </a:t>
            </a:r>
            <a:r>
              <a:rPr lang="sk-SK" sz="1200" dirty="0" err="1"/>
              <a:t>Line</a:t>
            </a:r>
            <a:r>
              <a:rPr lang="sk-SK" sz="1200" dirty="0"/>
              <a:t> </a:t>
            </a:r>
            <a:r>
              <a:rPr lang="sk-SK" sz="1200" dirty="0" err="1"/>
              <a:t>Architecture</a:t>
            </a:r>
            <a:r>
              <a:rPr lang="sk-SK" sz="1200" dirty="0"/>
              <a:t>. </a:t>
            </a:r>
          </a:p>
          <a:p>
            <a:r>
              <a:rPr lang="sk-SK" sz="1200" dirty="0"/>
              <a:t>In 2008 International </a:t>
            </a:r>
            <a:r>
              <a:rPr lang="sk-SK" sz="1200" dirty="0" err="1"/>
              <a:t>Conference</a:t>
            </a:r>
            <a:r>
              <a:rPr lang="sk-SK" sz="1200" dirty="0"/>
              <a:t> on </a:t>
            </a:r>
            <a:r>
              <a:rPr lang="sk-SK" sz="1200" dirty="0" err="1"/>
              <a:t>Computer</a:t>
            </a:r>
            <a:r>
              <a:rPr lang="sk-SK" sz="1200" dirty="0"/>
              <a:t> </a:t>
            </a:r>
            <a:r>
              <a:rPr lang="sk-SK" sz="1200" dirty="0" err="1"/>
              <a:t>Science</a:t>
            </a:r>
            <a:r>
              <a:rPr lang="sk-SK" sz="1200" dirty="0"/>
              <a:t> </a:t>
            </a:r>
          </a:p>
          <a:p>
            <a:r>
              <a:rPr lang="sk-SK" sz="1200" dirty="0"/>
              <a:t>and Software </a:t>
            </a:r>
            <a:r>
              <a:rPr lang="sk-SK" sz="1200" dirty="0" err="1"/>
              <a:t>Engineering</a:t>
            </a:r>
            <a:r>
              <a:rPr lang="sk-SK" sz="1200" dirty="0"/>
              <a:t>. IEEE, </a:t>
            </a:r>
            <a:r>
              <a:rPr lang="sk-SK" sz="1200" dirty="0" err="1"/>
              <a:t>Wuhan</a:t>
            </a:r>
            <a:r>
              <a:rPr lang="sk-SK" sz="1200" dirty="0"/>
              <a:t>, </a:t>
            </a:r>
            <a:r>
              <a:rPr lang="sk-SK" sz="1200" dirty="0" err="1"/>
              <a:t>China</a:t>
            </a:r>
            <a:r>
              <a:rPr lang="sk-SK" sz="1200" dirty="0"/>
              <a:t>, 500–503. </a:t>
            </a:r>
          </a:p>
          <a:p>
            <a:r>
              <a:rPr lang="sk-SK" sz="1200" dirty="0"/>
              <a:t>https://doi.org/10.1109/CSSE.2008.500 </a:t>
            </a:r>
          </a:p>
        </p:txBody>
      </p:sp>
      <p:sp>
        <p:nvSpPr>
          <p:cNvPr id="15" name="BlokTextu 14">
            <a:extLst>
              <a:ext uri="{FF2B5EF4-FFF2-40B4-BE49-F238E27FC236}">
                <a16:creationId xmlns:a16="http://schemas.microsoft.com/office/drawing/2014/main" id="{05C0592E-6C43-6268-8702-C3467AD0BBC0}"/>
              </a:ext>
            </a:extLst>
          </p:cNvPr>
          <p:cNvSpPr txBox="1"/>
          <p:nvPr/>
        </p:nvSpPr>
        <p:spPr>
          <a:xfrm>
            <a:off x="193250" y="1658575"/>
            <a:ext cx="3355406" cy="523220"/>
          </a:xfrm>
          <a:prstGeom prst="rect">
            <a:avLst/>
          </a:prstGeom>
          <a:noFill/>
        </p:spPr>
        <p:txBody>
          <a:bodyPr wrap="none" rtlCol="0">
            <a:spAutoFit/>
          </a:bodyPr>
          <a:lstStyle/>
          <a:p>
            <a:r>
              <a:rPr lang="en-US" sz="2800" b="1" dirty="0"/>
              <a:t>STRONG COUPLING</a:t>
            </a:r>
            <a:endParaRPr lang="sk-SK" sz="2800" b="1" dirty="0"/>
          </a:p>
        </p:txBody>
      </p:sp>
      <p:sp>
        <p:nvSpPr>
          <p:cNvPr id="16" name="Šípka: obojsmerná vodorovná 15">
            <a:extLst>
              <a:ext uri="{FF2B5EF4-FFF2-40B4-BE49-F238E27FC236}">
                <a16:creationId xmlns:a16="http://schemas.microsoft.com/office/drawing/2014/main" id="{7BFDF45B-01F6-EEE2-D867-8C34E6E9E0D3}"/>
              </a:ext>
            </a:extLst>
          </p:cNvPr>
          <p:cNvSpPr/>
          <p:nvPr/>
        </p:nvSpPr>
        <p:spPr>
          <a:xfrm rot="1210724">
            <a:off x="7597511" y="2059364"/>
            <a:ext cx="1617478" cy="4207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BlokTextu 16">
            <a:extLst>
              <a:ext uri="{FF2B5EF4-FFF2-40B4-BE49-F238E27FC236}">
                <a16:creationId xmlns:a16="http://schemas.microsoft.com/office/drawing/2014/main" id="{F2891E85-CF3C-A338-73D5-4D7F8E0C195F}"/>
              </a:ext>
            </a:extLst>
          </p:cNvPr>
          <p:cNvSpPr txBox="1"/>
          <p:nvPr/>
        </p:nvSpPr>
        <p:spPr>
          <a:xfrm>
            <a:off x="266993" y="3244334"/>
            <a:ext cx="3089307" cy="369332"/>
          </a:xfrm>
          <a:prstGeom prst="rect">
            <a:avLst/>
          </a:prstGeom>
          <a:noFill/>
        </p:spPr>
        <p:txBody>
          <a:bodyPr wrap="none" rtlCol="0">
            <a:spAutoFit/>
          </a:bodyPr>
          <a:lstStyle/>
          <a:p>
            <a:r>
              <a:rPr lang="en-US" b="1" dirty="0">
                <a:solidFill>
                  <a:srgbClr val="FF0000"/>
                </a:solidFill>
              </a:rPr>
              <a:t>Strong coupling coefficient</a:t>
            </a:r>
            <a:endParaRPr lang="sk-SK" b="1" dirty="0">
              <a:solidFill>
                <a:srgbClr val="FF0000"/>
              </a:solidFill>
            </a:endParaRPr>
          </a:p>
        </p:txBody>
      </p:sp>
      <p:sp>
        <p:nvSpPr>
          <p:cNvPr id="18" name="BlokTextu 17">
            <a:extLst>
              <a:ext uri="{FF2B5EF4-FFF2-40B4-BE49-F238E27FC236}">
                <a16:creationId xmlns:a16="http://schemas.microsoft.com/office/drawing/2014/main" id="{8F63C63C-5D49-881E-7C98-65A0F37F8282}"/>
              </a:ext>
            </a:extLst>
          </p:cNvPr>
          <p:cNvSpPr txBox="1"/>
          <p:nvPr/>
        </p:nvSpPr>
        <p:spPr>
          <a:xfrm>
            <a:off x="588089" y="5897800"/>
            <a:ext cx="2980944" cy="369332"/>
          </a:xfrm>
          <a:prstGeom prst="rect">
            <a:avLst/>
          </a:prstGeom>
          <a:noFill/>
        </p:spPr>
        <p:txBody>
          <a:bodyPr wrap="none" rtlCol="0">
            <a:spAutoFit/>
          </a:bodyPr>
          <a:lstStyle/>
          <a:p>
            <a:r>
              <a:rPr lang="en-US" b="1" dirty="0">
                <a:solidFill>
                  <a:srgbClr val="FF0000"/>
                </a:solidFill>
              </a:rPr>
              <a:t>Weak coupling coefficient</a:t>
            </a:r>
            <a:endParaRPr lang="sk-SK" b="1" dirty="0">
              <a:solidFill>
                <a:srgbClr val="FF0000"/>
              </a:solidFill>
            </a:endParaRPr>
          </a:p>
        </p:txBody>
      </p:sp>
      <p:sp>
        <p:nvSpPr>
          <p:cNvPr id="19" name="BlokTextu 18">
            <a:extLst>
              <a:ext uri="{FF2B5EF4-FFF2-40B4-BE49-F238E27FC236}">
                <a16:creationId xmlns:a16="http://schemas.microsoft.com/office/drawing/2014/main" id="{EDD06268-1B83-FD45-7C26-814E16A8B26C}"/>
              </a:ext>
            </a:extLst>
          </p:cNvPr>
          <p:cNvSpPr txBox="1"/>
          <p:nvPr/>
        </p:nvSpPr>
        <p:spPr>
          <a:xfrm>
            <a:off x="5417810" y="4615325"/>
            <a:ext cx="6431569" cy="923330"/>
          </a:xfrm>
          <a:prstGeom prst="rect">
            <a:avLst/>
          </a:prstGeom>
          <a:noFill/>
        </p:spPr>
        <p:txBody>
          <a:bodyPr wrap="none" rtlCol="0">
            <a:spAutoFit/>
          </a:bodyPr>
          <a:lstStyle/>
          <a:p>
            <a:r>
              <a:rPr lang="en-US" b="1" dirty="0"/>
              <a:t>Weak coupling variability points </a:t>
            </a:r>
          </a:p>
          <a:p>
            <a:r>
              <a:rPr lang="en-US" dirty="0"/>
              <a:t>(</a:t>
            </a:r>
            <a:r>
              <a:rPr lang="en-US" b="1" i="1" dirty="0">
                <a:solidFill>
                  <a:srgbClr val="0070C0"/>
                </a:solidFill>
              </a:rPr>
              <a:t>2 or more variability points controlling guard condition </a:t>
            </a:r>
          </a:p>
          <a:p>
            <a:r>
              <a:rPr lang="en-US" dirty="0"/>
              <a:t>of some variability point(s), components,…)</a:t>
            </a:r>
            <a:endParaRPr lang="sk-SK" dirty="0"/>
          </a:p>
        </p:txBody>
      </p:sp>
      <p:sp>
        <p:nvSpPr>
          <p:cNvPr id="20" name="BlokTextu 19">
            <a:extLst>
              <a:ext uri="{FF2B5EF4-FFF2-40B4-BE49-F238E27FC236}">
                <a16:creationId xmlns:a16="http://schemas.microsoft.com/office/drawing/2014/main" id="{1F838A87-4AD1-7420-3C09-FE0875D5FF6E}"/>
              </a:ext>
            </a:extLst>
          </p:cNvPr>
          <p:cNvSpPr txBox="1"/>
          <p:nvPr/>
        </p:nvSpPr>
        <p:spPr>
          <a:xfrm rot="21417931">
            <a:off x="3528410" y="1353655"/>
            <a:ext cx="2739853" cy="646331"/>
          </a:xfrm>
          <a:prstGeom prst="rect">
            <a:avLst/>
          </a:prstGeom>
          <a:noFill/>
        </p:spPr>
        <p:txBody>
          <a:bodyPr wrap="none" rtlCol="0">
            <a:spAutoFit/>
          </a:bodyPr>
          <a:lstStyle/>
          <a:p>
            <a:r>
              <a:rPr lang="en-US" b="1" i="1" u="sng" dirty="0">
                <a:solidFill>
                  <a:srgbClr val="7030A0"/>
                </a:solidFill>
              </a:rPr>
              <a:t>More difficult to bind </a:t>
            </a:r>
          </a:p>
          <a:p>
            <a:r>
              <a:rPr lang="en-US" b="1" i="1" u="sng" dirty="0">
                <a:solidFill>
                  <a:srgbClr val="7030A0"/>
                </a:solidFill>
              </a:rPr>
              <a:t>variability point in PLA</a:t>
            </a:r>
            <a:endParaRPr lang="sk-SK" b="1" i="1" u="sng" dirty="0">
              <a:solidFill>
                <a:srgbClr val="7030A0"/>
              </a:solidFill>
            </a:endParaRPr>
          </a:p>
        </p:txBody>
      </p:sp>
      <p:sp>
        <p:nvSpPr>
          <p:cNvPr id="21" name="BlokTextu 20">
            <a:extLst>
              <a:ext uri="{FF2B5EF4-FFF2-40B4-BE49-F238E27FC236}">
                <a16:creationId xmlns:a16="http://schemas.microsoft.com/office/drawing/2014/main" id="{54D20898-86DE-EABC-7291-D8F537CB226F}"/>
              </a:ext>
            </a:extLst>
          </p:cNvPr>
          <p:cNvSpPr txBox="1"/>
          <p:nvPr/>
        </p:nvSpPr>
        <p:spPr>
          <a:xfrm>
            <a:off x="217268" y="4844171"/>
            <a:ext cx="2967479" cy="523220"/>
          </a:xfrm>
          <a:prstGeom prst="rect">
            <a:avLst/>
          </a:prstGeom>
          <a:noFill/>
        </p:spPr>
        <p:txBody>
          <a:bodyPr wrap="none" rtlCol="0">
            <a:spAutoFit/>
          </a:bodyPr>
          <a:lstStyle/>
          <a:p>
            <a:r>
              <a:rPr lang="en-US" sz="2800" b="1" dirty="0"/>
              <a:t>WEAK COUPLING</a:t>
            </a:r>
            <a:endParaRPr lang="sk-SK" sz="2800" b="1" dirty="0"/>
          </a:p>
        </p:txBody>
      </p:sp>
      <p:sp>
        <p:nvSpPr>
          <p:cNvPr id="22" name="BlokTextu 21">
            <a:extLst>
              <a:ext uri="{FF2B5EF4-FFF2-40B4-BE49-F238E27FC236}">
                <a16:creationId xmlns:a16="http://schemas.microsoft.com/office/drawing/2014/main" id="{26DC9F7A-0072-9BD6-80CC-0F438FEC04AE}"/>
              </a:ext>
            </a:extLst>
          </p:cNvPr>
          <p:cNvSpPr txBox="1"/>
          <p:nvPr/>
        </p:nvSpPr>
        <p:spPr>
          <a:xfrm rot="21417931">
            <a:off x="3120007" y="4301379"/>
            <a:ext cx="2986202" cy="646331"/>
          </a:xfrm>
          <a:prstGeom prst="rect">
            <a:avLst/>
          </a:prstGeom>
          <a:noFill/>
        </p:spPr>
        <p:txBody>
          <a:bodyPr wrap="none" rtlCol="0">
            <a:spAutoFit/>
          </a:bodyPr>
          <a:lstStyle/>
          <a:p>
            <a:r>
              <a:rPr lang="en-US" b="1" i="1" u="sng" dirty="0">
                <a:solidFill>
                  <a:srgbClr val="7030A0"/>
                </a:solidFill>
              </a:rPr>
              <a:t>More difficult variability </a:t>
            </a:r>
          </a:p>
          <a:p>
            <a:r>
              <a:rPr lang="en-US" b="1" i="1" u="sng" dirty="0">
                <a:solidFill>
                  <a:srgbClr val="7030A0"/>
                </a:solidFill>
              </a:rPr>
              <a:t>design of PLA</a:t>
            </a:r>
            <a:endParaRPr lang="sk-SK" b="1" i="1" u="sng" dirty="0">
              <a:solidFill>
                <a:srgbClr val="7030A0"/>
              </a:solidFill>
            </a:endParaRPr>
          </a:p>
        </p:txBody>
      </p:sp>
    </p:spTree>
    <p:extLst>
      <p:ext uri="{BB962C8B-B14F-4D97-AF65-F5344CB8AC3E}">
        <p14:creationId xmlns:p14="http://schemas.microsoft.com/office/powerpoint/2010/main" val="1257660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1364298-FDC9-FA70-AF28-6772087973EC}"/>
              </a:ext>
            </a:extLst>
          </p:cNvPr>
          <p:cNvSpPr>
            <a:spLocks noGrp="1"/>
          </p:cNvSpPr>
          <p:nvPr>
            <p:ph type="title"/>
          </p:nvPr>
        </p:nvSpPr>
        <p:spPr/>
        <p:txBody>
          <a:bodyPr/>
          <a:lstStyle/>
          <a:p>
            <a:endParaRPr lang="sk-SK" dirty="0"/>
          </a:p>
        </p:txBody>
      </p:sp>
      <mc:AlternateContent xmlns:mc="http://schemas.openxmlformats.org/markup-compatibility/2006" xmlns:a14="http://schemas.microsoft.com/office/drawing/2010/main">
        <mc:Choice Requires="a14">
          <p:sp>
            <p:nvSpPr>
              <p:cNvPr id="6" name="BlokTextu 5">
                <a:extLst>
                  <a:ext uri="{FF2B5EF4-FFF2-40B4-BE49-F238E27FC236}">
                    <a16:creationId xmlns:a16="http://schemas.microsoft.com/office/drawing/2014/main" id="{E13F4486-1B09-EB8E-F4A9-BC81BD9C7971}"/>
                  </a:ext>
                </a:extLst>
              </p:cNvPr>
              <p:cNvSpPr txBox="1"/>
              <p:nvPr/>
            </p:nvSpPr>
            <p:spPr>
              <a:xfrm>
                <a:off x="281354" y="6328947"/>
                <a:ext cx="8607869" cy="461665"/>
              </a:xfrm>
              <a:prstGeom prst="rect">
                <a:avLst/>
              </a:prstGeom>
              <a:noFill/>
            </p:spPr>
            <p:txBody>
              <a:bodyPr wrap="none" rtlCol="0">
                <a:spAutoFit/>
              </a:bodyPr>
              <a:lstStyle/>
              <a:p>
                <a:r>
                  <a:rPr lang="en-US" sz="2400" dirty="0"/>
                  <a:t>Where </a:t>
                </a:r>
                <a14:m>
                  <m:oMath xmlns:m="http://schemas.openxmlformats.org/officeDocument/2006/math">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Cost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of</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all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components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in</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SPL</m:t>
                    </m:r>
                    <m:r>
                      <a:rPr lang="en-US" sz="2400" b="0" i="0" smtClean="0">
                        <a:latin typeface="Cambria Math" panose="02040503050406030204" pitchFamily="18" charset="0"/>
                      </a:rPr>
                      <m:t>=</m:t>
                    </m:r>
                    <m:r>
                      <m:rPr>
                        <m:nor/>
                      </m:rPr>
                      <a:rPr lang="el-GR" sz="2400" smtClean="0"/>
                      <m:t>Σ</m:t>
                    </m:r>
                    <m:r>
                      <m:rPr>
                        <m:nor/>
                      </m:rPr>
                      <a:rPr lang="sk-SK" sz="2400" baseline="-25000" smtClean="0"/>
                      <m:t>j</m:t>
                    </m:r>
                    <m:r>
                      <m:rPr>
                        <m:nor/>
                      </m:rPr>
                      <a:rPr lang="sk-SK" sz="2400" smtClean="0"/>
                      <m:t> </m:t>
                    </m:r>
                    <m:r>
                      <m:rPr>
                        <m:nor/>
                      </m:rPr>
                      <a:rPr lang="sk-SK" sz="2400" smtClean="0">
                        <a:solidFill>
                          <a:srgbClr val="7030A0"/>
                        </a:solidFill>
                      </a:rPr>
                      <m:t>Cost</m:t>
                    </m:r>
                    <m:r>
                      <m:rPr>
                        <m:nor/>
                      </m:rPr>
                      <a:rPr lang="en-US" sz="2400" b="0" i="0" smtClean="0"/>
                      <m:t> </m:t>
                    </m:r>
                    <m:r>
                      <m:rPr>
                        <m:nor/>
                      </m:rPr>
                      <a:rPr lang="sk-SK" sz="2400" smtClean="0">
                        <a:solidFill>
                          <a:srgbClr val="FF0000"/>
                        </a:solidFill>
                      </a:rPr>
                      <m:t>C</m:t>
                    </m:r>
                    <m:r>
                      <a:rPr lang="sk-SK" sz="2400" i="1" smtClean="0">
                        <a:solidFill>
                          <a:srgbClr val="FF0000"/>
                        </a:solidFill>
                        <a:latin typeface="Cambria Math" panose="02040503050406030204" pitchFamily="18" charset="0"/>
                      </a:rPr>
                      <m:t> </m:t>
                    </m:r>
                  </m:oMath>
                </a14:m>
                <a:r>
                  <a:rPr lang="en-US" sz="2400" dirty="0"/>
                  <a:t>= </a:t>
                </a:r>
                <a:r>
                  <a:rPr lang="sk-SK" sz="2400" dirty="0"/>
                  <a:t>8378,25</a:t>
                </a:r>
              </a:p>
            </p:txBody>
          </p:sp>
        </mc:Choice>
        <mc:Fallback xmlns="">
          <p:sp>
            <p:nvSpPr>
              <p:cNvPr id="6" name="BlokTextu 5">
                <a:extLst>
                  <a:ext uri="{FF2B5EF4-FFF2-40B4-BE49-F238E27FC236}">
                    <a16:creationId xmlns:a16="http://schemas.microsoft.com/office/drawing/2014/main" id="{E13F4486-1B09-EB8E-F4A9-BC81BD9C7971}"/>
                  </a:ext>
                </a:extLst>
              </p:cNvPr>
              <p:cNvSpPr txBox="1">
                <a:spLocks noRot="1" noChangeAspect="1" noMove="1" noResize="1" noEditPoints="1" noAdjustHandles="1" noChangeArrowheads="1" noChangeShapeType="1" noTextEdit="1"/>
              </p:cNvSpPr>
              <p:nvPr/>
            </p:nvSpPr>
            <p:spPr>
              <a:xfrm>
                <a:off x="281354" y="6328947"/>
                <a:ext cx="8607869" cy="461665"/>
              </a:xfrm>
              <a:prstGeom prst="rect">
                <a:avLst/>
              </a:prstGeom>
              <a:blipFill>
                <a:blip r:embed="rId2"/>
                <a:stretch>
                  <a:fillRect l="-1062" t="-10526" b="-28947"/>
                </a:stretch>
              </a:blipFill>
            </p:spPr>
            <p:txBody>
              <a:bodyPr/>
              <a:lstStyle/>
              <a:p>
                <a:r>
                  <a:rPr lang="sk-SK">
                    <a:noFill/>
                  </a:rPr>
                  <a:t> </a:t>
                </a:r>
              </a:p>
            </p:txBody>
          </p:sp>
        </mc:Fallback>
      </mc:AlternateContent>
      <p:pic>
        <p:nvPicPr>
          <p:cNvPr id="4" name="Obrázok 3">
            <a:extLst>
              <a:ext uri="{FF2B5EF4-FFF2-40B4-BE49-F238E27FC236}">
                <a16:creationId xmlns:a16="http://schemas.microsoft.com/office/drawing/2014/main" id="{AC0CD5C0-4619-2279-7ADC-DC2E27A4E78F}"/>
              </a:ext>
            </a:extLst>
          </p:cNvPr>
          <p:cNvPicPr>
            <a:picLocks noChangeAspect="1"/>
          </p:cNvPicPr>
          <p:nvPr/>
        </p:nvPicPr>
        <p:blipFill>
          <a:blip r:embed="rId3"/>
          <a:stretch>
            <a:fillRect/>
          </a:stretch>
        </p:blipFill>
        <p:spPr>
          <a:xfrm>
            <a:off x="486509" y="116105"/>
            <a:ext cx="10228384" cy="6132295"/>
          </a:xfrm>
          <a:prstGeom prst="rect">
            <a:avLst/>
          </a:prstGeom>
        </p:spPr>
      </p:pic>
    </p:spTree>
    <p:extLst>
      <p:ext uri="{BB962C8B-B14F-4D97-AF65-F5344CB8AC3E}">
        <p14:creationId xmlns:p14="http://schemas.microsoft.com/office/powerpoint/2010/main" val="1634070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a:extLst>
              <a:ext uri="{FF2B5EF4-FFF2-40B4-BE49-F238E27FC236}">
                <a16:creationId xmlns:a16="http://schemas.microsoft.com/office/drawing/2014/main" id="{83C2C757-B07E-371D-AC29-12BDF532DBE4}"/>
              </a:ext>
            </a:extLst>
          </p:cNvPr>
          <p:cNvPicPr>
            <a:picLocks noChangeAspect="1"/>
          </p:cNvPicPr>
          <p:nvPr/>
        </p:nvPicPr>
        <p:blipFill>
          <a:blip r:embed="rId2"/>
          <a:stretch>
            <a:fillRect/>
          </a:stretch>
        </p:blipFill>
        <p:spPr>
          <a:xfrm>
            <a:off x="5348025" y="5899"/>
            <a:ext cx="6843975" cy="6858000"/>
          </a:xfrm>
          <a:prstGeom prst="rect">
            <a:avLst/>
          </a:prstGeom>
        </p:spPr>
      </p:pic>
      <p:pic>
        <p:nvPicPr>
          <p:cNvPr id="5" name="Obrázok 4">
            <a:extLst>
              <a:ext uri="{FF2B5EF4-FFF2-40B4-BE49-F238E27FC236}">
                <a16:creationId xmlns:a16="http://schemas.microsoft.com/office/drawing/2014/main" id="{82D40B39-4B67-5BC3-F37C-1597C088778D}"/>
              </a:ext>
            </a:extLst>
          </p:cNvPr>
          <p:cNvPicPr>
            <a:picLocks noChangeAspect="1"/>
          </p:cNvPicPr>
          <p:nvPr/>
        </p:nvPicPr>
        <p:blipFill rotWithShape="1">
          <a:blip r:embed="rId2"/>
          <a:srcRect r="4138"/>
          <a:stretch/>
        </p:blipFill>
        <p:spPr>
          <a:xfrm>
            <a:off x="-964956" y="0"/>
            <a:ext cx="6560747" cy="6858000"/>
          </a:xfrm>
          <a:prstGeom prst="rect">
            <a:avLst/>
          </a:prstGeom>
        </p:spPr>
      </p:pic>
      <p:sp>
        <p:nvSpPr>
          <p:cNvPr id="7" name="Dvojitá vlna 6">
            <a:extLst>
              <a:ext uri="{FF2B5EF4-FFF2-40B4-BE49-F238E27FC236}">
                <a16:creationId xmlns:a16="http://schemas.microsoft.com/office/drawing/2014/main" id="{E780C49E-E31C-BE77-7542-47D0D3A81926}"/>
              </a:ext>
            </a:extLst>
          </p:cNvPr>
          <p:cNvSpPr/>
          <p:nvPr/>
        </p:nvSpPr>
        <p:spPr>
          <a:xfrm>
            <a:off x="1578187" y="1820333"/>
            <a:ext cx="8248764" cy="3368039"/>
          </a:xfrm>
          <a:prstGeom prst="doubleWav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k-SK">
              <a:solidFill>
                <a:schemeClr val="bg1">
                  <a:lumMod val="85000"/>
                </a:schemeClr>
              </a:solidFill>
            </a:endParaRPr>
          </a:p>
        </p:txBody>
      </p:sp>
      <p:sp>
        <p:nvSpPr>
          <p:cNvPr id="6" name="Nadpis 1">
            <a:extLst>
              <a:ext uri="{FF2B5EF4-FFF2-40B4-BE49-F238E27FC236}">
                <a16:creationId xmlns:a16="http://schemas.microsoft.com/office/drawing/2014/main" id="{F8F6FD0A-074C-425F-B4F8-ECC27A70D1B5}"/>
              </a:ext>
            </a:extLst>
          </p:cNvPr>
          <p:cNvSpPr>
            <a:spLocks noGrp="1"/>
          </p:cNvSpPr>
          <p:nvPr>
            <p:ph type="title"/>
          </p:nvPr>
        </p:nvSpPr>
        <p:spPr>
          <a:xfrm>
            <a:off x="2593030" y="2402841"/>
            <a:ext cx="8596668" cy="1320800"/>
          </a:xfrm>
          <a:effectLst>
            <a:innerShdw blurRad="63500" dist="50800" dir="5400000">
              <a:prstClr val="black">
                <a:alpha val="50000"/>
              </a:prstClr>
            </a:innerShdw>
          </a:effectLst>
        </p:spPr>
        <p:txBody>
          <a:bodyPr>
            <a:noAutofit/>
          </a:bodyPr>
          <a:lstStyle/>
          <a:p>
            <a:r>
              <a:rPr lang="en-US" sz="7200" b="1" dirty="0"/>
              <a:t>Application on fractals</a:t>
            </a:r>
            <a:endParaRPr lang="sk-SK" sz="7200" b="1" dirty="0"/>
          </a:p>
        </p:txBody>
      </p:sp>
    </p:spTree>
    <p:extLst>
      <p:ext uri="{BB962C8B-B14F-4D97-AF65-F5344CB8AC3E}">
        <p14:creationId xmlns:p14="http://schemas.microsoft.com/office/powerpoint/2010/main" val="650025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1EC671C-A11A-40AF-93D1-75C6CEDF1296}"/>
              </a:ext>
            </a:extLst>
          </p:cNvPr>
          <p:cNvSpPr>
            <a:spLocks noGrp="1"/>
          </p:cNvSpPr>
          <p:nvPr>
            <p:ph type="title"/>
          </p:nvPr>
        </p:nvSpPr>
        <p:spPr>
          <a:xfrm>
            <a:off x="686210" y="319045"/>
            <a:ext cx="8596668" cy="1320800"/>
          </a:xfrm>
        </p:spPr>
        <p:txBody>
          <a:bodyPr>
            <a:noAutofit/>
          </a:bodyPr>
          <a:lstStyle/>
          <a:p>
            <a:r>
              <a:rPr lang="sk-SK" sz="4800" b="1" dirty="0" err="1"/>
              <a:t>Many</a:t>
            </a:r>
            <a:r>
              <a:rPr lang="sk-SK" sz="4800" b="1" dirty="0"/>
              <a:t> </a:t>
            </a:r>
            <a:r>
              <a:rPr lang="sk-SK" sz="4800" b="1" dirty="0" err="1"/>
              <a:t>possible</a:t>
            </a:r>
            <a:r>
              <a:rPr lang="sk-SK" sz="4800" b="1" dirty="0"/>
              <a:t> </a:t>
            </a:r>
            <a:r>
              <a:rPr lang="sk-SK" sz="4800" b="1" dirty="0" err="1"/>
              <a:t>derivations</a:t>
            </a:r>
            <a:r>
              <a:rPr lang="sk-SK" sz="4800" b="1" dirty="0"/>
              <a:t> of </a:t>
            </a:r>
            <a:r>
              <a:rPr lang="sk-SK" sz="4800" b="1" dirty="0" err="1"/>
              <a:t>fractals</a:t>
            </a:r>
            <a:endParaRPr lang="sk-SK" sz="4800" b="1" dirty="0"/>
          </a:p>
        </p:txBody>
      </p:sp>
      <p:sp>
        <p:nvSpPr>
          <p:cNvPr id="5" name="Obdĺžnik 4">
            <a:extLst>
              <a:ext uri="{FF2B5EF4-FFF2-40B4-BE49-F238E27FC236}">
                <a16:creationId xmlns:a16="http://schemas.microsoft.com/office/drawing/2014/main" id="{9407FF37-3359-4142-9275-1DF8A09019EB}"/>
              </a:ext>
            </a:extLst>
          </p:cNvPr>
          <p:cNvSpPr/>
          <p:nvPr/>
        </p:nvSpPr>
        <p:spPr>
          <a:xfrm>
            <a:off x="1624612" y="2501283"/>
            <a:ext cx="1740026"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Fractal</a:t>
            </a:r>
            <a:r>
              <a:rPr lang="sk-SK" dirty="0"/>
              <a:t> </a:t>
            </a:r>
            <a:r>
              <a:rPr lang="sk-SK" dirty="0" err="1"/>
              <a:t>domain</a:t>
            </a:r>
            <a:endParaRPr lang="sk-SK" dirty="0"/>
          </a:p>
        </p:txBody>
      </p:sp>
      <p:sp>
        <p:nvSpPr>
          <p:cNvPr id="6" name="Šípka: doprava 5">
            <a:extLst>
              <a:ext uri="{FF2B5EF4-FFF2-40B4-BE49-F238E27FC236}">
                <a16:creationId xmlns:a16="http://schemas.microsoft.com/office/drawing/2014/main" id="{E2755889-7C1E-454A-9844-A68442E25E4D}"/>
              </a:ext>
            </a:extLst>
          </p:cNvPr>
          <p:cNvSpPr/>
          <p:nvPr/>
        </p:nvSpPr>
        <p:spPr>
          <a:xfrm>
            <a:off x="3746376" y="2222746"/>
            <a:ext cx="941033" cy="1418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 name="Obdĺžnik 6">
            <a:extLst>
              <a:ext uri="{FF2B5EF4-FFF2-40B4-BE49-F238E27FC236}">
                <a16:creationId xmlns:a16="http://schemas.microsoft.com/office/drawing/2014/main" id="{694C8F96-4663-432C-8ED5-3191EBD0DC5E}"/>
              </a:ext>
            </a:extLst>
          </p:cNvPr>
          <p:cNvSpPr/>
          <p:nvPr/>
        </p:nvSpPr>
        <p:spPr>
          <a:xfrm>
            <a:off x="4866442" y="2501283"/>
            <a:ext cx="1740026"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Fractal</a:t>
            </a:r>
            <a:r>
              <a:rPr lang="sk-SK" dirty="0"/>
              <a:t> </a:t>
            </a:r>
            <a:r>
              <a:rPr lang="sk-SK" dirty="0" err="1"/>
              <a:t>derivation</a:t>
            </a:r>
            <a:endParaRPr lang="sk-SK" dirty="0"/>
          </a:p>
        </p:txBody>
      </p:sp>
      <p:sp>
        <p:nvSpPr>
          <p:cNvPr id="8" name="Šípka: doprava 7">
            <a:extLst>
              <a:ext uri="{FF2B5EF4-FFF2-40B4-BE49-F238E27FC236}">
                <a16:creationId xmlns:a16="http://schemas.microsoft.com/office/drawing/2014/main" id="{E97D2F11-DB72-4D6E-AD6E-EF1E381943D7}"/>
              </a:ext>
            </a:extLst>
          </p:cNvPr>
          <p:cNvSpPr/>
          <p:nvPr/>
        </p:nvSpPr>
        <p:spPr>
          <a:xfrm>
            <a:off x="6899428" y="2222746"/>
            <a:ext cx="941033" cy="1418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1" name="Obdĺžnik 10">
            <a:extLst>
              <a:ext uri="{FF2B5EF4-FFF2-40B4-BE49-F238E27FC236}">
                <a16:creationId xmlns:a16="http://schemas.microsoft.com/office/drawing/2014/main" id="{879C8F60-AE09-42C8-8521-DAC0B5F7901E}"/>
              </a:ext>
            </a:extLst>
          </p:cNvPr>
          <p:cNvSpPr/>
          <p:nvPr/>
        </p:nvSpPr>
        <p:spPr>
          <a:xfrm>
            <a:off x="8133421" y="2468823"/>
            <a:ext cx="1740026" cy="86113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sk-SK" dirty="0" err="1"/>
              <a:t>Aesthetic</a:t>
            </a:r>
            <a:r>
              <a:rPr lang="sk-SK" dirty="0"/>
              <a:t> </a:t>
            </a:r>
            <a:r>
              <a:rPr lang="sk-SK" dirty="0" err="1"/>
              <a:t>feeling</a:t>
            </a:r>
            <a:endParaRPr lang="sk-SK" dirty="0"/>
          </a:p>
        </p:txBody>
      </p:sp>
      <p:sp>
        <p:nvSpPr>
          <p:cNvPr id="12" name="BlokTextu 11">
            <a:extLst>
              <a:ext uri="{FF2B5EF4-FFF2-40B4-BE49-F238E27FC236}">
                <a16:creationId xmlns:a16="http://schemas.microsoft.com/office/drawing/2014/main" id="{203E4B68-5585-482F-8752-A883FB4C990F}"/>
              </a:ext>
            </a:extLst>
          </p:cNvPr>
          <p:cNvSpPr txBox="1"/>
          <p:nvPr/>
        </p:nvSpPr>
        <p:spPr>
          <a:xfrm>
            <a:off x="3240350" y="3835153"/>
            <a:ext cx="2097434" cy="369332"/>
          </a:xfrm>
          <a:prstGeom prst="rect">
            <a:avLst/>
          </a:prstGeom>
          <a:noFill/>
        </p:spPr>
        <p:txBody>
          <a:bodyPr wrap="none" rtlCol="0">
            <a:spAutoFit/>
          </a:bodyPr>
          <a:lstStyle/>
          <a:p>
            <a:r>
              <a:rPr lang="sk-SK" dirty="0" err="1"/>
              <a:t>Product</a:t>
            </a:r>
            <a:r>
              <a:rPr lang="sk-SK" dirty="0"/>
              <a:t> </a:t>
            </a:r>
            <a:r>
              <a:rPr lang="sk-SK" dirty="0" err="1"/>
              <a:t>derivation</a:t>
            </a:r>
            <a:endParaRPr lang="sk-SK" dirty="0"/>
          </a:p>
        </p:txBody>
      </p:sp>
      <p:sp>
        <p:nvSpPr>
          <p:cNvPr id="13" name="BlokTextu 12">
            <a:extLst>
              <a:ext uri="{FF2B5EF4-FFF2-40B4-BE49-F238E27FC236}">
                <a16:creationId xmlns:a16="http://schemas.microsoft.com/office/drawing/2014/main" id="{21B63EB4-823A-4DC0-ADED-DFDE7E0BF4F1}"/>
              </a:ext>
            </a:extLst>
          </p:cNvPr>
          <p:cNvSpPr txBox="1"/>
          <p:nvPr/>
        </p:nvSpPr>
        <p:spPr>
          <a:xfrm>
            <a:off x="6334853" y="3804302"/>
            <a:ext cx="2070182" cy="369332"/>
          </a:xfrm>
          <a:prstGeom prst="rect">
            <a:avLst/>
          </a:prstGeom>
          <a:noFill/>
        </p:spPr>
        <p:txBody>
          <a:bodyPr wrap="none" rtlCol="0">
            <a:spAutoFit/>
          </a:bodyPr>
          <a:lstStyle/>
          <a:p>
            <a:r>
              <a:rPr lang="sk-SK" dirty="0" err="1"/>
              <a:t>Product</a:t>
            </a:r>
            <a:r>
              <a:rPr lang="sk-SK" dirty="0"/>
              <a:t> </a:t>
            </a:r>
            <a:r>
              <a:rPr lang="sk-SK" dirty="0" err="1"/>
              <a:t>validation</a:t>
            </a:r>
            <a:endParaRPr lang="sk-SK" dirty="0"/>
          </a:p>
        </p:txBody>
      </p:sp>
      <p:sp>
        <p:nvSpPr>
          <p:cNvPr id="14" name="Pravá zložená zátvorka 13">
            <a:extLst>
              <a:ext uri="{FF2B5EF4-FFF2-40B4-BE49-F238E27FC236}">
                <a16:creationId xmlns:a16="http://schemas.microsoft.com/office/drawing/2014/main" id="{AC0B02D1-CB5B-4E45-A01C-BDAA22C3248B}"/>
              </a:ext>
            </a:extLst>
          </p:cNvPr>
          <p:cNvSpPr/>
          <p:nvPr/>
        </p:nvSpPr>
        <p:spPr>
          <a:xfrm rot="4743235">
            <a:off x="5112885" y="1202660"/>
            <a:ext cx="887767" cy="740053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dirty="0"/>
          </a:p>
        </p:txBody>
      </p:sp>
      <p:sp>
        <p:nvSpPr>
          <p:cNvPr id="15" name="BlokTextu 14">
            <a:extLst>
              <a:ext uri="{FF2B5EF4-FFF2-40B4-BE49-F238E27FC236}">
                <a16:creationId xmlns:a16="http://schemas.microsoft.com/office/drawing/2014/main" id="{9D6FA1D6-386C-4264-80A8-240029AA97C3}"/>
              </a:ext>
            </a:extLst>
          </p:cNvPr>
          <p:cNvSpPr txBox="1"/>
          <p:nvPr/>
        </p:nvSpPr>
        <p:spPr>
          <a:xfrm>
            <a:off x="3111893" y="5602069"/>
            <a:ext cx="6251455" cy="646331"/>
          </a:xfrm>
          <a:prstGeom prst="rect">
            <a:avLst/>
          </a:prstGeom>
          <a:noFill/>
        </p:spPr>
        <p:txBody>
          <a:bodyPr wrap="none" rtlCol="0">
            <a:spAutoFit/>
          </a:bodyPr>
          <a:lstStyle/>
          <a:p>
            <a:r>
              <a:rPr lang="sk-SK" sz="3600" b="1" dirty="0">
                <a:solidFill>
                  <a:srgbClr val="00B050"/>
                </a:solidFill>
              </a:rPr>
              <a:t>EXTENSIVE SOLUTION SPACE</a:t>
            </a:r>
          </a:p>
        </p:txBody>
      </p:sp>
    </p:spTree>
    <p:extLst>
      <p:ext uri="{BB962C8B-B14F-4D97-AF65-F5344CB8AC3E}">
        <p14:creationId xmlns:p14="http://schemas.microsoft.com/office/powerpoint/2010/main" val="2377913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79304D5-CA35-48C2-9272-E162BF070F98}"/>
              </a:ext>
            </a:extLst>
          </p:cNvPr>
          <p:cNvSpPr>
            <a:spLocks noGrp="1"/>
          </p:cNvSpPr>
          <p:nvPr>
            <p:ph type="title"/>
          </p:nvPr>
        </p:nvSpPr>
        <p:spPr>
          <a:xfrm>
            <a:off x="2044492" y="3314206"/>
            <a:ext cx="8596668" cy="1320800"/>
          </a:xfrm>
        </p:spPr>
        <p:txBody>
          <a:bodyPr/>
          <a:lstStyle/>
          <a:p>
            <a:r>
              <a:rPr lang="sk-SK" b="1" dirty="0" err="1"/>
              <a:t>How</a:t>
            </a:r>
            <a:r>
              <a:rPr lang="sk-SK" b="1" dirty="0"/>
              <a:t> to </a:t>
            </a:r>
            <a:r>
              <a:rPr lang="sk-SK" b="1" dirty="0" err="1"/>
              <a:t>catch</a:t>
            </a:r>
            <a:r>
              <a:rPr lang="sk-SK" b="1" dirty="0"/>
              <a:t> </a:t>
            </a:r>
            <a:r>
              <a:rPr lang="sk-SK" b="1" dirty="0" err="1"/>
              <a:t>all</a:t>
            </a:r>
            <a:r>
              <a:rPr lang="sk-SK" b="1" dirty="0"/>
              <a:t> feature variability?</a:t>
            </a:r>
          </a:p>
        </p:txBody>
      </p:sp>
      <p:sp>
        <p:nvSpPr>
          <p:cNvPr id="4" name="BlokTextu 3">
            <a:extLst>
              <a:ext uri="{FF2B5EF4-FFF2-40B4-BE49-F238E27FC236}">
                <a16:creationId xmlns:a16="http://schemas.microsoft.com/office/drawing/2014/main" id="{D6A6B899-1EC5-4E85-9634-D92A3EF0C7BB}"/>
              </a:ext>
            </a:extLst>
          </p:cNvPr>
          <p:cNvSpPr txBox="1"/>
          <p:nvPr/>
        </p:nvSpPr>
        <p:spPr>
          <a:xfrm>
            <a:off x="4447712" y="3995314"/>
            <a:ext cx="5625258" cy="369332"/>
          </a:xfrm>
          <a:prstGeom prst="rect">
            <a:avLst/>
          </a:prstGeom>
          <a:noFill/>
        </p:spPr>
        <p:txBody>
          <a:bodyPr wrap="none" rtlCol="0">
            <a:spAutoFit/>
          </a:bodyPr>
          <a:lstStyle/>
          <a:p>
            <a:r>
              <a:rPr lang="sk-SK" dirty="0" err="1"/>
              <a:t>When</a:t>
            </a:r>
            <a:r>
              <a:rPr lang="sk-SK" dirty="0"/>
              <a:t> </a:t>
            </a:r>
            <a:r>
              <a:rPr lang="sk-SK" dirty="0" err="1"/>
              <a:t>domain</a:t>
            </a:r>
            <a:r>
              <a:rPr lang="sk-SK" dirty="0"/>
              <a:t> </a:t>
            </a:r>
            <a:r>
              <a:rPr lang="sk-SK" dirty="0" err="1"/>
              <a:t>is</a:t>
            </a:r>
            <a:r>
              <a:rPr lang="sk-SK" dirty="0"/>
              <a:t> </a:t>
            </a:r>
            <a:r>
              <a:rPr lang="sk-SK" dirty="0" err="1"/>
              <a:t>focused</a:t>
            </a:r>
            <a:r>
              <a:rPr lang="sk-SK" dirty="0"/>
              <a:t> on </a:t>
            </a:r>
            <a:r>
              <a:rPr lang="sk-SK" dirty="0" err="1"/>
              <a:t>our</a:t>
            </a:r>
            <a:r>
              <a:rPr lang="sk-SK" dirty="0"/>
              <a:t> </a:t>
            </a:r>
            <a:r>
              <a:rPr lang="sk-SK" dirty="0" err="1"/>
              <a:t>aesthetic</a:t>
            </a:r>
            <a:r>
              <a:rPr lang="sk-SK" dirty="0"/>
              <a:t> </a:t>
            </a:r>
            <a:r>
              <a:rPr lang="sk-SK" dirty="0" err="1"/>
              <a:t>perception</a:t>
            </a:r>
            <a:endParaRPr lang="sk-SK" dirty="0"/>
          </a:p>
        </p:txBody>
      </p:sp>
      <p:sp>
        <p:nvSpPr>
          <p:cNvPr id="5" name="Nadpis 1">
            <a:extLst>
              <a:ext uri="{FF2B5EF4-FFF2-40B4-BE49-F238E27FC236}">
                <a16:creationId xmlns:a16="http://schemas.microsoft.com/office/drawing/2014/main" id="{145E810A-2B68-4CD7-BE3D-6DFC56494E14}"/>
              </a:ext>
            </a:extLst>
          </p:cNvPr>
          <p:cNvSpPr txBox="1">
            <a:spLocks/>
          </p:cNvSpPr>
          <p:nvPr/>
        </p:nvSpPr>
        <p:spPr>
          <a:xfrm>
            <a:off x="1085705" y="487951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k-SK" b="1" dirty="0"/>
              <a:t>In </a:t>
            </a:r>
            <a:r>
              <a:rPr lang="sk-SK" b="1" dirty="0" err="1"/>
              <a:t>there</a:t>
            </a:r>
            <a:r>
              <a:rPr lang="sk-SK" b="1" dirty="0"/>
              <a:t> </a:t>
            </a:r>
            <a:r>
              <a:rPr lang="sk-SK" b="1" dirty="0" err="1"/>
              <a:t>suitable</a:t>
            </a:r>
            <a:r>
              <a:rPr lang="sk-SK" b="1" dirty="0"/>
              <a:t> feature diagram?</a:t>
            </a:r>
          </a:p>
        </p:txBody>
      </p:sp>
      <p:sp>
        <p:nvSpPr>
          <p:cNvPr id="6" name="Nadpis 1">
            <a:extLst>
              <a:ext uri="{FF2B5EF4-FFF2-40B4-BE49-F238E27FC236}">
                <a16:creationId xmlns:a16="http://schemas.microsoft.com/office/drawing/2014/main" id="{3A6BA64F-D188-4E7A-98F8-4D06B4CE2B2E}"/>
              </a:ext>
            </a:extLst>
          </p:cNvPr>
          <p:cNvSpPr txBox="1">
            <a:spLocks/>
          </p:cNvSpPr>
          <p:nvPr/>
        </p:nvSpPr>
        <p:spPr>
          <a:xfrm>
            <a:off x="828252" y="1002806"/>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k-SK" sz="5400" b="1" dirty="0">
                <a:solidFill>
                  <a:srgbClr val="00B050"/>
                </a:solidFill>
              </a:rPr>
              <a:t>A </a:t>
            </a:r>
            <a:r>
              <a:rPr lang="sk-SK" sz="5400" b="1" dirty="0" err="1">
                <a:solidFill>
                  <a:srgbClr val="00B050"/>
                </a:solidFill>
              </a:rPr>
              <a:t>need</a:t>
            </a:r>
            <a:r>
              <a:rPr lang="sk-SK" sz="5400" b="1" dirty="0">
                <a:solidFill>
                  <a:srgbClr val="00B050"/>
                </a:solidFill>
              </a:rPr>
              <a:t> </a:t>
            </a:r>
            <a:r>
              <a:rPr lang="sk-SK" sz="5400" b="1" dirty="0" err="1">
                <a:solidFill>
                  <a:srgbClr val="00B050"/>
                </a:solidFill>
              </a:rPr>
              <a:t>for</a:t>
            </a:r>
            <a:r>
              <a:rPr lang="sk-SK" sz="5400" b="1" dirty="0">
                <a:solidFill>
                  <a:srgbClr val="00B050"/>
                </a:solidFill>
              </a:rPr>
              <a:t> </a:t>
            </a:r>
            <a:r>
              <a:rPr lang="sk-SK" sz="5400" b="1" dirty="0" err="1">
                <a:solidFill>
                  <a:srgbClr val="00B050"/>
                </a:solidFill>
              </a:rPr>
              <a:t>best</a:t>
            </a:r>
            <a:r>
              <a:rPr lang="sk-SK" sz="5400" b="1" dirty="0">
                <a:solidFill>
                  <a:srgbClr val="00B050"/>
                </a:solidFill>
              </a:rPr>
              <a:t> </a:t>
            </a:r>
            <a:r>
              <a:rPr lang="sk-SK" sz="5400" b="1" dirty="0" err="1">
                <a:solidFill>
                  <a:srgbClr val="00B050"/>
                </a:solidFill>
              </a:rPr>
              <a:t>product</a:t>
            </a:r>
            <a:r>
              <a:rPr lang="sk-SK" sz="5400" b="1" dirty="0">
                <a:solidFill>
                  <a:srgbClr val="00B050"/>
                </a:solidFill>
              </a:rPr>
              <a:t> </a:t>
            </a:r>
            <a:r>
              <a:rPr lang="sk-SK" sz="5400" b="1" dirty="0" err="1">
                <a:solidFill>
                  <a:srgbClr val="00B050"/>
                </a:solidFill>
              </a:rPr>
              <a:t>derivator</a:t>
            </a:r>
            <a:endParaRPr lang="sk-SK" sz="5400" b="1" dirty="0">
              <a:solidFill>
                <a:srgbClr val="00B050"/>
              </a:solidFill>
            </a:endParaRPr>
          </a:p>
        </p:txBody>
      </p:sp>
      <p:sp>
        <p:nvSpPr>
          <p:cNvPr id="7" name="BlokTextu 6">
            <a:extLst>
              <a:ext uri="{FF2B5EF4-FFF2-40B4-BE49-F238E27FC236}">
                <a16:creationId xmlns:a16="http://schemas.microsoft.com/office/drawing/2014/main" id="{BA58D03B-1447-45FB-AF16-D6AF8E8BA5CF}"/>
              </a:ext>
            </a:extLst>
          </p:cNvPr>
          <p:cNvSpPr txBox="1"/>
          <p:nvPr/>
        </p:nvSpPr>
        <p:spPr>
          <a:xfrm>
            <a:off x="4154750" y="5539912"/>
            <a:ext cx="4682757" cy="369332"/>
          </a:xfrm>
          <a:prstGeom prst="rect">
            <a:avLst/>
          </a:prstGeom>
          <a:noFill/>
        </p:spPr>
        <p:txBody>
          <a:bodyPr wrap="none" rtlCol="0">
            <a:spAutoFit/>
          </a:bodyPr>
          <a:lstStyle/>
          <a:p>
            <a:r>
              <a:rPr lang="sk-SK" dirty="0"/>
              <a:t>A </a:t>
            </a:r>
            <a:r>
              <a:rPr lang="sk-SK" dirty="0" err="1"/>
              <a:t>need</a:t>
            </a:r>
            <a:r>
              <a:rPr lang="sk-SK" dirty="0"/>
              <a:t> to </a:t>
            </a:r>
            <a:r>
              <a:rPr lang="sk-SK" dirty="0" err="1"/>
              <a:t>generate</a:t>
            </a:r>
            <a:r>
              <a:rPr lang="sk-SK" dirty="0"/>
              <a:t> </a:t>
            </a:r>
            <a:r>
              <a:rPr lang="sk-SK" dirty="0" err="1"/>
              <a:t>all</a:t>
            </a:r>
            <a:r>
              <a:rPr lang="sk-SK" dirty="0"/>
              <a:t> </a:t>
            </a:r>
            <a:r>
              <a:rPr lang="sk-SK" dirty="0" err="1"/>
              <a:t>possible</a:t>
            </a:r>
            <a:r>
              <a:rPr lang="sk-SK" dirty="0"/>
              <a:t> </a:t>
            </a:r>
            <a:r>
              <a:rPr lang="sk-SK" dirty="0" err="1"/>
              <a:t>derivations</a:t>
            </a:r>
            <a:r>
              <a:rPr lang="sk-SK" dirty="0"/>
              <a:t>.</a:t>
            </a:r>
          </a:p>
        </p:txBody>
      </p:sp>
      <p:sp>
        <p:nvSpPr>
          <p:cNvPr id="3" name="BlokTextu 2">
            <a:extLst>
              <a:ext uri="{FF2B5EF4-FFF2-40B4-BE49-F238E27FC236}">
                <a16:creationId xmlns:a16="http://schemas.microsoft.com/office/drawing/2014/main" id="{6240941B-E20B-49B7-84C0-F7750706DF84}"/>
              </a:ext>
            </a:extLst>
          </p:cNvPr>
          <p:cNvSpPr txBox="1"/>
          <p:nvPr/>
        </p:nvSpPr>
        <p:spPr>
          <a:xfrm>
            <a:off x="2831977" y="5976514"/>
            <a:ext cx="4905510" cy="369332"/>
          </a:xfrm>
          <a:prstGeom prst="rect">
            <a:avLst/>
          </a:prstGeom>
          <a:noFill/>
        </p:spPr>
        <p:txBody>
          <a:bodyPr wrap="none" rtlCol="0">
            <a:spAutoFit/>
          </a:bodyPr>
          <a:lstStyle/>
          <a:p>
            <a:r>
              <a:rPr lang="en-US" b="1" dirty="0"/>
              <a:t>Can they include only mathematical model?</a:t>
            </a:r>
            <a:endParaRPr lang="sk-SK" b="1" dirty="0"/>
          </a:p>
        </p:txBody>
      </p:sp>
    </p:spTree>
    <p:extLst>
      <p:ext uri="{BB962C8B-B14F-4D97-AF65-F5344CB8AC3E}">
        <p14:creationId xmlns:p14="http://schemas.microsoft.com/office/powerpoint/2010/main" val="386741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4A7694C-DF5F-4763-9C7C-CB918CB63A1A}"/>
              </a:ext>
            </a:extLst>
          </p:cNvPr>
          <p:cNvSpPr>
            <a:spLocks noGrp="1"/>
          </p:cNvSpPr>
          <p:nvPr>
            <p:ph type="title"/>
          </p:nvPr>
        </p:nvSpPr>
        <p:spPr>
          <a:xfrm>
            <a:off x="383923" y="281125"/>
            <a:ext cx="8596668" cy="1320800"/>
          </a:xfrm>
        </p:spPr>
        <p:txBody>
          <a:bodyPr>
            <a:normAutofit fontScale="90000"/>
          </a:bodyPr>
          <a:lstStyle/>
          <a:p>
            <a:r>
              <a:rPr lang="sk-SK" sz="4800" b="1" dirty="0" err="1"/>
              <a:t>Given</a:t>
            </a:r>
            <a:r>
              <a:rPr lang="sk-SK" sz="4800" b="1" dirty="0"/>
              <a:t> </a:t>
            </a:r>
            <a:r>
              <a:rPr lang="en-US" sz="4800" b="1" dirty="0"/>
              <a:t>samples </a:t>
            </a:r>
            <a:br>
              <a:rPr lang="en-US" sz="4800" b="1" dirty="0"/>
            </a:br>
            <a:r>
              <a:rPr lang="en-US" sz="4800" b="1" dirty="0"/>
              <a:t>of one type</a:t>
            </a:r>
            <a:endParaRPr lang="sk-SK" sz="4800" b="1" dirty="0"/>
          </a:p>
        </p:txBody>
      </p:sp>
      <p:pic>
        <p:nvPicPr>
          <p:cNvPr id="5" name="Zástupný objekt pre obsah 4">
            <a:extLst>
              <a:ext uri="{FF2B5EF4-FFF2-40B4-BE49-F238E27FC236}">
                <a16:creationId xmlns:a16="http://schemas.microsoft.com/office/drawing/2014/main" id="{60BF0D22-B42C-4D7F-A41B-40FC1516B7FA}"/>
              </a:ext>
            </a:extLst>
          </p:cNvPr>
          <p:cNvPicPr>
            <a:picLocks noGrp="1" noChangeAspect="1"/>
          </p:cNvPicPr>
          <p:nvPr>
            <p:ph idx="1"/>
          </p:nvPr>
        </p:nvPicPr>
        <p:blipFill>
          <a:blip r:embed="rId2"/>
          <a:stretch>
            <a:fillRect/>
          </a:stretch>
        </p:blipFill>
        <p:spPr>
          <a:xfrm>
            <a:off x="6868359" y="15115"/>
            <a:ext cx="5323641" cy="5072284"/>
          </a:xfrm>
        </p:spPr>
      </p:pic>
      <p:pic>
        <p:nvPicPr>
          <p:cNvPr id="11" name="Obrázok 10">
            <a:extLst>
              <a:ext uri="{FF2B5EF4-FFF2-40B4-BE49-F238E27FC236}">
                <a16:creationId xmlns:a16="http://schemas.microsoft.com/office/drawing/2014/main" id="{635C238A-7F6A-43AD-8951-F83EA8B0F7D9}"/>
              </a:ext>
            </a:extLst>
          </p:cNvPr>
          <p:cNvPicPr>
            <a:picLocks noChangeAspect="1"/>
          </p:cNvPicPr>
          <p:nvPr/>
        </p:nvPicPr>
        <p:blipFill>
          <a:blip r:embed="rId3"/>
          <a:stretch>
            <a:fillRect/>
          </a:stretch>
        </p:blipFill>
        <p:spPr>
          <a:xfrm>
            <a:off x="712397" y="1855433"/>
            <a:ext cx="4969311" cy="4870173"/>
          </a:xfrm>
          <a:prstGeom prst="rect">
            <a:avLst/>
          </a:prstGeom>
        </p:spPr>
      </p:pic>
      <p:pic>
        <p:nvPicPr>
          <p:cNvPr id="12" name="Obrázok 11">
            <a:extLst>
              <a:ext uri="{FF2B5EF4-FFF2-40B4-BE49-F238E27FC236}">
                <a16:creationId xmlns:a16="http://schemas.microsoft.com/office/drawing/2014/main" id="{A2B5FC15-78B6-49DA-942E-985469A819C3}"/>
              </a:ext>
            </a:extLst>
          </p:cNvPr>
          <p:cNvPicPr>
            <a:picLocks noChangeAspect="1"/>
          </p:cNvPicPr>
          <p:nvPr/>
        </p:nvPicPr>
        <p:blipFill>
          <a:blip r:embed="rId4"/>
          <a:stretch>
            <a:fillRect/>
          </a:stretch>
        </p:blipFill>
        <p:spPr>
          <a:xfrm>
            <a:off x="5681709" y="4062387"/>
            <a:ext cx="2666789" cy="2663219"/>
          </a:xfrm>
          <a:prstGeom prst="rect">
            <a:avLst/>
          </a:prstGeom>
        </p:spPr>
      </p:pic>
    </p:spTree>
    <p:extLst>
      <p:ext uri="{BB962C8B-B14F-4D97-AF65-F5344CB8AC3E}">
        <p14:creationId xmlns:p14="http://schemas.microsoft.com/office/powerpoint/2010/main" val="357485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488FEDF-F999-4AA2-9C59-723ACD79F3A0}"/>
              </a:ext>
            </a:extLst>
          </p:cNvPr>
          <p:cNvSpPr>
            <a:spLocks noGrp="1"/>
          </p:cNvSpPr>
          <p:nvPr>
            <p:ph type="title"/>
          </p:nvPr>
        </p:nvSpPr>
        <p:spPr>
          <a:xfrm>
            <a:off x="362679" y="241154"/>
            <a:ext cx="8596668" cy="1320800"/>
          </a:xfrm>
        </p:spPr>
        <p:txBody>
          <a:bodyPr>
            <a:normAutofit/>
          </a:bodyPr>
          <a:lstStyle/>
          <a:p>
            <a:r>
              <a:rPr lang="en-US" sz="4800" b="1" dirty="0"/>
              <a:t>Applied annotations types</a:t>
            </a:r>
          </a:p>
        </p:txBody>
      </p:sp>
      <p:sp>
        <p:nvSpPr>
          <p:cNvPr id="4" name="BlokTextu 3">
            <a:extLst>
              <a:ext uri="{FF2B5EF4-FFF2-40B4-BE49-F238E27FC236}">
                <a16:creationId xmlns:a16="http://schemas.microsoft.com/office/drawing/2014/main" id="{51AACF4A-0F8D-4C69-B318-EF1144054913}"/>
              </a:ext>
            </a:extLst>
          </p:cNvPr>
          <p:cNvSpPr txBox="1"/>
          <p:nvPr/>
        </p:nvSpPr>
        <p:spPr>
          <a:xfrm>
            <a:off x="284567" y="1651076"/>
            <a:ext cx="2231701" cy="1107996"/>
          </a:xfrm>
          <a:prstGeom prst="rect">
            <a:avLst/>
          </a:prstGeom>
          <a:noFill/>
        </p:spPr>
        <p:txBody>
          <a:bodyPr wrap="none" rtlCol="0">
            <a:spAutoFit/>
          </a:bodyPr>
          <a:lstStyle/>
          <a:p>
            <a:r>
              <a:rPr lang="en-US" sz="6600" b="1" dirty="0">
                <a:solidFill>
                  <a:srgbClr val="00B050"/>
                </a:solidFill>
                <a:latin typeface="+mj-lt"/>
                <a:cs typeface="Times New Roman" panose="02020603050405020304" pitchFamily="18" charset="0"/>
              </a:rPr>
              <a:t>//@{}</a:t>
            </a:r>
            <a:endParaRPr lang="sk-SK" sz="6600" b="1" dirty="0">
              <a:solidFill>
                <a:srgbClr val="00B050"/>
              </a:solidFill>
              <a:latin typeface="+mj-lt"/>
              <a:cs typeface="Times New Roman" panose="02020603050405020304" pitchFamily="18" charset="0"/>
            </a:endParaRPr>
          </a:p>
        </p:txBody>
      </p:sp>
      <p:sp>
        <p:nvSpPr>
          <p:cNvPr id="5" name="BlokTextu 4">
            <a:extLst>
              <a:ext uri="{FF2B5EF4-FFF2-40B4-BE49-F238E27FC236}">
                <a16:creationId xmlns:a16="http://schemas.microsoft.com/office/drawing/2014/main" id="{AF3927C8-FBB4-4916-B3B3-E4E57C03DFB1}"/>
              </a:ext>
            </a:extLst>
          </p:cNvPr>
          <p:cNvSpPr txBox="1"/>
          <p:nvPr/>
        </p:nvSpPr>
        <p:spPr>
          <a:xfrm>
            <a:off x="3210265" y="1690702"/>
            <a:ext cx="2074607" cy="1107996"/>
          </a:xfrm>
          <a:prstGeom prst="rect">
            <a:avLst/>
          </a:prstGeom>
          <a:noFill/>
        </p:spPr>
        <p:txBody>
          <a:bodyPr wrap="none" rtlCol="0">
            <a:spAutoFit/>
          </a:bodyPr>
          <a:lstStyle/>
          <a:p>
            <a:r>
              <a:rPr lang="en-US" sz="6600" b="1" dirty="0">
                <a:solidFill>
                  <a:srgbClr val="00B050"/>
                </a:solidFill>
                <a:latin typeface="+mj-lt"/>
                <a:cs typeface="Times New Roman" panose="02020603050405020304" pitchFamily="18" charset="0"/>
              </a:rPr>
              <a:t>//#{}</a:t>
            </a:r>
            <a:endParaRPr lang="sk-SK" sz="6600" b="1" dirty="0">
              <a:solidFill>
                <a:srgbClr val="00B050"/>
              </a:solidFill>
              <a:latin typeface="+mj-lt"/>
              <a:cs typeface="Times New Roman" panose="02020603050405020304" pitchFamily="18" charset="0"/>
            </a:endParaRPr>
          </a:p>
        </p:txBody>
      </p:sp>
      <p:sp>
        <p:nvSpPr>
          <p:cNvPr id="6" name="BlokTextu 5">
            <a:extLst>
              <a:ext uri="{FF2B5EF4-FFF2-40B4-BE49-F238E27FC236}">
                <a16:creationId xmlns:a16="http://schemas.microsoft.com/office/drawing/2014/main" id="{A626E6EB-89FF-435A-9A11-78A374A33250}"/>
              </a:ext>
            </a:extLst>
          </p:cNvPr>
          <p:cNvSpPr txBox="1"/>
          <p:nvPr/>
        </p:nvSpPr>
        <p:spPr>
          <a:xfrm>
            <a:off x="5802920" y="1684439"/>
            <a:ext cx="2157963" cy="1107996"/>
          </a:xfrm>
          <a:prstGeom prst="rect">
            <a:avLst/>
          </a:prstGeom>
          <a:noFill/>
        </p:spPr>
        <p:txBody>
          <a:bodyPr wrap="none" rtlCol="0">
            <a:spAutoFit/>
          </a:bodyPr>
          <a:lstStyle/>
          <a:p>
            <a:r>
              <a:rPr lang="en-US" sz="6600" b="1" dirty="0">
                <a:solidFill>
                  <a:srgbClr val="00B050"/>
                </a:solidFill>
                <a:latin typeface="+mj-lt"/>
                <a:cs typeface="Times New Roman" panose="02020603050405020304" pitchFamily="18" charset="0"/>
              </a:rPr>
              <a:t>//%{}</a:t>
            </a:r>
            <a:endParaRPr lang="sk-SK" sz="6600" b="1" dirty="0">
              <a:solidFill>
                <a:srgbClr val="00B050"/>
              </a:solidFill>
              <a:latin typeface="+mj-lt"/>
              <a:cs typeface="Times New Roman" panose="02020603050405020304" pitchFamily="18" charset="0"/>
            </a:endParaRPr>
          </a:p>
        </p:txBody>
      </p:sp>
      <p:sp>
        <p:nvSpPr>
          <p:cNvPr id="7" name="BlokTextu 6">
            <a:extLst>
              <a:ext uri="{FF2B5EF4-FFF2-40B4-BE49-F238E27FC236}">
                <a16:creationId xmlns:a16="http://schemas.microsoft.com/office/drawing/2014/main" id="{1F9CC0A1-15E8-4F4F-870B-CC7BFFACF065}"/>
              </a:ext>
            </a:extLst>
          </p:cNvPr>
          <p:cNvSpPr txBox="1"/>
          <p:nvPr/>
        </p:nvSpPr>
        <p:spPr>
          <a:xfrm>
            <a:off x="65852" y="2721114"/>
            <a:ext cx="2908168" cy="707886"/>
          </a:xfrm>
          <a:prstGeom prst="rect">
            <a:avLst/>
          </a:prstGeom>
          <a:noFill/>
        </p:spPr>
        <p:txBody>
          <a:bodyPr wrap="none" rtlCol="0">
            <a:spAutoFit/>
          </a:bodyPr>
          <a:lstStyle/>
          <a:p>
            <a:r>
              <a:rPr lang="en-US" sz="2000" b="1" i="1" dirty="0">
                <a:solidFill>
                  <a:srgbClr val="00B0F0"/>
                </a:solidFill>
              </a:rPr>
              <a:t>For whole </a:t>
            </a:r>
          </a:p>
          <a:p>
            <a:r>
              <a:rPr lang="en-US" sz="2000" b="1" i="1" dirty="0">
                <a:solidFill>
                  <a:srgbClr val="00B0F0"/>
                </a:solidFill>
              </a:rPr>
              <a:t>class/aspect/interface</a:t>
            </a:r>
            <a:endParaRPr lang="sk-SK" sz="2000" b="1" i="1" dirty="0">
              <a:solidFill>
                <a:srgbClr val="00B0F0"/>
              </a:solidFill>
            </a:endParaRPr>
          </a:p>
        </p:txBody>
      </p:sp>
      <p:sp>
        <p:nvSpPr>
          <p:cNvPr id="8" name="BlokTextu 7">
            <a:extLst>
              <a:ext uri="{FF2B5EF4-FFF2-40B4-BE49-F238E27FC236}">
                <a16:creationId xmlns:a16="http://schemas.microsoft.com/office/drawing/2014/main" id="{1994DF5C-3172-4D44-937D-C0FCFC50EE79}"/>
              </a:ext>
            </a:extLst>
          </p:cNvPr>
          <p:cNvSpPr txBox="1"/>
          <p:nvPr/>
        </p:nvSpPr>
        <p:spPr>
          <a:xfrm>
            <a:off x="3258464" y="2721114"/>
            <a:ext cx="2172390" cy="707886"/>
          </a:xfrm>
          <a:prstGeom prst="rect">
            <a:avLst/>
          </a:prstGeom>
          <a:noFill/>
        </p:spPr>
        <p:txBody>
          <a:bodyPr wrap="none" rtlCol="0">
            <a:spAutoFit/>
          </a:bodyPr>
          <a:lstStyle/>
          <a:p>
            <a:r>
              <a:rPr lang="en-US" sz="2000" b="1" i="1" dirty="0">
                <a:solidFill>
                  <a:srgbClr val="00B0F0"/>
                </a:solidFill>
              </a:rPr>
              <a:t>For class/aspect</a:t>
            </a:r>
            <a:endParaRPr lang="sk-SK" sz="2000" b="1" i="1" dirty="0">
              <a:solidFill>
                <a:srgbClr val="00B0F0"/>
              </a:solidFill>
            </a:endParaRPr>
          </a:p>
          <a:p>
            <a:r>
              <a:rPr lang="en-US" sz="2000" b="1" i="1" dirty="0">
                <a:solidFill>
                  <a:srgbClr val="00B0F0"/>
                </a:solidFill>
              </a:rPr>
              <a:t>method only</a:t>
            </a:r>
          </a:p>
        </p:txBody>
      </p:sp>
      <p:sp>
        <p:nvSpPr>
          <p:cNvPr id="9" name="BlokTextu 8">
            <a:extLst>
              <a:ext uri="{FF2B5EF4-FFF2-40B4-BE49-F238E27FC236}">
                <a16:creationId xmlns:a16="http://schemas.microsoft.com/office/drawing/2014/main" id="{EC1889A2-18E4-439E-9454-CB2CEFE88589}"/>
              </a:ext>
            </a:extLst>
          </p:cNvPr>
          <p:cNvSpPr txBox="1"/>
          <p:nvPr/>
        </p:nvSpPr>
        <p:spPr>
          <a:xfrm>
            <a:off x="5953232" y="2758692"/>
            <a:ext cx="2023311" cy="707886"/>
          </a:xfrm>
          <a:prstGeom prst="rect">
            <a:avLst/>
          </a:prstGeom>
          <a:noFill/>
        </p:spPr>
        <p:txBody>
          <a:bodyPr wrap="none" rtlCol="0">
            <a:spAutoFit/>
          </a:bodyPr>
          <a:lstStyle/>
          <a:p>
            <a:r>
              <a:rPr lang="en-US" sz="2000" b="1" i="1" dirty="0">
                <a:solidFill>
                  <a:srgbClr val="00B0F0"/>
                </a:solidFill>
              </a:rPr>
              <a:t>For import </a:t>
            </a:r>
          </a:p>
          <a:p>
            <a:r>
              <a:rPr lang="en-US" sz="2000" b="1" i="1" dirty="0">
                <a:solidFill>
                  <a:srgbClr val="00B0F0"/>
                </a:solidFill>
              </a:rPr>
              <a:t>statement only</a:t>
            </a:r>
          </a:p>
        </p:txBody>
      </p:sp>
      <p:cxnSp>
        <p:nvCxnSpPr>
          <p:cNvPr id="11" name="Rovná spojovacia šípka 10">
            <a:extLst>
              <a:ext uri="{FF2B5EF4-FFF2-40B4-BE49-F238E27FC236}">
                <a16:creationId xmlns:a16="http://schemas.microsoft.com/office/drawing/2014/main" id="{56468268-E21F-4BB1-B81B-114774222AFE}"/>
              </a:ext>
            </a:extLst>
          </p:cNvPr>
          <p:cNvCxnSpPr>
            <a:cxnSpLocks/>
          </p:cNvCxnSpPr>
          <p:nvPr/>
        </p:nvCxnSpPr>
        <p:spPr>
          <a:xfrm flipH="1">
            <a:off x="1519754" y="1105863"/>
            <a:ext cx="1414972" cy="621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Rovná spojovacia šípka 14">
            <a:extLst>
              <a:ext uri="{FF2B5EF4-FFF2-40B4-BE49-F238E27FC236}">
                <a16:creationId xmlns:a16="http://schemas.microsoft.com/office/drawing/2014/main" id="{D36C8642-1BDC-4848-8993-ED9886CB8B1A}"/>
              </a:ext>
            </a:extLst>
          </p:cNvPr>
          <p:cNvCxnSpPr>
            <a:cxnSpLocks/>
          </p:cNvCxnSpPr>
          <p:nvPr/>
        </p:nvCxnSpPr>
        <p:spPr>
          <a:xfrm>
            <a:off x="2918349" y="1096927"/>
            <a:ext cx="3601448" cy="6538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Rovná spojovacia šípka 17">
            <a:extLst>
              <a:ext uri="{FF2B5EF4-FFF2-40B4-BE49-F238E27FC236}">
                <a16:creationId xmlns:a16="http://schemas.microsoft.com/office/drawing/2014/main" id="{C3F1056E-BE3D-44F5-AAEA-05C93FD22B00}"/>
              </a:ext>
            </a:extLst>
          </p:cNvPr>
          <p:cNvCxnSpPr>
            <a:cxnSpLocks/>
          </p:cNvCxnSpPr>
          <p:nvPr/>
        </p:nvCxnSpPr>
        <p:spPr>
          <a:xfrm>
            <a:off x="2949090" y="1095328"/>
            <a:ext cx="1116747" cy="7177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Obrázok 21">
            <a:extLst>
              <a:ext uri="{FF2B5EF4-FFF2-40B4-BE49-F238E27FC236}">
                <a16:creationId xmlns:a16="http://schemas.microsoft.com/office/drawing/2014/main" id="{1F76E344-6728-46BA-A1EC-FA412995BAB8}"/>
              </a:ext>
            </a:extLst>
          </p:cNvPr>
          <p:cNvPicPr>
            <a:picLocks noChangeAspect="1"/>
          </p:cNvPicPr>
          <p:nvPr/>
        </p:nvPicPr>
        <p:blipFill>
          <a:blip r:embed="rId3"/>
          <a:stretch>
            <a:fillRect/>
          </a:stretch>
        </p:blipFill>
        <p:spPr>
          <a:xfrm>
            <a:off x="1861058" y="6074457"/>
            <a:ext cx="7951561" cy="650582"/>
          </a:xfrm>
          <a:prstGeom prst="rect">
            <a:avLst/>
          </a:prstGeom>
        </p:spPr>
      </p:pic>
      <p:pic>
        <p:nvPicPr>
          <p:cNvPr id="24" name="Obrázok 23">
            <a:extLst>
              <a:ext uri="{FF2B5EF4-FFF2-40B4-BE49-F238E27FC236}">
                <a16:creationId xmlns:a16="http://schemas.microsoft.com/office/drawing/2014/main" id="{CBE85A47-5CA3-4C64-AE78-43FF416147F0}"/>
              </a:ext>
            </a:extLst>
          </p:cNvPr>
          <p:cNvPicPr>
            <a:picLocks noChangeAspect="1"/>
          </p:cNvPicPr>
          <p:nvPr/>
        </p:nvPicPr>
        <p:blipFill>
          <a:blip r:embed="rId4"/>
          <a:stretch>
            <a:fillRect/>
          </a:stretch>
        </p:blipFill>
        <p:spPr>
          <a:xfrm>
            <a:off x="1904370" y="5073435"/>
            <a:ext cx="8120511" cy="835127"/>
          </a:xfrm>
          <a:prstGeom prst="rect">
            <a:avLst/>
          </a:prstGeom>
        </p:spPr>
      </p:pic>
      <p:pic>
        <p:nvPicPr>
          <p:cNvPr id="26" name="Obrázok 25">
            <a:extLst>
              <a:ext uri="{FF2B5EF4-FFF2-40B4-BE49-F238E27FC236}">
                <a16:creationId xmlns:a16="http://schemas.microsoft.com/office/drawing/2014/main" id="{96D4F20F-1504-4199-917D-4E4BF49E6577}"/>
              </a:ext>
            </a:extLst>
          </p:cNvPr>
          <p:cNvPicPr>
            <a:picLocks noChangeAspect="1"/>
          </p:cNvPicPr>
          <p:nvPr/>
        </p:nvPicPr>
        <p:blipFill rotWithShape="1">
          <a:blip r:embed="rId5"/>
          <a:srcRect t="-27685" r="16054" b="27685"/>
          <a:stretch/>
        </p:blipFill>
        <p:spPr>
          <a:xfrm>
            <a:off x="1861058" y="4014064"/>
            <a:ext cx="6600274" cy="880709"/>
          </a:xfrm>
          <a:prstGeom prst="rect">
            <a:avLst/>
          </a:prstGeom>
        </p:spPr>
      </p:pic>
      <p:sp>
        <p:nvSpPr>
          <p:cNvPr id="27" name="BlokTextu 26">
            <a:extLst>
              <a:ext uri="{FF2B5EF4-FFF2-40B4-BE49-F238E27FC236}">
                <a16:creationId xmlns:a16="http://schemas.microsoft.com/office/drawing/2014/main" id="{10F9FBDA-204B-42A2-A448-3BDBBF612D82}"/>
              </a:ext>
            </a:extLst>
          </p:cNvPr>
          <p:cNvSpPr txBox="1"/>
          <p:nvPr/>
        </p:nvSpPr>
        <p:spPr>
          <a:xfrm>
            <a:off x="461116" y="6074457"/>
            <a:ext cx="2512904" cy="646331"/>
          </a:xfrm>
          <a:prstGeom prst="rect">
            <a:avLst/>
          </a:prstGeom>
          <a:noFill/>
        </p:spPr>
        <p:txBody>
          <a:bodyPr wrap="square" rtlCol="0">
            <a:spAutoFit/>
          </a:bodyPr>
          <a:lstStyle/>
          <a:p>
            <a:r>
              <a:rPr lang="en-US" sz="3600" b="1" dirty="0">
                <a:solidFill>
                  <a:srgbClr val="00B050"/>
                </a:solidFill>
                <a:latin typeface="+mj-lt"/>
                <a:cs typeface="Times New Roman" panose="02020603050405020304" pitchFamily="18" charset="0"/>
              </a:rPr>
              <a:t>//%{}</a:t>
            </a:r>
            <a:endParaRPr lang="sk-SK" sz="3600" b="1" dirty="0">
              <a:solidFill>
                <a:srgbClr val="00B050"/>
              </a:solidFill>
              <a:latin typeface="+mj-lt"/>
              <a:cs typeface="Times New Roman" panose="02020603050405020304" pitchFamily="18" charset="0"/>
            </a:endParaRPr>
          </a:p>
        </p:txBody>
      </p:sp>
      <p:sp>
        <p:nvSpPr>
          <p:cNvPr id="28" name="BlokTextu 27">
            <a:extLst>
              <a:ext uri="{FF2B5EF4-FFF2-40B4-BE49-F238E27FC236}">
                <a16:creationId xmlns:a16="http://schemas.microsoft.com/office/drawing/2014/main" id="{DF7DD831-D3FD-47D2-8347-F706427F6721}"/>
              </a:ext>
            </a:extLst>
          </p:cNvPr>
          <p:cNvSpPr txBox="1"/>
          <p:nvPr/>
        </p:nvSpPr>
        <p:spPr>
          <a:xfrm>
            <a:off x="502171" y="5097698"/>
            <a:ext cx="1215397" cy="646331"/>
          </a:xfrm>
          <a:prstGeom prst="rect">
            <a:avLst/>
          </a:prstGeom>
          <a:noFill/>
        </p:spPr>
        <p:txBody>
          <a:bodyPr wrap="none" rtlCol="0">
            <a:spAutoFit/>
          </a:bodyPr>
          <a:lstStyle/>
          <a:p>
            <a:r>
              <a:rPr lang="en-US" sz="3600" b="1" dirty="0">
                <a:solidFill>
                  <a:srgbClr val="00B050"/>
                </a:solidFill>
                <a:latin typeface="+mj-lt"/>
                <a:cs typeface="Times New Roman" panose="02020603050405020304" pitchFamily="18" charset="0"/>
              </a:rPr>
              <a:t>//#{}</a:t>
            </a:r>
            <a:endParaRPr lang="sk-SK" sz="3600" b="1" dirty="0">
              <a:solidFill>
                <a:srgbClr val="00B050"/>
              </a:solidFill>
              <a:latin typeface="+mj-lt"/>
              <a:cs typeface="Times New Roman" panose="02020603050405020304" pitchFamily="18" charset="0"/>
            </a:endParaRPr>
          </a:p>
        </p:txBody>
      </p:sp>
      <p:sp>
        <p:nvSpPr>
          <p:cNvPr id="29" name="BlokTextu 28">
            <a:extLst>
              <a:ext uri="{FF2B5EF4-FFF2-40B4-BE49-F238E27FC236}">
                <a16:creationId xmlns:a16="http://schemas.microsoft.com/office/drawing/2014/main" id="{BF579788-A12A-4DA2-AF1D-DD11DB3AFF2E}"/>
              </a:ext>
            </a:extLst>
          </p:cNvPr>
          <p:cNvSpPr txBox="1"/>
          <p:nvPr/>
        </p:nvSpPr>
        <p:spPr>
          <a:xfrm>
            <a:off x="459691" y="4276516"/>
            <a:ext cx="1300356" cy="646331"/>
          </a:xfrm>
          <a:prstGeom prst="rect">
            <a:avLst/>
          </a:prstGeom>
          <a:noFill/>
        </p:spPr>
        <p:txBody>
          <a:bodyPr wrap="none" rtlCol="0">
            <a:spAutoFit/>
          </a:bodyPr>
          <a:lstStyle/>
          <a:p>
            <a:r>
              <a:rPr lang="en-US" sz="3600" b="1" dirty="0">
                <a:solidFill>
                  <a:srgbClr val="00B050"/>
                </a:solidFill>
                <a:latin typeface="+mj-lt"/>
                <a:cs typeface="Times New Roman" panose="02020603050405020304" pitchFamily="18" charset="0"/>
              </a:rPr>
              <a:t>//@{}</a:t>
            </a:r>
            <a:endParaRPr lang="sk-SK" sz="3600" b="1" dirty="0">
              <a:solidFill>
                <a:srgbClr val="00B050"/>
              </a:solidFill>
              <a:latin typeface="+mj-lt"/>
              <a:cs typeface="Times New Roman" panose="02020603050405020304" pitchFamily="18" charset="0"/>
            </a:endParaRPr>
          </a:p>
        </p:txBody>
      </p:sp>
      <p:sp>
        <p:nvSpPr>
          <p:cNvPr id="30" name="BlokTextu 29">
            <a:extLst>
              <a:ext uri="{FF2B5EF4-FFF2-40B4-BE49-F238E27FC236}">
                <a16:creationId xmlns:a16="http://schemas.microsoft.com/office/drawing/2014/main" id="{A56D0D94-E6D2-4269-9A82-3DA615585008}"/>
              </a:ext>
            </a:extLst>
          </p:cNvPr>
          <p:cNvSpPr txBox="1"/>
          <p:nvPr/>
        </p:nvSpPr>
        <p:spPr>
          <a:xfrm>
            <a:off x="50409" y="3378470"/>
            <a:ext cx="2044149" cy="646331"/>
          </a:xfrm>
          <a:prstGeom prst="rect">
            <a:avLst/>
          </a:prstGeom>
          <a:noFill/>
        </p:spPr>
        <p:txBody>
          <a:bodyPr wrap="none" rtlCol="0">
            <a:spAutoFit/>
          </a:bodyPr>
          <a:lstStyle/>
          <a:p>
            <a:r>
              <a:rPr lang="en-US" i="1" dirty="0"/>
              <a:t>Copying of whole </a:t>
            </a:r>
          </a:p>
          <a:p>
            <a:r>
              <a:rPr lang="en-US" i="1" dirty="0"/>
              <a:t>file with class</a:t>
            </a:r>
            <a:endParaRPr lang="sk-SK" i="1" dirty="0"/>
          </a:p>
        </p:txBody>
      </p:sp>
      <p:sp>
        <p:nvSpPr>
          <p:cNvPr id="31" name="BlokTextu 30">
            <a:extLst>
              <a:ext uri="{FF2B5EF4-FFF2-40B4-BE49-F238E27FC236}">
                <a16:creationId xmlns:a16="http://schemas.microsoft.com/office/drawing/2014/main" id="{97453E79-65EC-472E-92CA-51490CBC5B78}"/>
              </a:ext>
            </a:extLst>
          </p:cNvPr>
          <p:cNvSpPr txBox="1"/>
          <p:nvPr/>
        </p:nvSpPr>
        <p:spPr>
          <a:xfrm>
            <a:off x="3163281" y="3390408"/>
            <a:ext cx="1595309" cy="646331"/>
          </a:xfrm>
          <a:prstGeom prst="rect">
            <a:avLst/>
          </a:prstGeom>
          <a:noFill/>
        </p:spPr>
        <p:txBody>
          <a:bodyPr wrap="none" rtlCol="0">
            <a:spAutoFit/>
          </a:bodyPr>
          <a:lstStyle/>
          <a:p>
            <a:r>
              <a:rPr lang="en-US" i="1" dirty="0"/>
              <a:t>Copying of </a:t>
            </a:r>
          </a:p>
          <a:p>
            <a:r>
              <a:rPr lang="en-US" i="1" dirty="0"/>
              <a:t>given method</a:t>
            </a:r>
            <a:endParaRPr lang="sk-SK" i="1" dirty="0"/>
          </a:p>
        </p:txBody>
      </p:sp>
      <p:sp>
        <p:nvSpPr>
          <p:cNvPr id="32" name="BlokTextu 31">
            <a:extLst>
              <a:ext uri="{FF2B5EF4-FFF2-40B4-BE49-F238E27FC236}">
                <a16:creationId xmlns:a16="http://schemas.microsoft.com/office/drawing/2014/main" id="{1F727064-EBD3-4683-951A-33E7361549CE}"/>
              </a:ext>
            </a:extLst>
          </p:cNvPr>
          <p:cNvSpPr txBox="1"/>
          <p:nvPr/>
        </p:nvSpPr>
        <p:spPr>
          <a:xfrm>
            <a:off x="5810472" y="3383807"/>
            <a:ext cx="1510350" cy="646331"/>
          </a:xfrm>
          <a:prstGeom prst="rect">
            <a:avLst/>
          </a:prstGeom>
          <a:noFill/>
        </p:spPr>
        <p:txBody>
          <a:bodyPr wrap="none" rtlCol="0">
            <a:spAutoFit/>
          </a:bodyPr>
          <a:lstStyle/>
          <a:p>
            <a:r>
              <a:rPr lang="en-US" i="1" dirty="0"/>
              <a:t>Copying of </a:t>
            </a:r>
          </a:p>
          <a:p>
            <a:r>
              <a:rPr lang="en-US" i="1" dirty="0"/>
              <a:t>given import</a:t>
            </a:r>
            <a:endParaRPr lang="sk-SK" i="1" dirty="0"/>
          </a:p>
        </p:txBody>
      </p:sp>
      <p:pic>
        <p:nvPicPr>
          <p:cNvPr id="13" name="Obrázok 12">
            <a:extLst>
              <a:ext uri="{FF2B5EF4-FFF2-40B4-BE49-F238E27FC236}">
                <a16:creationId xmlns:a16="http://schemas.microsoft.com/office/drawing/2014/main" id="{D69090B0-1CB4-9BAC-C6E5-C97CE8EF1368}"/>
              </a:ext>
            </a:extLst>
          </p:cNvPr>
          <p:cNvPicPr>
            <a:picLocks noChangeAspect="1"/>
          </p:cNvPicPr>
          <p:nvPr/>
        </p:nvPicPr>
        <p:blipFill>
          <a:blip r:embed="rId6"/>
          <a:stretch>
            <a:fillRect/>
          </a:stretch>
        </p:blipFill>
        <p:spPr>
          <a:xfrm>
            <a:off x="8103643" y="415089"/>
            <a:ext cx="3904832" cy="3686470"/>
          </a:xfrm>
          <a:prstGeom prst="rect">
            <a:avLst/>
          </a:prstGeom>
        </p:spPr>
      </p:pic>
    </p:spTree>
    <p:extLst>
      <p:ext uri="{BB962C8B-B14F-4D97-AF65-F5344CB8AC3E}">
        <p14:creationId xmlns:p14="http://schemas.microsoft.com/office/powerpoint/2010/main" val="3688891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224C4A4-009D-4768-BA40-CAD4072B74CD}"/>
              </a:ext>
            </a:extLst>
          </p:cNvPr>
          <p:cNvSpPr>
            <a:spLocks noGrp="1"/>
          </p:cNvSpPr>
          <p:nvPr>
            <p:ph type="title"/>
          </p:nvPr>
        </p:nvSpPr>
        <p:spPr/>
        <p:txBody>
          <a:bodyPr/>
          <a:lstStyle/>
          <a:p>
            <a:endParaRPr lang="sk-SK" dirty="0"/>
          </a:p>
        </p:txBody>
      </p:sp>
      <p:sp>
        <p:nvSpPr>
          <p:cNvPr id="3" name="Zástupný objekt pre obsah 2">
            <a:extLst>
              <a:ext uri="{FF2B5EF4-FFF2-40B4-BE49-F238E27FC236}">
                <a16:creationId xmlns:a16="http://schemas.microsoft.com/office/drawing/2014/main" id="{668EA91B-7F92-488B-B943-0E63F3DCC4D2}"/>
              </a:ext>
            </a:extLst>
          </p:cNvPr>
          <p:cNvSpPr>
            <a:spLocks noGrp="1"/>
          </p:cNvSpPr>
          <p:nvPr>
            <p:ph idx="1"/>
          </p:nvPr>
        </p:nvSpPr>
        <p:spPr/>
        <p:txBody>
          <a:bodyPr/>
          <a:lstStyle/>
          <a:p>
            <a:endParaRPr lang="sk-SK" dirty="0"/>
          </a:p>
        </p:txBody>
      </p:sp>
      <p:pic>
        <p:nvPicPr>
          <p:cNvPr id="9" name="Obrázok 8">
            <a:extLst>
              <a:ext uri="{FF2B5EF4-FFF2-40B4-BE49-F238E27FC236}">
                <a16:creationId xmlns:a16="http://schemas.microsoft.com/office/drawing/2014/main" id="{70A5A600-E55A-43E6-A69B-5CBBB3CDD704}"/>
              </a:ext>
            </a:extLst>
          </p:cNvPr>
          <p:cNvPicPr>
            <a:picLocks noChangeAspect="1"/>
          </p:cNvPicPr>
          <p:nvPr/>
        </p:nvPicPr>
        <p:blipFill>
          <a:blip r:embed="rId2"/>
          <a:stretch>
            <a:fillRect/>
          </a:stretch>
        </p:blipFill>
        <p:spPr>
          <a:xfrm>
            <a:off x="2808739" y="0"/>
            <a:ext cx="4724475" cy="4687517"/>
          </a:xfrm>
          <a:prstGeom prst="rect">
            <a:avLst/>
          </a:prstGeom>
        </p:spPr>
      </p:pic>
      <p:pic>
        <p:nvPicPr>
          <p:cNvPr id="7" name="Obrázok 6">
            <a:extLst>
              <a:ext uri="{FF2B5EF4-FFF2-40B4-BE49-F238E27FC236}">
                <a16:creationId xmlns:a16="http://schemas.microsoft.com/office/drawing/2014/main" id="{E238A14C-A49E-489A-A2F3-88F00553D8CE}"/>
              </a:ext>
            </a:extLst>
          </p:cNvPr>
          <p:cNvPicPr>
            <a:picLocks noChangeAspect="1"/>
          </p:cNvPicPr>
          <p:nvPr/>
        </p:nvPicPr>
        <p:blipFill>
          <a:blip r:embed="rId3"/>
          <a:stretch>
            <a:fillRect/>
          </a:stretch>
        </p:blipFill>
        <p:spPr>
          <a:xfrm>
            <a:off x="0" y="3155328"/>
            <a:ext cx="3659332" cy="3737606"/>
          </a:xfrm>
          <a:prstGeom prst="rect">
            <a:avLst/>
          </a:prstGeom>
        </p:spPr>
      </p:pic>
      <p:pic>
        <p:nvPicPr>
          <p:cNvPr id="5" name="Obrázok 4">
            <a:extLst>
              <a:ext uri="{FF2B5EF4-FFF2-40B4-BE49-F238E27FC236}">
                <a16:creationId xmlns:a16="http://schemas.microsoft.com/office/drawing/2014/main" id="{0FDE663F-98F2-4C35-B78F-223CFAEBED1C}"/>
              </a:ext>
            </a:extLst>
          </p:cNvPr>
          <p:cNvPicPr>
            <a:picLocks noChangeAspect="1"/>
          </p:cNvPicPr>
          <p:nvPr/>
        </p:nvPicPr>
        <p:blipFill>
          <a:blip r:embed="rId4"/>
          <a:stretch>
            <a:fillRect/>
          </a:stretch>
        </p:blipFill>
        <p:spPr>
          <a:xfrm>
            <a:off x="7303896" y="2091708"/>
            <a:ext cx="4867702" cy="4766292"/>
          </a:xfrm>
          <a:prstGeom prst="rect">
            <a:avLst/>
          </a:prstGeom>
        </p:spPr>
      </p:pic>
    </p:spTree>
    <p:extLst>
      <p:ext uri="{BB962C8B-B14F-4D97-AF65-F5344CB8AC3E}">
        <p14:creationId xmlns:p14="http://schemas.microsoft.com/office/powerpoint/2010/main" val="200770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2273AFB-59D0-4E51-89AA-1B555B11F97A}"/>
              </a:ext>
            </a:extLst>
          </p:cNvPr>
          <p:cNvSpPr>
            <a:spLocks noGrp="1"/>
          </p:cNvSpPr>
          <p:nvPr>
            <p:ph type="title"/>
          </p:nvPr>
        </p:nvSpPr>
        <p:spPr>
          <a:xfrm>
            <a:off x="174254" y="250193"/>
            <a:ext cx="8596668" cy="1320800"/>
          </a:xfrm>
        </p:spPr>
        <p:txBody>
          <a:bodyPr>
            <a:normAutofit/>
          </a:bodyPr>
          <a:lstStyle/>
          <a:p>
            <a:r>
              <a:rPr lang="sk-SK" sz="4800" b="1" dirty="0" err="1"/>
              <a:t>Many</a:t>
            </a:r>
            <a:r>
              <a:rPr lang="sk-SK" sz="4800" b="1" dirty="0"/>
              <a:t> </a:t>
            </a:r>
            <a:r>
              <a:rPr lang="sk-SK" sz="4800" b="1" dirty="0" err="1"/>
              <a:t>types</a:t>
            </a:r>
            <a:endParaRPr lang="sk-SK" sz="4800" b="1" dirty="0"/>
          </a:p>
        </p:txBody>
      </p:sp>
      <p:pic>
        <p:nvPicPr>
          <p:cNvPr id="9" name="Zástupný objekt pre obsah 8">
            <a:extLst>
              <a:ext uri="{FF2B5EF4-FFF2-40B4-BE49-F238E27FC236}">
                <a16:creationId xmlns:a16="http://schemas.microsoft.com/office/drawing/2014/main" id="{6B908EBA-F7A0-4EB6-B761-FA4C39A4019B}"/>
              </a:ext>
            </a:extLst>
          </p:cNvPr>
          <p:cNvPicPr>
            <a:picLocks noGrp="1" noChangeAspect="1"/>
          </p:cNvPicPr>
          <p:nvPr>
            <p:ph idx="1"/>
          </p:nvPr>
        </p:nvPicPr>
        <p:blipFill>
          <a:blip r:embed="rId2"/>
          <a:stretch>
            <a:fillRect/>
          </a:stretch>
        </p:blipFill>
        <p:spPr>
          <a:xfrm>
            <a:off x="4472588" y="-10319"/>
            <a:ext cx="4451398" cy="3881437"/>
          </a:xfrm>
        </p:spPr>
      </p:pic>
      <p:pic>
        <p:nvPicPr>
          <p:cNvPr id="5" name="Obrázok 4">
            <a:extLst>
              <a:ext uri="{FF2B5EF4-FFF2-40B4-BE49-F238E27FC236}">
                <a16:creationId xmlns:a16="http://schemas.microsoft.com/office/drawing/2014/main" id="{F735701C-E0F3-4637-9FF3-1612707AF600}"/>
              </a:ext>
            </a:extLst>
          </p:cNvPr>
          <p:cNvPicPr>
            <a:picLocks noChangeAspect="1"/>
          </p:cNvPicPr>
          <p:nvPr/>
        </p:nvPicPr>
        <p:blipFill>
          <a:blip r:embed="rId3"/>
          <a:stretch>
            <a:fillRect/>
          </a:stretch>
        </p:blipFill>
        <p:spPr>
          <a:xfrm>
            <a:off x="7866577" y="1930399"/>
            <a:ext cx="4101483" cy="4095992"/>
          </a:xfrm>
          <a:prstGeom prst="rect">
            <a:avLst/>
          </a:prstGeom>
        </p:spPr>
      </p:pic>
      <p:pic>
        <p:nvPicPr>
          <p:cNvPr id="7" name="Obrázok 6">
            <a:extLst>
              <a:ext uri="{FF2B5EF4-FFF2-40B4-BE49-F238E27FC236}">
                <a16:creationId xmlns:a16="http://schemas.microsoft.com/office/drawing/2014/main" id="{167BE97C-5B03-4D73-A7AA-9B993A393105}"/>
              </a:ext>
            </a:extLst>
          </p:cNvPr>
          <p:cNvPicPr>
            <a:picLocks noChangeAspect="1"/>
          </p:cNvPicPr>
          <p:nvPr/>
        </p:nvPicPr>
        <p:blipFill>
          <a:blip r:embed="rId4"/>
          <a:stretch>
            <a:fillRect/>
          </a:stretch>
        </p:blipFill>
        <p:spPr>
          <a:xfrm>
            <a:off x="180513" y="1831505"/>
            <a:ext cx="4641990" cy="4964351"/>
          </a:xfrm>
          <a:prstGeom prst="rect">
            <a:avLst/>
          </a:prstGeom>
        </p:spPr>
      </p:pic>
      <p:pic>
        <p:nvPicPr>
          <p:cNvPr id="11" name="Obrázok 10">
            <a:extLst>
              <a:ext uri="{FF2B5EF4-FFF2-40B4-BE49-F238E27FC236}">
                <a16:creationId xmlns:a16="http://schemas.microsoft.com/office/drawing/2014/main" id="{46C3D1B5-BE6F-4293-8383-15AA4E053DB9}"/>
              </a:ext>
            </a:extLst>
          </p:cNvPr>
          <p:cNvPicPr>
            <a:picLocks noChangeAspect="1"/>
          </p:cNvPicPr>
          <p:nvPr/>
        </p:nvPicPr>
        <p:blipFill>
          <a:blip r:embed="rId5"/>
          <a:stretch>
            <a:fillRect/>
          </a:stretch>
        </p:blipFill>
        <p:spPr>
          <a:xfrm>
            <a:off x="4822503" y="3813926"/>
            <a:ext cx="3044074" cy="3044074"/>
          </a:xfrm>
          <a:prstGeom prst="rect">
            <a:avLst/>
          </a:prstGeom>
        </p:spPr>
      </p:pic>
      <p:sp>
        <p:nvSpPr>
          <p:cNvPr id="12" name="BlokTextu 11">
            <a:extLst>
              <a:ext uri="{FF2B5EF4-FFF2-40B4-BE49-F238E27FC236}">
                <a16:creationId xmlns:a16="http://schemas.microsoft.com/office/drawing/2014/main" id="{E8A199E8-7CFD-4612-87BA-EBD07058390B}"/>
              </a:ext>
            </a:extLst>
          </p:cNvPr>
          <p:cNvSpPr txBox="1"/>
          <p:nvPr/>
        </p:nvSpPr>
        <p:spPr>
          <a:xfrm>
            <a:off x="339725" y="1071672"/>
            <a:ext cx="4132863" cy="369332"/>
          </a:xfrm>
          <a:prstGeom prst="rect">
            <a:avLst/>
          </a:prstGeom>
          <a:noFill/>
        </p:spPr>
        <p:txBody>
          <a:bodyPr wrap="none" rtlCol="0">
            <a:spAutoFit/>
          </a:bodyPr>
          <a:lstStyle/>
          <a:p>
            <a:r>
              <a:rPr lang="sk-SK" dirty="0" err="1"/>
              <a:t>Different</a:t>
            </a:r>
            <a:r>
              <a:rPr lang="sk-SK" dirty="0"/>
              <a:t> </a:t>
            </a:r>
            <a:r>
              <a:rPr lang="sk-SK" dirty="0" err="1"/>
              <a:t>approaches</a:t>
            </a:r>
            <a:r>
              <a:rPr lang="sk-SK" dirty="0"/>
              <a:t> </a:t>
            </a:r>
            <a:r>
              <a:rPr lang="sk-SK" dirty="0" err="1"/>
              <a:t>how</a:t>
            </a:r>
            <a:r>
              <a:rPr lang="sk-SK" dirty="0"/>
              <a:t> to </a:t>
            </a:r>
            <a:r>
              <a:rPr lang="sk-SK" dirty="0" err="1"/>
              <a:t>generate</a:t>
            </a:r>
            <a:endParaRPr lang="sk-SK" dirty="0"/>
          </a:p>
        </p:txBody>
      </p:sp>
    </p:spTree>
    <p:extLst>
      <p:ext uri="{BB962C8B-B14F-4D97-AF65-F5344CB8AC3E}">
        <p14:creationId xmlns:p14="http://schemas.microsoft.com/office/powerpoint/2010/main" val="166600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247FA69-15C0-D161-9010-4C3FF96B5BD2}"/>
              </a:ext>
            </a:extLst>
          </p:cNvPr>
          <p:cNvSpPr>
            <a:spLocks noGrp="1"/>
          </p:cNvSpPr>
          <p:nvPr>
            <p:ph type="title"/>
          </p:nvPr>
        </p:nvSpPr>
        <p:spPr>
          <a:xfrm>
            <a:off x="448734" y="322384"/>
            <a:ext cx="8596668" cy="1320800"/>
          </a:xfrm>
        </p:spPr>
        <p:txBody>
          <a:bodyPr>
            <a:normAutofit/>
          </a:bodyPr>
          <a:lstStyle/>
          <a:p>
            <a:r>
              <a:rPr lang="sk-SK" sz="5400" b="1" dirty="0" err="1"/>
              <a:t>The</a:t>
            </a:r>
            <a:r>
              <a:rPr lang="sk-SK" sz="5400" b="1" dirty="0"/>
              <a:t> </a:t>
            </a:r>
            <a:r>
              <a:rPr lang="sk-SK" sz="5400" b="1" dirty="0" err="1"/>
              <a:t>Need</a:t>
            </a:r>
            <a:r>
              <a:rPr lang="sk-SK" sz="5400" b="1" dirty="0"/>
              <a:t> </a:t>
            </a:r>
            <a:r>
              <a:rPr lang="sk-SK" sz="5400" b="1" dirty="0" err="1"/>
              <a:t>for</a:t>
            </a:r>
            <a:r>
              <a:rPr lang="sk-SK" sz="5400" b="1" dirty="0"/>
              <a:t> </a:t>
            </a:r>
            <a:r>
              <a:rPr lang="sk-SK" sz="5400" b="1" dirty="0" err="1"/>
              <a:t>framework</a:t>
            </a:r>
            <a:endParaRPr lang="sk-SK" sz="5400" b="1" dirty="0"/>
          </a:p>
        </p:txBody>
      </p:sp>
      <p:sp>
        <p:nvSpPr>
          <p:cNvPr id="3" name="Zástupný objekt pre obsah 2">
            <a:extLst>
              <a:ext uri="{FF2B5EF4-FFF2-40B4-BE49-F238E27FC236}">
                <a16:creationId xmlns:a16="http://schemas.microsoft.com/office/drawing/2014/main" id="{6D0A72CC-FFB5-F1C9-EF25-9ADF940A021A}"/>
              </a:ext>
            </a:extLst>
          </p:cNvPr>
          <p:cNvSpPr>
            <a:spLocks noGrp="1"/>
          </p:cNvSpPr>
          <p:nvPr>
            <p:ph idx="1"/>
          </p:nvPr>
        </p:nvSpPr>
        <p:spPr>
          <a:xfrm>
            <a:off x="1656211" y="2647838"/>
            <a:ext cx="8596668" cy="3880773"/>
          </a:xfrm>
        </p:spPr>
        <p:txBody>
          <a:bodyPr>
            <a:normAutofit fontScale="92500" lnSpcReduction="10000"/>
          </a:bodyPr>
          <a:lstStyle/>
          <a:p>
            <a:r>
              <a:rPr lang="sk-SK" dirty="0" err="1"/>
              <a:t>Repeating</a:t>
            </a:r>
            <a:r>
              <a:rPr lang="sk-SK" dirty="0"/>
              <a:t> </a:t>
            </a:r>
            <a:r>
              <a:rPr lang="sk-SK" dirty="0" err="1"/>
              <a:t>the</a:t>
            </a:r>
            <a:r>
              <a:rPr lang="sk-SK" dirty="0"/>
              <a:t> </a:t>
            </a:r>
            <a:r>
              <a:rPr lang="sk-SK" dirty="0" err="1"/>
              <a:t>same</a:t>
            </a:r>
            <a:r>
              <a:rPr lang="sk-SK" dirty="0"/>
              <a:t> </a:t>
            </a:r>
            <a:r>
              <a:rPr lang="sk-SK" dirty="0" err="1"/>
              <a:t>code</a:t>
            </a:r>
            <a:r>
              <a:rPr lang="sk-SK" dirty="0"/>
              <a:t> </a:t>
            </a:r>
            <a:r>
              <a:rPr lang="sk-SK" dirty="0" err="1"/>
              <a:t>fragments</a:t>
            </a:r>
            <a:r>
              <a:rPr lang="sk-SK" dirty="0"/>
              <a:t> </a:t>
            </a:r>
          </a:p>
          <a:p>
            <a:pPr lvl="1"/>
            <a:r>
              <a:rPr lang="sk-SK" dirty="0"/>
              <a:t>– </a:t>
            </a:r>
            <a:r>
              <a:rPr lang="sk-SK" dirty="0" err="1"/>
              <a:t>addinional</a:t>
            </a:r>
            <a:r>
              <a:rPr lang="sk-SK" dirty="0"/>
              <a:t> </a:t>
            </a:r>
            <a:r>
              <a:rPr lang="sk-SK" dirty="0" err="1"/>
              <a:t>for</a:t>
            </a:r>
            <a:r>
              <a:rPr lang="sk-SK" dirty="0"/>
              <a:t> </a:t>
            </a:r>
            <a:r>
              <a:rPr lang="sk-SK" dirty="0" err="1"/>
              <a:t>cyckle</a:t>
            </a:r>
            <a:r>
              <a:rPr lang="sk-SK" dirty="0"/>
              <a:t> </a:t>
            </a:r>
            <a:r>
              <a:rPr lang="sk-SK" dirty="0" err="1"/>
              <a:t>with</a:t>
            </a:r>
            <a:r>
              <a:rPr lang="sk-SK" dirty="0"/>
              <a:t> </a:t>
            </a:r>
            <a:r>
              <a:rPr lang="sk-SK" dirty="0" err="1"/>
              <a:t>different</a:t>
            </a:r>
            <a:r>
              <a:rPr lang="sk-SK" dirty="0"/>
              <a:t> </a:t>
            </a:r>
            <a:r>
              <a:rPr lang="sk-SK" dirty="0" err="1"/>
              <a:t>range</a:t>
            </a:r>
            <a:r>
              <a:rPr lang="sk-SK" dirty="0"/>
              <a:t> in </a:t>
            </a:r>
            <a:r>
              <a:rPr lang="sk-SK" dirty="0" err="1"/>
              <a:t>each</a:t>
            </a:r>
            <a:r>
              <a:rPr lang="sk-SK" dirty="0"/>
              <a:t> </a:t>
            </a:r>
            <a:r>
              <a:rPr lang="sk-SK" dirty="0" err="1"/>
              <a:t>iteration</a:t>
            </a:r>
            <a:endParaRPr lang="sk-SK" dirty="0"/>
          </a:p>
          <a:p>
            <a:r>
              <a:rPr lang="sk-SK" dirty="0" err="1"/>
              <a:t>Combining</a:t>
            </a:r>
            <a:r>
              <a:rPr lang="sk-SK" dirty="0"/>
              <a:t> </a:t>
            </a:r>
            <a:r>
              <a:rPr lang="sk-SK" dirty="0" err="1"/>
              <a:t>many</a:t>
            </a:r>
            <a:r>
              <a:rPr lang="sk-SK" dirty="0"/>
              <a:t> </a:t>
            </a:r>
            <a:r>
              <a:rPr lang="sk-SK" dirty="0" err="1"/>
              <a:t>code</a:t>
            </a:r>
            <a:r>
              <a:rPr lang="sk-SK" dirty="0"/>
              <a:t> </a:t>
            </a:r>
            <a:r>
              <a:rPr lang="sk-SK" dirty="0" err="1"/>
              <a:t>parts</a:t>
            </a:r>
            <a:endParaRPr lang="sk-SK" dirty="0"/>
          </a:p>
          <a:p>
            <a:r>
              <a:rPr lang="sk-SK" dirty="0" err="1"/>
              <a:t>Excluding</a:t>
            </a:r>
            <a:r>
              <a:rPr lang="sk-SK" dirty="0"/>
              <a:t> </a:t>
            </a:r>
            <a:r>
              <a:rPr lang="sk-SK" dirty="0" err="1"/>
              <a:t>optional</a:t>
            </a:r>
            <a:r>
              <a:rPr lang="sk-SK" dirty="0"/>
              <a:t> </a:t>
            </a:r>
            <a:r>
              <a:rPr lang="sk-SK" dirty="0" err="1"/>
              <a:t>code</a:t>
            </a:r>
            <a:r>
              <a:rPr lang="sk-SK" dirty="0"/>
              <a:t> </a:t>
            </a:r>
            <a:r>
              <a:rPr lang="sk-SK" dirty="0" err="1"/>
              <a:t>parts</a:t>
            </a:r>
            <a:r>
              <a:rPr lang="sk-SK" dirty="0"/>
              <a:t> </a:t>
            </a:r>
            <a:r>
              <a:rPr lang="sk-SK" dirty="0" err="1"/>
              <a:t>from</a:t>
            </a:r>
            <a:r>
              <a:rPr lang="sk-SK" dirty="0"/>
              <a:t> </a:t>
            </a:r>
            <a:r>
              <a:rPr lang="sk-SK" dirty="0" err="1"/>
              <a:t>some</a:t>
            </a:r>
            <a:r>
              <a:rPr lang="sk-SK" dirty="0"/>
              <a:t> </a:t>
            </a:r>
            <a:r>
              <a:rPr lang="sk-SK" dirty="0" err="1"/>
              <a:t>derivations</a:t>
            </a:r>
            <a:endParaRPr lang="sk-SK" dirty="0"/>
          </a:p>
          <a:p>
            <a:endParaRPr lang="sk-SK" dirty="0"/>
          </a:p>
          <a:p>
            <a:pPr marL="0" indent="0">
              <a:buNone/>
            </a:pPr>
            <a:endParaRPr lang="sk-SK" dirty="0"/>
          </a:p>
          <a:p>
            <a:r>
              <a:rPr lang="sk-SK" dirty="0" err="1"/>
              <a:t>variables</a:t>
            </a:r>
            <a:endParaRPr lang="sk-SK" dirty="0"/>
          </a:p>
          <a:p>
            <a:r>
              <a:rPr lang="sk-SK" dirty="0" err="1"/>
              <a:t>function</a:t>
            </a:r>
            <a:r>
              <a:rPr lang="sk-SK" dirty="0"/>
              <a:t> </a:t>
            </a:r>
            <a:r>
              <a:rPr lang="sk-SK" dirty="0" err="1"/>
              <a:t>parameters</a:t>
            </a:r>
            <a:endParaRPr lang="sk-SK" dirty="0"/>
          </a:p>
          <a:p>
            <a:r>
              <a:rPr lang="sk-SK" dirty="0" err="1"/>
              <a:t>permutation</a:t>
            </a:r>
            <a:r>
              <a:rPr lang="sk-SK" dirty="0"/>
              <a:t> of </a:t>
            </a:r>
            <a:r>
              <a:rPr lang="sk-SK" dirty="0" err="1"/>
              <a:t>variables</a:t>
            </a:r>
            <a:endParaRPr lang="sk-SK" dirty="0"/>
          </a:p>
          <a:p>
            <a:pPr lvl="1"/>
            <a:r>
              <a:rPr lang="sk-SK" dirty="0" err="1"/>
              <a:t>Recursion</a:t>
            </a:r>
            <a:r>
              <a:rPr lang="sk-SK" dirty="0"/>
              <a:t> </a:t>
            </a:r>
            <a:r>
              <a:rPr lang="sk-SK" dirty="0" err="1"/>
              <a:t>depth</a:t>
            </a:r>
            <a:r>
              <a:rPr lang="sk-SK" dirty="0"/>
              <a:t> </a:t>
            </a:r>
            <a:r>
              <a:rPr lang="sk-SK" dirty="0" err="1"/>
              <a:t>is</a:t>
            </a:r>
            <a:r>
              <a:rPr lang="sk-SK" dirty="0"/>
              <a:t> </a:t>
            </a:r>
            <a:r>
              <a:rPr lang="sk-SK" dirty="0" err="1"/>
              <a:t>the</a:t>
            </a:r>
            <a:r>
              <a:rPr lang="sk-SK" dirty="0"/>
              <a:t> most </a:t>
            </a:r>
            <a:r>
              <a:rPr lang="sk-SK" dirty="0" err="1"/>
              <a:t>important</a:t>
            </a:r>
            <a:r>
              <a:rPr lang="sk-SK" dirty="0"/>
              <a:t> </a:t>
            </a:r>
            <a:r>
              <a:rPr lang="sk-SK" dirty="0" err="1"/>
              <a:t>dependency</a:t>
            </a:r>
            <a:endParaRPr lang="sk-SK" dirty="0"/>
          </a:p>
          <a:p>
            <a:r>
              <a:rPr lang="sk-SK" dirty="0" err="1"/>
              <a:t>precalculating</a:t>
            </a:r>
            <a:r>
              <a:rPr lang="sk-SK" dirty="0"/>
              <a:t> </a:t>
            </a:r>
            <a:r>
              <a:rPr lang="sk-SK" dirty="0" err="1"/>
              <a:t>values</a:t>
            </a:r>
            <a:r>
              <a:rPr lang="sk-SK" dirty="0"/>
              <a:t> to log </a:t>
            </a:r>
            <a:r>
              <a:rPr lang="sk-SK" dirty="0" err="1"/>
              <a:t>them</a:t>
            </a:r>
            <a:r>
              <a:rPr lang="sk-SK" dirty="0"/>
              <a:t> </a:t>
            </a:r>
            <a:r>
              <a:rPr lang="sk-SK" dirty="0" err="1"/>
              <a:t>together</a:t>
            </a:r>
            <a:endParaRPr lang="sk-SK" dirty="0"/>
          </a:p>
        </p:txBody>
      </p:sp>
      <p:sp>
        <p:nvSpPr>
          <p:cNvPr id="4" name="BlokTextu 3">
            <a:extLst>
              <a:ext uri="{FF2B5EF4-FFF2-40B4-BE49-F238E27FC236}">
                <a16:creationId xmlns:a16="http://schemas.microsoft.com/office/drawing/2014/main" id="{23038F39-76AA-F9C7-763F-17A9F0F1F145}"/>
              </a:ext>
            </a:extLst>
          </p:cNvPr>
          <p:cNvSpPr txBox="1"/>
          <p:nvPr/>
        </p:nvSpPr>
        <p:spPr>
          <a:xfrm>
            <a:off x="3346161" y="1250810"/>
            <a:ext cx="7673896" cy="369332"/>
          </a:xfrm>
          <a:prstGeom prst="rect">
            <a:avLst/>
          </a:prstGeom>
          <a:noFill/>
        </p:spPr>
        <p:txBody>
          <a:bodyPr wrap="none" rtlCol="0">
            <a:spAutoFit/>
          </a:bodyPr>
          <a:lstStyle/>
          <a:p>
            <a:r>
              <a:rPr lang="sk-SK" i="1" dirty="0" err="1"/>
              <a:t>extension</a:t>
            </a:r>
            <a:r>
              <a:rPr lang="sk-SK" i="1" dirty="0"/>
              <a:t> </a:t>
            </a:r>
            <a:r>
              <a:rPr lang="sk-SK" i="1" dirty="0" err="1"/>
              <a:t>for</a:t>
            </a:r>
            <a:r>
              <a:rPr lang="sk-SK" i="1" dirty="0"/>
              <a:t> </a:t>
            </a:r>
            <a:r>
              <a:rPr lang="sk-SK" i="1" dirty="0" err="1"/>
              <a:t>based</a:t>
            </a:r>
            <a:r>
              <a:rPr lang="sk-SK" i="1" dirty="0"/>
              <a:t> on </a:t>
            </a:r>
            <a:r>
              <a:rPr lang="sk-SK" i="1" dirty="0" err="1"/>
              <a:t>previous</a:t>
            </a:r>
            <a:r>
              <a:rPr lang="sk-SK" i="1" dirty="0"/>
              <a:t> </a:t>
            </a:r>
            <a:r>
              <a:rPr lang="sk-SK" i="1" dirty="0" err="1"/>
              <a:t>work</a:t>
            </a:r>
            <a:r>
              <a:rPr lang="sk-SK" i="1" dirty="0"/>
              <a:t>, </a:t>
            </a:r>
            <a:r>
              <a:rPr lang="sk-SK" i="1" dirty="0" err="1"/>
              <a:t>but</a:t>
            </a:r>
            <a:r>
              <a:rPr lang="sk-SK" i="1" dirty="0"/>
              <a:t> </a:t>
            </a:r>
            <a:r>
              <a:rPr lang="sk-SK" i="1" dirty="0" err="1"/>
              <a:t>focused</a:t>
            </a:r>
            <a:r>
              <a:rPr lang="sk-SK" i="1" dirty="0"/>
              <a:t> </a:t>
            </a:r>
            <a:r>
              <a:rPr lang="sk-SK" i="1" dirty="0" err="1"/>
              <a:t>mainly</a:t>
            </a:r>
            <a:r>
              <a:rPr lang="sk-SK" i="1" dirty="0"/>
              <a:t> on variability</a:t>
            </a:r>
          </a:p>
        </p:txBody>
      </p:sp>
      <p:sp>
        <p:nvSpPr>
          <p:cNvPr id="5" name="BlokTextu 4">
            <a:extLst>
              <a:ext uri="{FF2B5EF4-FFF2-40B4-BE49-F238E27FC236}">
                <a16:creationId xmlns:a16="http://schemas.microsoft.com/office/drawing/2014/main" id="{F4CB3C94-2F43-C375-5AB1-D85AE1CABF03}"/>
              </a:ext>
            </a:extLst>
          </p:cNvPr>
          <p:cNvSpPr txBox="1"/>
          <p:nvPr/>
        </p:nvSpPr>
        <p:spPr>
          <a:xfrm>
            <a:off x="804420" y="4216023"/>
            <a:ext cx="1628972" cy="584775"/>
          </a:xfrm>
          <a:prstGeom prst="rect">
            <a:avLst/>
          </a:prstGeom>
          <a:noFill/>
        </p:spPr>
        <p:txBody>
          <a:bodyPr wrap="none" rtlCol="0">
            <a:spAutoFit/>
          </a:bodyPr>
          <a:lstStyle/>
          <a:p>
            <a:r>
              <a:rPr lang="sk-SK" sz="3200" b="1" dirty="0" err="1"/>
              <a:t>Logging</a:t>
            </a:r>
            <a:endParaRPr lang="sk-SK" sz="3200" b="1" dirty="0"/>
          </a:p>
        </p:txBody>
      </p:sp>
      <p:sp>
        <p:nvSpPr>
          <p:cNvPr id="6" name="BlokTextu 5">
            <a:extLst>
              <a:ext uri="{FF2B5EF4-FFF2-40B4-BE49-F238E27FC236}">
                <a16:creationId xmlns:a16="http://schemas.microsoft.com/office/drawing/2014/main" id="{DD99D079-D945-8226-7DF2-990D76224B8C}"/>
              </a:ext>
            </a:extLst>
          </p:cNvPr>
          <p:cNvSpPr txBox="1"/>
          <p:nvPr/>
        </p:nvSpPr>
        <p:spPr>
          <a:xfrm>
            <a:off x="804420" y="1969279"/>
            <a:ext cx="4799712" cy="584775"/>
          </a:xfrm>
          <a:prstGeom prst="rect">
            <a:avLst/>
          </a:prstGeom>
          <a:noFill/>
        </p:spPr>
        <p:txBody>
          <a:bodyPr wrap="none" rtlCol="0">
            <a:spAutoFit/>
          </a:bodyPr>
          <a:lstStyle/>
          <a:p>
            <a:r>
              <a:rPr lang="sk-SK" sz="3200" b="1" dirty="0"/>
              <a:t>Variability </a:t>
            </a:r>
            <a:r>
              <a:rPr lang="sk-SK" sz="3200" b="1" dirty="0" err="1"/>
              <a:t>configuration</a:t>
            </a:r>
            <a:endParaRPr lang="sk-SK" sz="3200" b="1" dirty="0"/>
          </a:p>
        </p:txBody>
      </p:sp>
      <p:sp>
        <p:nvSpPr>
          <p:cNvPr id="7" name="BlokTextu 6">
            <a:extLst>
              <a:ext uri="{FF2B5EF4-FFF2-40B4-BE49-F238E27FC236}">
                <a16:creationId xmlns:a16="http://schemas.microsoft.com/office/drawing/2014/main" id="{F4A298D4-0D99-BCD1-70F3-C4FFBE572191}"/>
              </a:ext>
            </a:extLst>
          </p:cNvPr>
          <p:cNvSpPr txBox="1"/>
          <p:nvPr/>
        </p:nvSpPr>
        <p:spPr>
          <a:xfrm rot="21380977">
            <a:off x="7030708" y="1750921"/>
            <a:ext cx="2819899" cy="666998"/>
          </a:xfrm>
          <a:prstGeom prst="rect">
            <a:avLst/>
          </a:prstGeom>
          <a:noFill/>
        </p:spPr>
        <p:txBody>
          <a:bodyPr wrap="square" rtlCol="0">
            <a:spAutoFit/>
          </a:bodyPr>
          <a:lstStyle/>
          <a:p>
            <a:r>
              <a:rPr lang="sk-SK" b="1" dirty="0" err="1">
                <a:solidFill>
                  <a:srgbClr val="FF0000"/>
                </a:solidFill>
              </a:rPr>
              <a:t>Iteratively</a:t>
            </a:r>
            <a:r>
              <a:rPr lang="sk-SK" b="1" dirty="0">
                <a:solidFill>
                  <a:srgbClr val="FF0000"/>
                </a:solidFill>
              </a:rPr>
              <a:t> </a:t>
            </a:r>
            <a:r>
              <a:rPr lang="sk-SK" b="1" dirty="0" err="1">
                <a:solidFill>
                  <a:srgbClr val="FF0000"/>
                </a:solidFill>
              </a:rPr>
              <a:t>building</a:t>
            </a:r>
            <a:r>
              <a:rPr lang="sk-SK" b="1" dirty="0">
                <a:solidFill>
                  <a:srgbClr val="FF0000"/>
                </a:solidFill>
              </a:rPr>
              <a:t> and </a:t>
            </a:r>
          </a:p>
          <a:p>
            <a:r>
              <a:rPr lang="sk-SK" b="1" dirty="0" err="1">
                <a:solidFill>
                  <a:srgbClr val="FF0000"/>
                </a:solidFill>
              </a:rPr>
              <a:t>enhancing</a:t>
            </a:r>
            <a:r>
              <a:rPr lang="sk-SK" b="1" dirty="0">
                <a:solidFill>
                  <a:srgbClr val="FF0000"/>
                </a:solidFill>
              </a:rPr>
              <a:t> </a:t>
            </a:r>
            <a:r>
              <a:rPr lang="sk-SK" b="1" dirty="0" err="1">
                <a:solidFill>
                  <a:srgbClr val="FF0000"/>
                </a:solidFill>
              </a:rPr>
              <a:t>framework</a:t>
            </a:r>
            <a:endParaRPr lang="sk-SK" b="1" dirty="0">
              <a:solidFill>
                <a:srgbClr val="FF0000"/>
              </a:solidFill>
            </a:endParaRPr>
          </a:p>
        </p:txBody>
      </p:sp>
    </p:spTree>
    <p:extLst>
      <p:ext uri="{BB962C8B-B14F-4D97-AF65-F5344CB8AC3E}">
        <p14:creationId xmlns:p14="http://schemas.microsoft.com/office/powerpoint/2010/main" val="22859631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E4D703E-D5ED-5154-B535-D5C9B1463E6B}"/>
              </a:ext>
            </a:extLst>
          </p:cNvPr>
          <p:cNvSpPr>
            <a:spLocks noGrp="1"/>
          </p:cNvSpPr>
          <p:nvPr>
            <p:ph type="title"/>
          </p:nvPr>
        </p:nvSpPr>
        <p:spPr>
          <a:xfrm>
            <a:off x="550860" y="369414"/>
            <a:ext cx="8596668" cy="1320800"/>
          </a:xfrm>
        </p:spPr>
        <p:txBody>
          <a:bodyPr>
            <a:normAutofit fontScale="90000"/>
          </a:bodyPr>
          <a:lstStyle/>
          <a:p>
            <a:r>
              <a:rPr lang="sk-SK" sz="5400" b="1" dirty="0" err="1"/>
              <a:t>Evaluating</a:t>
            </a:r>
            <a:r>
              <a:rPr lang="sk-SK" sz="5400" b="1" dirty="0"/>
              <a:t> </a:t>
            </a:r>
            <a:br>
              <a:rPr lang="sk-SK" sz="5400" b="1" dirty="0"/>
            </a:br>
            <a:r>
              <a:rPr lang="sk-SK" sz="5400" b="1" dirty="0" err="1"/>
              <a:t>customized</a:t>
            </a:r>
            <a:r>
              <a:rPr lang="sk-SK" sz="5400" b="1" dirty="0"/>
              <a:t> </a:t>
            </a:r>
            <a:r>
              <a:rPr lang="sk-SK" sz="5400" b="1" dirty="0" err="1"/>
              <a:t>dataset</a:t>
            </a:r>
            <a:endParaRPr lang="sk-SK" sz="5400" b="1" dirty="0"/>
          </a:p>
        </p:txBody>
      </p:sp>
      <p:sp>
        <p:nvSpPr>
          <p:cNvPr id="8" name="Zástupný objekt pre obsah 7">
            <a:extLst>
              <a:ext uri="{FF2B5EF4-FFF2-40B4-BE49-F238E27FC236}">
                <a16:creationId xmlns:a16="http://schemas.microsoft.com/office/drawing/2014/main" id="{4118F6C4-0A22-C9A7-D60E-7B02A49BD12E}"/>
              </a:ext>
            </a:extLst>
          </p:cNvPr>
          <p:cNvSpPr>
            <a:spLocks noGrp="1"/>
          </p:cNvSpPr>
          <p:nvPr>
            <p:ph idx="1"/>
          </p:nvPr>
        </p:nvSpPr>
        <p:spPr>
          <a:xfrm>
            <a:off x="550860" y="2100101"/>
            <a:ext cx="8596668" cy="3880773"/>
          </a:xfrm>
        </p:spPr>
        <p:txBody>
          <a:bodyPr/>
          <a:lstStyle/>
          <a:p>
            <a:r>
              <a:rPr lang="sk-SK" dirty="0" err="1"/>
              <a:t>Manual</a:t>
            </a:r>
            <a:r>
              <a:rPr lang="sk-SK" dirty="0"/>
              <a:t> </a:t>
            </a:r>
            <a:r>
              <a:rPr lang="sk-SK" dirty="0" err="1"/>
              <a:t>annotations</a:t>
            </a:r>
            <a:r>
              <a:rPr lang="sk-SK" dirty="0"/>
              <a:t> – </a:t>
            </a:r>
            <a:r>
              <a:rPr lang="sk-SK" dirty="0" err="1"/>
              <a:t>based</a:t>
            </a:r>
            <a:r>
              <a:rPr lang="sk-SK" dirty="0"/>
              <a:t> on </a:t>
            </a:r>
            <a:r>
              <a:rPr lang="sk-SK" dirty="0" err="1"/>
              <a:t>own</a:t>
            </a:r>
            <a:r>
              <a:rPr lang="sk-SK" dirty="0"/>
              <a:t> </a:t>
            </a:r>
            <a:r>
              <a:rPr lang="sk-SK" dirty="0" err="1"/>
              <a:t>aesthetics</a:t>
            </a:r>
            <a:endParaRPr lang="sk-SK" dirty="0"/>
          </a:p>
          <a:p>
            <a:r>
              <a:rPr lang="sk-SK" dirty="0" err="1"/>
              <a:t>Used</a:t>
            </a:r>
            <a:r>
              <a:rPr lang="sk-SK" dirty="0"/>
              <a:t> </a:t>
            </a:r>
            <a:r>
              <a:rPr lang="sk-SK" dirty="0" err="1"/>
              <a:t>third</a:t>
            </a:r>
            <a:r>
              <a:rPr lang="sk-SK" dirty="0"/>
              <a:t> party model</a:t>
            </a:r>
          </a:p>
          <a:p>
            <a:endParaRPr lang="sk-SK" dirty="0"/>
          </a:p>
          <a:p>
            <a:r>
              <a:rPr lang="sk-SK" dirty="0"/>
              <a:t>-</a:t>
            </a:r>
            <a:r>
              <a:rPr lang="sk-SK" dirty="0" err="1"/>
              <a:t>comparing</a:t>
            </a:r>
            <a:r>
              <a:rPr lang="sk-SK" dirty="0"/>
              <a:t> </a:t>
            </a:r>
            <a:r>
              <a:rPr lang="sk-SK" dirty="0" err="1"/>
              <a:t>different</a:t>
            </a:r>
            <a:r>
              <a:rPr lang="sk-SK" dirty="0"/>
              <a:t> </a:t>
            </a:r>
            <a:r>
              <a:rPr lang="sk-SK" dirty="0" err="1"/>
              <a:t>fractal</a:t>
            </a:r>
            <a:r>
              <a:rPr lang="sk-SK" dirty="0"/>
              <a:t> </a:t>
            </a:r>
            <a:r>
              <a:rPr lang="sk-SK" dirty="0" err="1"/>
              <a:t>representations</a:t>
            </a:r>
            <a:r>
              <a:rPr lang="sk-SK" dirty="0"/>
              <a:t>/</a:t>
            </a:r>
            <a:r>
              <a:rPr lang="sk-SK" dirty="0" err="1"/>
              <a:t>formats</a:t>
            </a:r>
            <a:r>
              <a:rPr lang="sk-SK" dirty="0"/>
              <a:t>:</a:t>
            </a:r>
          </a:p>
          <a:p>
            <a:pPr lvl="1"/>
            <a:r>
              <a:rPr lang="sk-SK" dirty="0" err="1"/>
              <a:t>Vector</a:t>
            </a:r>
            <a:r>
              <a:rPr lang="sk-SK" dirty="0"/>
              <a:t> </a:t>
            </a:r>
            <a:r>
              <a:rPr lang="sk-SK" dirty="0" err="1"/>
              <a:t>graphics</a:t>
            </a:r>
            <a:r>
              <a:rPr lang="sk-SK" dirty="0"/>
              <a:t> – </a:t>
            </a:r>
            <a:r>
              <a:rPr lang="sk-SK" dirty="0" err="1"/>
              <a:t>whole</a:t>
            </a:r>
            <a:r>
              <a:rPr lang="sk-SK" dirty="0"/>
              <a:t> </a:t>
            </a:r>
            <a:r>
              <a:rPr lang="sk-SK" dirty="0" err="1"/>
              <a:t>structure</a:t>
            </a:r>
            <a:r>
              <a:rPr lang="sk-SK" dirty="0"/>
              <a:t> </a:t>
            </a:r>
            <a:r>
              <a:rPr lang="sk-SK" dirty="0" err="1"/>
              <a:t>is</a:t>
            </a:r>
            <a:r>
              <a:rPr lang="sk-SK" dirty="0"/>
              <a:t> </a:t>
            </a:r>
            <a:r>
              <a:rPr lang="sk-SK" dirty="0" err="1"/>
              <a:t>written</a:t>
            </a:r>
            <a:r>
              <a:rPr lang="sk-SK" dirty="0"/>
              <a:t> as text .SVG</a:t>
            </a:r>
          </a:p>
          <a:p>
            <a:pPr lvl="1"/>
            <a:r>
              <a:rPr lang="sk-SK" dirty="0"/>
              <a:t>Raster </a:t>
            </a:r>
            <a:r>
              <a:rPr lang="sk-SK" dirty="0" err="1"/>
              <a:t>graphics</a:t>
            </a:r>
            <a:endParaRPr lang="sk-SK" dirty="0"/>
          </a:p>
          <a:p>
            <a:pPr lvl="1"/>
            <a:r>
              <a:rPr lang="sk-SK" dirty="0" err="1"/>
              <a:t>Information</a:t>
            </a:r>
            <a:r>
              <a:rPr lang="sk-SK" dirty="0"/>
              <a:t> </a:t>
            </a:r>
            <a:r>
              <a:rPr lang="sk-SK" dirty="0" err="1"/>
              <a:t>from</a:t>
            </a:r>
            <a:r>
              <a:rPr lang="sk-SK" dirty="0"/>
              <a:t> variability </a:t>
            </a:r>
            <a:r>
              <a:rPr lang="sk-SK" dirty="0" err="1"/>
              <a:t>points</a:t>
            </a:r>
            <a:r>
              <a:rPr lang="sk-SK" dirty="0"/>
              <a:t> </a:t>
            </a:r>
          </a:p>
          <a:p>
            <a:pPr lvl="2"/>
            <a:r>
              <a:rPr lang="sk-SK" sz="2800" b="1" dirty="0" err="1"/>
              <a:t>inserts</a:t>
            </a:r>
            <a:r>
              <a:rPr lang="sk-SK" sz="2800" b="1" dirty="0"/>
              <a:t> </a:t>
            </a:r>
            <a:r>
              <a:rPr lang="sk-SK" sz="2800" b="1" dirty="0" err="1"/>
              <a:t>knowledge</a:t>
            </a:r>
            <a:r>
              <a:rPr lang="sk-SK" sz="2800" b="1" dirty="0"/>
              <a:t> </a:t>
            </a:r>
            <a:r>
              <a:rPr lang="sk-SK" sz="2800" b="1" dirty="0" err="1"/>
              <a:t>from</a:t>
            </a:r>
            <a:r>
              <a:rPr lang="sk-SK" sz="2800" b="1" dirty="0"/>
              <a:t> </a:t>
            </a:r>
            <a:r>
              <a:rPr lang="sk-SK" sz="2800" b="1" dirty="0" err="1"/>
              <a:t>structure</a:t>
            </a:r>
            <a:r>
              <a:rPr lang="sk-SK" sz="2800" b="1" dirty="0"/>
              <a:t> of program </a:t>
            </a:r>
            <a:r>
              <a:rPr lang="sk-SK" sz="2800" b="1" dirty="0" err="1"/>
              <a:t>generator</a:t>
            </a:r>
            <a:r>
              <a:rPr lang="sk-SK" sz="2800" b="1" dirty="0"/>
              <a:t> </a:t>
            </a:r>
            <a:r>
              <a:rPr lang="sk-SK" sz="2800" b="1" dirty="0" err="1"/>
              <a:t>itself</a:t>
            </a:r>
            <a:r>
              <a:rPr lang="sk-SK" sz="2800" b="1" dirty="0"/>
              <a:t> </a:t>
            </a:r>
            <a:r>
              <a:rPr lang="sk-SK" sz="2800" b="1" dirty="0" err="1"/>
              <a:t>into</a:t>
            </a:r>
            <a:r>
              <a:rPr lang="sk-SK" sz="2800" b="1" dirty="0"/>
              <a:t> </a:t>
            </a:r>
            <a:r>
              <a:rPr lang="sk-SK" sz="2800" b="1" dirty="0" err="1"/>
              <a:t>data</a:t>
            </a:r>
            <a:r>
              <a:rPr lang="sk-SK" sz="2800" b="1" dirty="0"/>
              <a:t> </a:t>
            </a:r>
          </a:p>
        </p:txBody>
      </p:sp>
      <p:sp>
        <p:nvSpPr>
          <p:cNvPr id="9" name="BlokTextu 8">
            <a:extLst>
              <a:ext uri="{FF2B5EF4-FFF2-40B4-BE49-F238E27FC236}">
                <a16:creationId xmlns:a16="http://schemas.microsoft.com/office/drawing/2014/main" id="{0AC979C6-4ED4-0441-467E-48874D0EF687}"/>
              </a:ext>
            </a:extLst>
          </p:cNvPr>
          <p:cNvSpPr txBox="1"/>
          <p:nvPr/>
        </p:nvSpPr>
        <p:spPr>
          <a:xfrm rot="21413803">
            <a:off x="3638704" y="5649013"/>
            <a:ext cx="8191666" cy="461665"/>
          </a:xfrm>
          <a:prstGeom prst="rect">
            <a:avLst/>
          </a:prstGeom>
          <a:noFill/>
        </p:spPr>
        <p:txBody>
          <a:bodyPr wrap="none" rtlCol="0">
            <a:spAutoFit/>
          </a:bodyPr>
          <a:lstStyle/>
          <a:p>
            <a:r>
              <a:rPr lang="sk-SK" sz="2400" b="1" dirty="0" err="1">
                <a:solidFill>
                  <a:srgbClr val="FF0000"/>
                </a:solidFill>
              </a:rPr>
              <a:t>Will</a:t>
            </a:r>
            <a:r>
              <a:rPr lang="sk-SK" sz="2400" b="1" dirty="0">
                <a:solidFill>
                  <a:srgbClr val="FF0000"/>
                </a:solidFill>
              </a:rPr>
              <a:t> </a:t>
            </a:r>
            <a:r>
              <a:rPr lang="sk-SK" sz="2400" b="1" dirty="0" err="1">
                <a:solidFill>
                  <a:srgbClr val="FF0000"/>
                </a:solidFill>
              </a:rPr>
              <a:t>it</a:t>
            </a:r>
            <a:r>
              <a:rPr lang="sk-SK" sz="2400" b="1" dirty="0">
                <a:solidFill>
                  <a:srgbClr val="FF0000"/>
                </a:solidFill>
              </a:rPr>
              <a:t> </a:t>
            </a:r>
            <a:r>
              <a:rPr lang="sk-SK" sz="2400" b="1" dirty="0" err="1">
                <a:solidFill>
                  <a:srgbClr val="FF0000"/>
                </a:solidFill>
              </a:rPr>
              <a:t>help</a:t>
            </a:r>
            <a:r>
              <a:rPr lang="sk-SK" sz="2400" b="1" dirty="0">
                <a:solidFill>
                  <a:srgbClr val="FF0000"/>
                </a:solidFill>
              </a:rPr>
              <a:t> to </a:t>
            </a:r>
            <a:r>
              <a:rPr lang="sk-SK" sz="2400" b="1" dirty="0" err="1">
                <a:solidFill>
                  <a:srgbClr val="FF0000"/>
                </a:solidFill>
              </a:rPr>
              <a:t>enhance</a:t>
            </a:r>
            <a:r>
              <a:rPr lang="sk-SK" sz="2400" b="1" dirty="0">
                <a:solidFill>
                  <a:srgbClr val="FF0000"/>
                </a:solidFill>
              </a:rPr>
              <a:t> </a:t>
            </a:r>
            <a:r>
              <a:rPr lang="sk-SK" sz="2400" b="1" dirty="0" err="1">
                <a:solidFill>
                  <a:srgbClr val="FF0000"/>
                </a:solidFill>
              </a:rPr>
              <a:t>third</a:t>
            </a:r>
            <a:r>
              <a:rPr lang="sk-SK" sz="2400" b="1" dirty="0">
                <a:solidFill>
                  <a:srgbClr val="FF0000"/>
                </a:solidFill>
              </a:rPr>
              <a:t> party </a:t>
            </a:r>
            <a:r>
              <a:rPr lang="sk-SK" sz="2400" b="1" dirty="0" err="1">
                <a:solidFill>
                  <a:srgbClr val="FF0000"/>
                </a:solidFill>
              </a:rPr>
              <a:t>models</a:t>
            </a:r>
            <a:r>
              <a:rPr lang="sk-SK" sz="2400" b="1" dirty="0">
                <a:solidFill>
                  <a:srgbClr val="FF0000"/>
                </a:solidFill>
              </a:rPr>
              <a:t> and </a:t>
            </a:r>
            <a:r>
              <a:rPr lang="sk-SK" sz="2400" b="1" dirty="0" err="1">
                <a:solidFill>
                  <a:srgbClr val="FF0000"/>
                </a:solidFill>
              </a:rPr>
              <a:t>systems</a:t>
            </a:r>
            <a:r>
              <a:rPr lang="sk-SK" sz="2400" b="1" dirty="0">
                <a:solidFill>
                  <a:srgbClr val="FF0000"/>
                </a:solidFill>
              </a:rPr>
              <a:t>?</a:t>
            </a:r>
          </a:p>
        </p:txBody>
      </p:sp>
      <p:sp>
        <p:nvSpPr>
          <p:cNvPr id="10" name="BlokTextu 9">
            <a:extLst>
              <a:ext uri="{FF2B5EF4-FFF2-40B4-BE49-F238E27FC236}">
                <a16:creationId xmlns:a16="http://schemas.microsoft.com/office/drawing/2014/main" id="{5068147E-E20B-3D8C-75B4-D825DF9A8443}"/>
              </a:ext>
            </a:extLst>
          </p:cNvPr>
          <p:cNvSpPr txBox="1"/>
          <p:nvPr/>
        </p:nvSpPr>
        <p:spPr>
          <a:xfrm>
            <a:off x="6560820" y="6119254"/>
            <a:ext cx="2662908" cy="369332"/>
          </a:xfrm>
          <a:prstGeom prst="rect">
            <a:avLst/>
          </a:prstGeom>
          <a:noFill/>
        </p:spPr>
        <p:txBody>
          <a:bodyPr wrap="none" rtlCol="0">
            <a:spAutoFit/>
          </a:bodyPr>
          <a:lstStyle/>
          <a:p>
            <a:r>
              <a:rPr lang="sk-SK" dirty="0"/>
              <a:t>-</a:t>
            </a:r>
            <a:r>
              <a:rPr lang="sk-SK" dirty="0" err="1"/>
              <a:t>improve</a:t>
            </a:r>
            <a:r>
              <a:rPr lang="sk-SK" dirty="0"/>
              <a:t> </a:t>
            </a:r>
            <a:r>
              <a:rPr lang="sk-SK" dirty="0" err="1"/>
              <a:t>their</a:t>
            </a:r>
            <a:r>
              <a:rPr lang="sk-SK" dirty="0"/>
              <a:t> </a:t>
            </a:r>
            <a:r>
              <a:rPr lang="sk-SK" dirty="0" err="1"/>
              <a:t>accuracy</a:t>
            </a:r>
            <a:endParaRPr lang="sk-SK" dirty="0"/>
          </a:p>
        </p:txBody>
      </p:sp>
      <p:sp>
        <p:nvSpPr>
          <p:cNvPr id="11" name="BlokTextu 10">
            <a:extLst>
              <a:ext uri="{FF2B5EF4-FFF2-40B4-BE49-F238E27FC236}">
                <a16:creationId xmlns:a16="http://schemas.microsoft.com/office/drawing/2014/main" id="{980EEA53-B895-5D95-A054-F9ADF09C8D64}"/>
              </a:ext>
            </a:extLst>
          </p:cNvPr>
          <p:cNvSpPr txBox="1"/>
          <p:nvPr/>
        </p:nvSpPr>
        <p:spPr>
          <a:xfrm>
            <a:off x="6981413" y="3074595"/>
            <a:ext cx="3986925" cy="1569660"/>
          </a:xfrm>
          <a:prstGeom prst="rect">
            <a:avLst/>
          </a:prstGeom>
          <a:noFill/>
        </p:spPr>
        <p:txBody>
          <a:bodyPr wrap="none" rtlCol="0">
            <a:spAutoFit/>
          </a:bodyPr>
          <a:lstStyle/>
          <a:p>
            <a:r>
              <a:rPr lang="sk-SK" sz="2400" b="1" dirty="0"/>
              <a:t>EASY TO EXECUTE AND </a:t>
            </a:r>
          </a:p>
          <a:p>
            <a:r>
              <a:rPr lang="sk-SK" sz="2400" b="1" dirty="0"/>
              <a:t>ANALYZE FRACTAL SCRIPT </a:t>
            </a:r>
          </a:p>
          <a:p>
            <a:r>
              <a:rPr lang="sk-SK" sz="2400" b="1" dirty="0"/>
              <a:t>IN MANY PROGRAMMING </a:t>
            </a:r>
          </a:p>
          <a:p>
            <a:r>
              <a:rPr lang="sk-SK" sz="2400" b="1" dirty="0"/>
              <a:t>LANGUAGES</a:t>
            </a:r>
          </a:p>
        </p:txBody>
      </p:sp>
      <p:sp>
        <p:nvSpPr>
          <p:cNvPr id="12" name="BlokTextu 11">
            <a:extLst>
              <a:ext uri="{FF2B5EF4-FFF2-40B4-BE49-F238E27FC236}">
                <a16:creationId xmlns:a16="http://schemas.microsoft.com/office/drawing/2014/main" id="{20E7BA53-59C3-1394-C7C4-9DCB19610B7F}"/>
              </a:ext>
            </a:extLst>
          </p:cNvPr>
          <p:cNvSpPr txBox="1"/>
          <p:nvPr/>
        </p:nvSpPr>
        <p:spPr>
          <a:xfrm>
            <a:off x="8923668" y="4261014"/>
            <a:ext cx="3021981" cy="523220"/>
          </a:xfrm>
          <a:prstGeom prst="rect">
            <a:avLst/>
          </a:prstGeom>
          <a:noFill/>
        </p:spPr>
        <p:txBody>
          <a:bodyPr wrap="none" rtlCol="0">
            <a:spAutoFit/>
          </a:bodyPr>
          <a:lstStyle/>
          <a:p>
            <a:r>
              <a:rPr lang="sk-SK" sz="2800" b="1" i="1" u="sng" dirty="0"/>
              <a:t>js2py</a:t>
            </a:r>
            <a:r>
              <a:rPr lang="sk-SK" sz="2800" b="1" i="1" dirty="0"/>
              <a:t> </a:t>
            </a:r>
            <a:r>
              <a:rPr lang="sk-SK" sz="2800" b="1" i="1" dirty="0" err="1"/>
              <a:t>for</a:t>
            </a:r>
            <a:r>
              <a:rPr lang="sk-SK" sz="2800" b="1" i="1" dirty="0"/>
              <a:t> </a:t>
            </a:r>
            <a:r>
              <a:rPr lang="sk-SK" sz="2800" b="1" i="1" dirty="0" err="1"/>
              <a:t>Python</a:t>
            </a:r>
            <a:endParaRPr lang="sk-SK" sz="2800" b="1" i="1" dirty="0"/>
          </a:p>
        </p:txBody>
      </p:sp>
      <p:sp>
        <p:nvSpPr>
          <p:cNvPr id="13" name="BlokTextu 12">
            <a:extLst>
              <a:ext uri="{FF2B5EF4-FFF2-40B4-BE49-F238E27FC236}">
                <a16:creationId xmlns:a16="http://schemas.microsoft.com/office/drawing/2014/main" id="{38687F21-CEEC-31E7-97F1-2E512424902F}"/>
              </a:ext>
            </a:extLst>
          </p:cNvPr>
          <p:cNvSpPr txBox="1"/>
          <p:nvPr/>
        </p:nvSpPr>
        <p:spPr>
          <a:xfrm>
            <a:off x="6035040" y="286332"/>
            <a:ext cx="5397568" cy="646331"/>
          </a:xfrm>
          <a:prstGeom prst="rect">
            <a:avLst/>
          </a:prstGeom>
          <a:noFill/>
        </p:spPr>
        <p:txBody>
          <a:bodyPr wrap="none" rtlCol="0">
            <a:spAutoFit/>
          </a:bodyPr>
          <a:lstStyle/>
          <a:p>
            <a:r>
              <a:rPr lang="sk-SK" b="1" dirty="0" err="1"/>
              <a:t>Already</a:t>
            </a:r>
            <a:r>
              <a:rPr lang="sk-SK" b="1" dirty="0"/>
              <a:t> </a:t>
            </a:r>
            <a:r>
              <a:rPr lang="sk-SK" sz="3600" b="1" dirty="0"/>
              <a:t>378</a:t>
            </a:r>
            <a:r>
              <a:rPr lang="sk-SK" b="1" dirty="0"/>
              <a:t> </a:t>
            </a:r>
            <a:r>
              <a:rPr lang="sk-SK" b="1" dirty="0" err="1"/>
              <a:t>fractals</a:t>
            </a:r>
            <a:r>
              <a:rPr lang="sk-SK" b="1" dirty="0"/>
              <a:t> </a:t>
            </a:r>
            <a:r>
              <a:rPr lang="sk-SK" b="1" dirty="0" err="1"/>
              <a:t>generated</a:t>
            </a:r>
            <a:r>
              <a:rPr lang="sk-SK" b="1" dirty="0"/>
              <a:t> </a:t>
            </a:r>
            <a:r>
              <a:rPr lang="sk-SK" b="1" dirty="0" err="1"/>
              <a:t>from</a:t>
            </a:r>
            <a:r>
              <a:rPr lang="sk-SK" b="1" dirty="0"/>
              <a:t> </a:t>
            </a:r>
            <a:r>
              <a:rPr lang="sk-SK" b="1" dirty="0" err="1"/>
              <a:t>one</a:t>
            </a:r>
            <a:r>
              <a:rPr lang="sk-SK" b="1" dirty="0"/>
              <a:t> </a:t>
            </a:r>
            <a:r>
              <a:rPr lang="sk-SK" b="1" dirty="0" err="1"/>
              <a:t>file</a:t>
            </a:r>
            <a:endParaRPr lang="sk-SK" b="1" dirty="0"/>
          </a:p>
        </p:txBody>
      </p:sp>
      <p:sp>
        <p:nvSpPr>
          <p:cNvPr id="14" name="BlokTextu 13">
            <a:extLst>
              <a:ext uri="{FF2B5EF4-FFF2-40B4-BE49-F238E27FC236}">
                <a16:creationId xmlns:a16="http://schemas.microsoft.com/office/drawing/2014/main" id="{EC374D29-3301-05FC-1A66-A03533C04D92}"/>
              </a:ext>
            </a:extLst>
          </p:cNvPr>
          <p:cNvSpPr txBox="1"/>
          <p:nvPr/>
        </p:nvSpPr>
        <p:spPr>
          <a:xfrm>
            <a:off x="7324086" y="855116"/>
            <a:ext cx="4512774" cy="646331"/>
          </a:xfrm>
          <a:prstGeom prst="rect">
            <a:avLst/>
          </a:prstGeom>
          <a:noFill/>
        </p:spPr>
        <p:txBody>
          <a:bodyPr wrap="none" rtlCol="0">
            <a:spAutoFit/>
          </a:bodyPr>
          <a:lstStyle/>
          <a:p>
            <a:r>
              <a:rPr lang="sk-SK" dirty="0"/>
              <a:t>-</a:t>
            </a:r>
            <a:r>
              <a:rPr lang="sk-SK" dirty="0" err="1"/>
              <a:t>based</a:t>
            </a:r>
            <a:r>
              <a:rPr lang="sk-SK" dirty="0"/>
              <a:t> on variability </a:t>
            </a:r>
            <a:r>
              <a:rPr lang="sk-SK" dirty="0" err="1"/>
              <a:t>points</a:t>
            </a:r>
            <a:r>
              <a:rPr lang="sk-SK" dirty="0"/>
              <a:t> </a:t>
            </a:r>
            <a:r>
              <a:rPr lang="sk-SK" dirty="0" err="1"/>
              <a:t>permutations</a:t>
            </a:r>
            <a:r>
              <a:rPr lang="sk-SK" dirty="0"/>
              <a:t> </a:t>
            </a:r>
          </a:p>
          <a:p>
            <a:r>
              <a:rPr lang="sk-SK" dirty="0"/>
              <a:t>  and </a:t>
            </a:r>
            <a:r>
              <a:rPr lang="sk-SK" dirty="0" err="1"/>
              <a:t>recursion</a:t>
            </a:r>
            <a:endParaRPr lang="sk-SK" dirty="0"/>
          </a:p>
        </p:txBody>
      </p:sp>
      <p:sp>
        <p:nvSpPr>
          <p:cNvPr id="15" name="BlokTextu 14">
            <a:extLst>
              <a:ext uri="{FF2B5EF4-FFF2-40B4-BE49-F238E27FC236}">
                <a16:creationId xmlns:a16="http://schemas.microsoft.com/office/drawing/2014/main" id="{B1969249-E152-CBA2-140D-394919169B7B}"/>
              </a:ext>
            </a:extLst>
          </p:cNvPr>
          <p:cNvSpPr txBox="1"/>
          <p:nvPr/>
        </p:nvSpPr>
        <p:spPr>
          <a:xfrm rot="21413803">
            <a:off x="6991684" y="1512233"/>
            <a:ext cx="3036409" cy="461665"/>
          </a:xfrm>
          <a:prstGeom prst="rect">
            <a:avLst/>
          </a:prstGeom>
          <a:noFill/>
        </p:spPr>
        <p:txBody>
          <a:bodyPr wrap="none" rtlCol="0">
            <a:spAutoFit/>
          </a:bodyPr>
          <a:lstStyle/>
          <a:p>
            <a:r>
              <a:rPr lang="sk-SK" sz="2400" b="1" dirty="0" err="1">
                <a:solidFill>
                  <a:srgbClr val="FF0000"/>
                </a:solidFill>
              </a:rPr>
              <a:t>Can</a:t>
            </a:r>
            <a:r>
              <a:rPr lang="sk-SK" sz="2400" b="1" dirty="0">
                <a:solidFill>
                  <a:srgbClr val="FF0000"/>
                </a:solidFill>
              </a:rPr>
              <a:t> </a:t>
            </a:r>
            <a:r>
              <a:rPr lang="sk-SK" sz="2400" b="1" dirty="0" err="1">
                <a:solidFill>
                  <a:srgbClr val="FF0000"/>
                </a:solidFill>
              </a:rPr>
              <a:t>be</a:t>
            </a:r>
            <a:r>
              <a:rPr lang="sk-SK" sz="2400" b="1" dirty="0">
                <a:solidFill>
                  <a:srgbClr val="FF0000"/>
                </a:solidFill>
              </a:rPr>
              <a:t> more, </a:t>
            </a:r>
            <a:r>
              <a:rPr lang="sk-SK" sz="2400" b="1" dirty="0" err="1">
                <a:solidFill>
                  <a:srgbClr val="FF0000"/>
                </a:solidFill>
              </a:rPr>
              <a:t>but</a:t>
            </a:r>
            <a:r>
              <a:rPr lang="sk-SK" sz="2400" b="1" dirty="0">
                <a:solidFill>
                  <a:srgbClr val="FF0000"/>
                </a:solidFill>
              </a:rPr>
              <a:t>...</a:t>
            </a:r>
          </a:p>
        </p:txBody>
      </p:sp>
      <p:sp>
        <p:nvSpPr>
          <p:cNvPr id="16" name="BlokTextu 15">
            <a:extLst>
              <a:ext uri="{FF2B5EF4-FFF2-40B4-BE49-F238E27FC236}">
                <a16:creationId xmlns:a16="http://schemas.microsoft.com/office/drawing/2014/main" id="{AB9D8865-AE90-3846-25F1-FFE6A6959EE4}"/>
              </a:ext>
            </a:extLst>
          </p:cNvPr>
          <p:cNvSpPr txBox="1"/>
          <p:nvPr/>
        </p:nvSpPr>
        <p:spPr>
          <a:xfrm>
            <a:off x="7239000" y="1953303"/>
            <a:ext cx="4376583" cy="923330"/>
          </a:xfrm>
          <a:prstGeom prst="rect">
            <a:avLst/>
          </a:prstGeom>
          <a:noFill/>
        </p:spPr>
        <p:txBody>
          <a:bodyPr wrap="none" rtlCol="0">
            <a:spAutoFit/>
          </a:bodyPr>
          <a:lstStyle/>
          <a:p>
            <a:r>
              <a:rPr lang="sk-SK" dirty="0" err="1"/>
              <a:t>we</a:t>
            </a:r>
            <a:r>
              <a:rPr lang="sk-SK" dirty="0"/>
              <a:t> </a:t>
            </a:r>
            <a:r>
              <a:rPr lang="sk-SK" dirty="0" err="1"/>
              <a:t>bring</a:t>
            </a:r>
            <a:r>
              <a:rPr lang="sk-SK" dirty="0"/>
              <a:t>: </a:t>
            </a:r>
          </a:p>
          <a:p>
            <a:r>
              <a:rPr lang="sk-SK" dirty="0"/>
              <a:t>	</a:t>
            </a:r>
            <a:r>
              <a:rPr lang="sk-SK" b="1" dirty="0" err="1">
                <a:solidFill>
                  <a:srgbClr val="00B050"/>
                </a:solidFill>
              </a:rPr>
              <a:t>assymetry</a:t>
            </a:r>
            <a:r>
              <a:rPr lang="sk-SK" b="1" dirty="0">
                <a:solidFill>
                  <a:srgbClr val="00B050"/>
                </a:solidFill>
              </a:rPr>
              <a:t>, chaos, </a:t>
            </a:r>
            <a:r>
              <a:rPr lang="sk-SK" b="1" dirty="0" err="1">
                <a:solidFill>
                  <a:srgbClr val="00B050"/>
                </a:solidFill>
              </a:rPr>
              <a:t>standalone</a:t>
            </a:r>
            <a:r>
              <a:rPr lang="sk-SK" b="1" dirty="0">
                <a:solidFill>
                  <a:srgbClr val="00B050"/>
                </a:solidFill>
              </a:rPr>
              <a:t> </a:t>
            </a:r>
            <a:r>
              <a:rPr lang="sk-SK" b="1" dirty="0" err="1">
                <a:solidFill>
                  <a:srgbClr val="00B050"/>
                </a:solidFill>
              </a:rPr>
              <a:t>lines</a:t>
            </a:r>
            <a:endParaRPr lang="sk-SK" b="1" dirty="0">
              <a:solidFill>
                <a:srgbClr val="00B050"/>
              </a:solidFill>
            </a:endParaRPr>
          </a:p>
          <a:p>
            <a:r>
              <a:rPr lang="sk-SK" b="1" dirty="0">
                <a:solidFill>
                  <a:srgbClr val="00B050"/>
                </a:solidFill>
              </a:rPr>
              <a:t>	</a:t>
            </a:r>
            <a:r>
              <a:rPr lang="sk-SK" b="1" dirty="0" err="1">
                <a:solidFill>
                  <a:srgbClr val="00B050"/>
                </a:solidFill>
              </a:rPr>
              <a:t>creating</a:t>
            </a:r>
            <a:r>
              <a:rPr lang="sk-SK" b="1" dirty="0">
                <a:solidFill>
                  <a:srgbClr val="00B050"/>
                </a:solidFill>
              </a:rPr>
              <a:t> </a:t>
            </a:r>
            <a:r>
              <a:rPr lang="sk-SK" b="1" dirty="0" err="1">
                <a:solidFill>
                  <a:srgbClr val="00B050"/>
                </a:solidFill>
              </a:rPr>
              <a:t>non-fractal</a:t>
            </a:r>
            <a:r>
              <a:rPr lang="sk-SK" b="1" dirty="0">
                <a:solidFill>
                  <a:srgbClr val="00B050"/>
                </a:solidFill>
              </a:rPr>
              <a:t> </a:t>
            </a:r>
            <a:r>
              <a:rPr lang="sk-SK" b="1" dirty="0" err="1">
                <a:solidFill>
                  <a:srgbClr val="00B050"/>
                </a:solidFill>
              </a:rPr>
              <a:t>shape</a:t>
            </a:r>
            <a:endParaRPr lang="sk-SK" b="1" dirty="0">
              <a:solidFill>
                <a:srgbClr val="00B050"/>
              </a:solidFill>
            </a:endParaRPr>
          </a:p>
        </p:txBody>
      </p:sp>
    </p:spTree>
    <p:extLst>
      <p:ext uri="{BB962C8B-B14F-4D97-AF65-F5344CB8AC3E}">
        <p14:creationId xmlns:p14="http://schemas.microsoft.com/office/powerpoint/2010/main" val="3756128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FADDBCC-4F50-3397-C177-BFBACD358B0C}"/>
              </a:ext>
            </a:extLst>
          </p:cNvPr>
          <p:cNvSpPr>
            <a:spLocks noGrp="1"/>
          </p:cNvSpPr>
          <p:nvPr>
            <p:ph type="title"/>
          </p:nvPr>
        </p:nvSpPr>
        <p:spPr>
          <a:xfrm>
            <a:off x="290303" y="149761"/>
            <a:ext cx="8596668" cy="1320800"/>
          </a:xfrm>
        </p:spPr>
        <p:txBody>
          <a:bodyPr>
            <a:noAutofit/>
          </a:bodyPr>
          <a:lstStyle/>
          <a:p>
            <a:r>
              <a:rPr lang="sk-SK" sz="4400" b="1" dirty="0" err="1"/>
              <a:t>Evaluating</a:t>
            </a:r>
            <a:r>
              <a:rPr lang="sk-SK" sz="4400" b="1" dirty="0"/>
              <a:t> </a:t>
            </a:r>
            <a:r>
              <a:rPr lang="sk-SK" sz="4400" b="1" dirty="0" err="1"/>
              <a:t>aesthetic</a:t>
            </a:r>
            <a:r>
              <a:rPr lang="sk-SK" sz="4400" b="1" dirty="0"/>
              <a:t> </a:t>
            </a:r>
            <a:r>
              <a:rPr lang="sk-SK" sz="4400" b="1" dirty="0" err="1"/>
              <a:t>perception</a:t>
            </a:r>
            <a:r>
              <a:rPr lang="sk-SK" sz="4400" b="1" dirty="0"/>
              <a:t> on </a:t>
            </a:r>
            <a:r>
              <a:rPr lang="sk-SK" sz="4400" b="1" dirty="0" err="1"/>
              <a:t>third</a:t>
            </a:r>
            <a:r>
              <a:rPr lang="sk-SK" sz="4400" b="1" dirty="0"/>
              <a:t> party model - </a:t>
            </a:r>
            <a:r>
              <a:rPr lang="sk-SK" sz="4400" b="1" dirty="0" err="1"/>
              <a:t>bias</a:t>
            </a:r>
            <a:endParaRPr lang="sk-SK" sz="4400" b="1" dirty="0"/>
          </a:p>
        </p:txBody>
      </p:sp>
      <p:pic>
        <p:nvPicPr>
          <p:cNvPr id="5" name="Obrázok 4">
            <a:extLst>
              <a:ext uri="{FF2B5EF4-FFF2-40B4-BE49-F238E27FC236}">
                <a16:creationId xmlns:a16="http://schemas.microsoft.com/office/drawing/2014/main" id="{E9F00A38-0084-9952-1355-9DFBE70FF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5" y="1930945"/>
            <a:ext cx="4191000" cy="4191000"/>
          </a:xfrm>
          <a:prstGeom prst="rect">
            <a:avLst/>
          </a:prstGeom>
        </p:spPr>
      </p:pic>
      <p:pic>
        <p:nvPicPr>
          <p:cNvPr id="7" name="Obrázok 6">
            <a:extLst>
              <a:ext uri="{FF2B5EF4-FFF2-40B4-BE49-F238E27FC236}">
                <a16:creationId xmlns:a16="http://schemas.microsoft.com/office/drawing/2014/main" id="{840734CD-1FBB-AE2F-B883-F113B2D19F20}"/>
              </a:ext>
            </a:extLst>
          </p:cNvPr>
          <p:cNvPicPr>
            <a:picLocks noChangeAspect="1"/>
          </p:cNvPicPr>
          <p:nvPr/>
        </p:nvPicPr>
        <p:blipFill rotWithShape="1">
          <a:blip r:embed="rId3">
            <a:extLst>
              <a:ext uri="{28A0092B-C50C-407E-A947-70E740481C1C}">
                <a14:useLocalDpi xmlns:a14="http://schemas.microsoft.com/office/drawing/2010/main" val="0"/>
              </a:ext>
            </a:extLst>
          </a:blip>
          <a:srcRect l="7662" t="7904" b="6956"/>
          <a:stretch/>
        </p:blipFill>
        <p:spPr>
          <a:xfrm>
            <a:off x="7745730" y="2247611"/>
            <a:ext cx="3764922" cy="3710940"/>
          </a:xfrm>
          <a:prstGeom prst="rect">
            <a:avLst/>
          </a:prstGeom>
        </p:spPr>
      </p:pic>
      <p:pic>
        <p:nvPicPr>
          <p:cNvPr id="9" name="Obrázok 8">
            <a:extLst>
              <a:ext uri="{FF2B5EF4-FFF2-40B4-BE49-F238E27FC236}">
                <a16:creationId xmlns:a16="http://schemas.microsoft.com/office/drawing/2014/main" id="{CD4F8E55-6F99-911D-9EA7-FE1B53A7D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712" y="3562228"/>
            <a:ext cx="184159" cy="196860"/>
          </a:xfrm>
          <a:prstGeom prst="rect">
            <a:avLst/>
          </a:prstGeom>
        </p:spPr>
      </p:pic>
      <p:sp>
        <p:nvSpPr>
          <p:cNvPr id="12" name="Šípka: doprava 11">
            <a:extLst>
              <a:ext uri="{FF2B5EF4-FFF2-40B4-BE49-F238E27FC236}">
                <a16:creationId xmlns:a16="http://schemas.microsoft.com/office/drawing/2014/main" id="{D2A16C43-3D73-9433-BCED-4D6DED306671}"/>
              </a:ext>
            </a:extLst>
          </p:cNvPr>
          <p:cNvSpPr/>
          <p:nvPr/>
        </p:nvSpPr>
        <p:spPr>
          <a:xfrm>
            <a:off x="5080197" y="3369193"/>
            <a:ext cx="457200" cy="582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 name="Šípka: doprava 12">
            <a:extLst>
              <a:ext uri="{FF2B5EF4-FFF2-40B4-BE49-F238E27FC236}">
                <a16:creationId xmlns:a16="http://schemas.microsoft.com/office/drawing/2014/main" id="{56C4C987-BDF6-2DD4-35A6-AD4629B0D964}"/>
              </a:ext>
            </a:extLst>
          </p:cNvPr>
          <p:cNvSpPr/>
          <p:nvPr/>
        </p:nvSpPr>
        <p:spPr>
          <a:xfrm>
            <a:off x="6738186" y="3369193"/>
            <a:ext cx="457200" cy="582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BlokTextu 13">
            <a:extLst>
              <a:ext uri="{FF2B5EF4-FFF2-40B4-BE49-F238E27FC236}">
                <a16:creationId xmlns:a16="http://schemas.microsoft.com/office/drawing/2014/main" id="{2E6A3976-AD17-6247-AC15-AC3BF593936C}"/>
              </a:ext>
            </a:extLst>
          </p:cNvPr>
          <p:cNvSpPr txBox="1"/>
          <p:nvPr/>
        </p:nvSpPr>
        <p:spPr>
          <a:xfrm>
            <a:off x="5308797" y="4045466"/>
            <a:ext cx="2228495" cy="584775"/>
          </a:xfrm>
          <a:prstGeom prst="rect">
            <a:avLst/>
          </a:prstGeom>
          <a:noFill/>
        </p:spPr>
        <p:txBody>
          <a:bodyPr wrap="none" rtlCol="0">
            <a:spAutoFit/>
          </a:bodyPr>
          <a:lstStyle/>
          <a:p>
            <a:r>
              <a:rPr lang="sk-SK" sz="3200" b="1" dirty="0"/>
              <a:t>28 X 28 </a:t>
            </a:r>
            <a:r>
              <a:rPr lang="sk-SK" sz="3200" b="1" dirty="0" err="1"/>
              <a:t>px</a:t>
            </a:r>
            <a:endParaRPr lang="sk-SK" sz="3200" b="1" dirty="0"/>
          </a:p>
        </p:txBody>
      </p:sp>
      <p:sp>
        <p:nvSpPr>
          <p:cNvPr id="15" name="BlokTextu 14">
            <a:extLst>
              <a:ext uri="{FF2B5EF4-FFF2-40B4-BE49-F238E27FC236}">
                <a16:creationId xmlns:a16="http://schemas.microsoft.com/office/drawing/2014/main" id="{D0682727-93BA-AD48-3049-5D6C9084BB60}"/>
              </a:ext>
            </a:extLst>
          </p:cNvPr>
          <p:cNvSpPr txBox="1"/>
          <p:nvPr/>
        </p:nvSpPr>
        <p:spPr>
          <a:xfrm>
            <a:off x="4853507" y="5727719"/>
            <a:ext cx="2084225" cy="461665"/>
          </a:xfrm>
          <a:prstGeom prst="rect">
            <a:avLst/>
          </a:prstGeom>
          <a:noFill/>
        </p:spPr>
        <p:txBody>
          <a:bodyPr wrap="none" rtlCol="0">
            <a:spAutoFit/>
          </a:bodyPr>
          <a:lstStyle/>
          <a:p>
            <a:r>
              <a:rPr lang="sk-SK" sz="2400" b="1" dirty="0"/>
              <a:t>600 X 600 </a:t>
            </a:r>
            <a:r>
              <a:rPr lang="sk-SK" sz="2400" b="1" dirty="0" err="1"/>
              <a:t>px</a:t>
            </a:r>
            <a:endParaRPr lang="sk-SK" sz="2400" b="1" dirty="0"/>
          </a:p>
        </p:txBody>
      </p:sp>
      <p:sp>
        <p:nvSpPr>
          <p:cNvPr id="16" name="BlokTextu 15">
            <a:extLst>
              <a:ext uri="{FF2B5EF4-FFF2-40B4-BE49-F238E27FC236}">
                <a16:creationId xmlns:a16="http://schemas.microsoft.com/office/drawing/2014/main" id="{1857973F-FA54-BC00-3340-1C3E20BFDF97}"/>
              </a:ext>
            </a:extLst>
          </p:cNvPr>
          <p:cNvSpPr txBox="1"/>
          <p:nvPr/>
        </p:nvSpPr>
        <p:spPr>
          <a:xfrm>
            <a:off x="6278879" y="1505143"/>
            <a:ext cx="4423006" cy="707886"/>
          </a:xfrm>
          <a:prstGeom prst="rect">
            <a:avLst/>
          </a:prstGeom>
          <a:noFill/>
        </p:spPr>
        <p:txBody>
          <a:bodyPr wrap="none" rtlCol="0">
            <a:spAutoFit/>
          </a:bodyPr>
          <a:lstStyle/>
          <a:p>
            <a:r>
              <a:rPr lang="sk-SK" sz="4000" b="1" dirty="0" err="1"/>
              <a:t>What</a:t>
            </a:r>
            <a:r>
              <a:rPr lang="sk-SK" sz="4000" b="1" dirty="0"/>
              <a:t> model </a:t>
            </a:r>
            <a:r>
              <a:rPr lang="sk-SK" sz="4000" b="1" dirty="0" err="1"/>
              <a:t>sees</a:t>
            </a:r>
            <a:r>
              <a:rPr lang="sk-SK" sz="4000" b="1" dirty="0"/>
              <a:t>:</a:t>
            </a:r>
          </a:p>
        </p:txBody>
      </p:sp>
      <p:sp>
        <p:nvSpPr>
          <p:cNvPr id="17" name="BlokTextu 16">
            <a:extLst>
              <a:ext uri="{FF2B5EF4-FFF2-40B4-BE49-F238E27FC236}">
                <a16:creationId xmlns:a16="http://schemas.microsoft.com/office/drawing/2014/main" id="{5766B8CB-0270-F949-38C4-D561D1BC943C}"/>
              </a:ext>
            </a:extLst>
          </p:cNvPr>
          <p:cNvSpPr txBox="1"/>
          <p:nvPr/>
        </p:nvSpPr>
        <p:spPr>
          <a:xfrm>
            <a:off x="492365" y="6274147"/>
            <a:ext cx="9234066" cy="523220"/>
          </a:xfrm>
          <a:prstGeom prst="rect">
            <a:avLst/>
          </a:prstGeom>
          <a:noFill/>
        </p:spPr>
        <p:txBody>
          <a:bodyPr wrap="none" rtlCol="0">
            <a:spAutoFit/>
          </a:bodyPr>
          <a:lstStyle/>
          <a:p>
            <a:r>
              <a:rPr lang="sk-SK" sz="2800" b="0" i="0" dirty="0">
                <a:effectLst/>
                <a:latin typeface="ui-monospace"/>
              </a:rPr>
              <a:t>https://github.com/vatsal-rooprai/Image-Aesthetic-Evaluation</a:t>
            </a:r>
            <a:endParaRPr lang="sk-SK" sz="2800" dirty="0"/>
          </a:p>
        </p:txBody>
      </p:sp>
    </p:spTree>
    <p:extLst>
      <p:ext uri="{BB962C8B-B14F-4D97-AF65-F5344CB8AC3E}">
        <p14:creationId xmlns:p14="http://schemas.microsoft.com/office/powerpoint/2010/main" val="32658509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62E7135-016B-9D04-7D80-F58D4D2A4C66}"/>
              </a:ext>
            </a:extLst>
          </p:cNvPr>
          <p:cNvSpPr>
            <a:spLocks noGrp="1"/>
          </p:cNvSpPr>
          <p:nvPr>
            <p:ph type="title"/>
          </p:nvPr>
        </p:nvSpPr>
        <p:spPr>
          <a:xfrm>
            <a:off x="425874" y="444160"/>
            <a:ext cx="8596668" cy="1320800"/>
          </a:xfrm>
        </p:spPr>
        <p:txBody>
          <a:bodyPr>
            <a:noAutofit/>
          </a:bodyPr>
          <a:lstStyle/>
          <a:p>
            <a:r>
              <a:rPr lang="sk-SK" sz="4400" b="1" dirty="0" err="1"/>
              <a:t>Can</a:t>
            </a:r>
            <a:r>
              <a:rPr lang="sk-SK" sz="4400" b="1" dirty="0"/>
              <a:t> </a:t>
            </a:r>
            <a:r>
              <a:rPr lang="sk-SK" sz="4400" b="1" dirty="0" err="1"/>
              <a:t>actual</a:t>
            </a:r>
            <a:r>
              <a:rPr lang="sk-SK" sz="4400" b="1" dirty="0"/>
              <a:t> </a:t>
            </a:r>
            <a:r>
              <a:rPr lang="sk-SK" sz="4400" b="1" dirty="0" err="1"/>
              <a:t>results</a:t>
            </a:r>
            <a:r>
              <a:rPr lang="sk-SK" sz="4400" b="1" dirty="0"/>
              <a:t> </a:t>
            </a:r>
            <a:r>
              <a:rPr lang="sk-SK" sz="4400" b="1" dirty="0" err="1"/>
              <a:t>from</a:t>
            </a:r>
            <a:r>
              <a:rPr lang="sk-SK" sz="4400" b="1" dirty="0"/>
              <a:t> model </a:t>
            </a:r>
            <a:r>
              <a:rPr lang="sk-SK" sz="4400" b="1" dirty="0" err="1"/>
              <a:t>be</a:t>
            </a:r>
            <a:r>
              <a:rPr lang="sk-SK" sz="4400" b="1" dirty="0"/>
              <a:t> </a:t>
            </a:r>
            <a:r>
              <a:rPr lang="sk-SK" sz="4400" b="1" dirty="0" err="1"/>
              <a:t>used</a:t>
            </a:r>
            <a:r>
              <a:rPr lang="sk-SK" sz="4400" b="1" dirty="0"/>
              <a:t> as </a:t>
            </a:r>
            <a:r>
              <a:rPr lang="sk-SK" sz="4400" b="1" dirty="0" err="1"/>
              <a:t>label</a:t>
            </a:r>
            <a:r>
              <a:rPr lang="sk-SK" sz="4400" b="1" dirty="0"/>
              <a:t> </a:t>
            </a:r>
            <a:r>
              <a:rPr lang="sk-SK" sz="4400" b="1" dirty="0" err="1"/>
              <a:t>values</a:t>
            </a:r>
            <a:r>
              <a:rPr lang="sk-SK" sz="4400" b="1" dirty="0"/>
              <a:t>?</a:t>
            </a:r>
          </a:p>
        </p:txBody>
      </p:sp>
      <p:pic>
        <p:nvPicPr>
          <p:cNvPr id="5" name="Obrázok 4">
            <a:extLst>
              <a:ext uri="{FF2B5EF4-FFF2-40B4-BE49-F238E27FC236}">
                <a16:creationId xmlns:a16="http://schemas.microsoft.com/office/drawing/2014/main" id="{6F220722-6899-8C61-E688-3DD408141BD9}"/>
              </a:ext>
            </a:extLst>
          </p:cNvPr>
          <p:cNvPicPr>
            <a:picLocks noChangeAspect="1"/>
          </p:cNvPicPr>
          <p:nvPr/>
        </p:nvPicPr>
        <p:blipFill>
          <a:blip r:embed="rId2"/>
          <a:stretch>
            <a:fillRect/>
          </a:stretch>
        </p:blipFill>
        <p:spPr>
          <a:xfrm>
            <a:off x="308507" y="2111307"/>
            <a:ext cx="4000706" cy="2635385"/>
          </a:xfrm>
          <a:prstGeom prst="rect">
            <a:avLst/>
          </a:prstGeom>
        </p:spPr>
      </p:pic>
      <p:sp>
        <p:nvSpPr>
          <p:cNvPr id="6" name="BlokTextu 5">
            <a:extLst>
              <a:ext uri="{FF2B5EF4-FFF2-40B4-BE49-F238E27FC236}">
                <a16:creationId xmlns:a16="http://schemas.microsoft.com/office/drawing/2014/main" id="{C157DE50-0DF2-BDCF-C26E-4234C86FF8CF}"/>
              </a:ext>
            </a:extLst>
          </p:cNvPr>
          <p:cNvSpPr txBox="1"/>
          <p:nvPr/>
        </p:nvSpPr>
        <p:spPr>
          <a:xfrm>
            <a:off x="1744980" y="4849613"/>
            <a:ext cx="2444900" cy="369332"/>
          </a:xfrm>
          <a:prstGeom prst="rect">
            <a:avLst/>
          </a:prstGeom>
          <a:noFill/>
        </p:spPr>
        <p:txBody>
          <a:bodyPr wrap="none" rtlCol="0">
            <a:spAutoFit/>
          </a:bodyPr>
          <a:lstStyle/>
          <a:p>
            <a:r>
              <a:rPr lang="sk-SK" dirty="0" err="1"/>
              <a:t>Evaluated</a:t>
            </a:r>
            <a:r>
              <a:rPr lang="sk-SK" dirty="0"/>
              <a:t> model </a:t>
            </a:r>
            <a:r>
              <a:rPr lang="sk-SK" dirty="0" err="1"/>
              <a:t>data</a:t>
            </a:r>
            <a:endParaRPr lang="sk-SK" dirty="0"/>
          </a:p>
        </p:txBody>
      </p:sp>
      <p:sp>
        <p:nvSpPr>
          <p:cNvPr id="7" name="BlokTextu 6">
            <a:extLst>
              <a:ext uri="{FF2B5EF4-FFF2-40B4-BE49-F238E27FC236}">
                <a16:creationId xmlns:a16="http://schemas.microsoft.com/office/drawing/2014/main" id="{E6E73535-0D11-0B7E-9C3A-2BAF6613EF48}"/>
              </a:ext>
            </a:extLst>
          </p:cNvPr>
          <p:cNvSpPr txBox="1"/>
          <p:nvPr/>
        </p:nvSpPr>
        <p:spPr>
          <a:xfrm>
            <a:off x="6987540" y="1441795"/>
            <a:ext cx="4966424" cy="646331"/>
          </a:xfrm>
          <a:prstGeom prst="rect">
            <a:avLst/>
          </a:prstGeom>
          <a:noFill/>
        </p:spPr>
        <p:txBody>
          <a:bodyPr wrap="none" rtlCol="0">
            <a:spAutoFit/>
          </a:bodyPr>
          <a:lstStyle/>
          <a:p>
            <a:r>
              <a:rPr lang="sk-SK" dirty="0" err="1"/>
              <a:t>For</a:t>
            </a:r>
            <a:r>
              <a:rPr lang="sk-SK" dirty="0"/>
              <a:t> </a:t>
            </a:r>
            <a:r>
              <a:rPr lang="sk-SK" dirty="0" err="1"/>
              <a:t>evaluation</a:t>
            </a:r>
            <a:endParaRPr lang="sk-SK" dirty="0"/>
          </a:p>
          <a:p>
            <a:r>
              <a:rPr lang="sk-SK" dirty="0"/>
              <a:t> – </a:t>
            </a:r>
            <a:r>
              <a:rPr lang="sk-SK" dirty="0" err="1"/>
              <a:t>learning</a:t>
            </a:r>
            <a:r>
              <a:rPr lang="sk-SK" dirty="0"/>
              <a:t> </a:t>
            </a:r>
            <a:r>
              <a:rPr lang="sk-SK" dirty="0" err="1"/>
              <a:t>with</a:t>
            </a:r>
            <a:r>
              <a:rPr lang="sk-SK" dirty="0"/>
              <a:t> </a:t>
            </a:r>
            <a:r>
              <a:rPr lang="sk-SK" dirty="0" err="1"/>
              <a:t>teacher</a:t>
            </a:r>
            <a:r>
              <a:rPr lang="sk-SK" dirty="0"/>
              <a:t> </a:t>
            </a:r>
            <a:r>
              <a:rPr lang="sk-SK" dirty="0" err="1"/>
              <a:t>needs</a:t>
            </a:r>
            <a:r>
              <a:rPr lang="sk-SK" dirty="0"/>
              <a:t> </a:t>
            </a:r>
            <a:r>
              <a:rPr lang="sk-SK" dirty="0" err="1"/>
              <a:t>annotated</a:t>
            </a:r>
            <a:r>
              <a:rPr lang="sk-SK" dirty="0"/>
              <a:t> </a:t>
            </a:r>
            <a:r>
              <a:rPr lang="sk-SK" dirty="0" err="1"/>
              <a:t>data</a:t>
            </a:r>
            <a:endParaRPr lang="sk-SK" dirty="0"/>
          </a:p>
        </p:txBody>
      </p:sp>
      <p:sp>
        <p:nvSpPr>
          <p:cNvPr id="8" name="BlokTextu 7">
            <a:extLst>
              <a:ext uri="{FF2B5EF4-FFF2-40B4-BE49-F238E27FC236}">
                <a16:creationId xmlns:a16="http://schemas.microsoft.com/office/drawing/2014/main" id="{6CEA85B7-78D3-9B84-0079-0C57319D51C9}"/>
              </a:ext>
            </a:extLst>
          </p:cNvPr>
          <p:cNvSpPr txBox="1"/>
          <p:nvPr/>
        </p:nvSpPr>
        <p:spPr>
          <a:xfrm rot="21413803">
            <a:off x="4972176" y="2755708"/>
            <a:ext cx="4915128" cy="461665"/>
          </a:xfrm>
          <a:prstGeom prst="rect">
            <a:avLst/>
          </a:prstGeom>
          <a:noFill/>
        </p:spPr>
        <p:txBody>
          <a:bodyPr wrap="none" rtlCol="0">
            <a:spAutoFit/>
          </a:bodyPr>
          <a:lstStyle/>
          <a:p>
            <a:r>
              <a:rPr lang="sk-SK" sz="2400" b="1" dirty="0">
                <a:solidFill>
                  <a:srgbClr val="FF0000"/>
                </a:solidFill>
              </a:rPr>
              <a:t>Are </a:t>
            </a:r>
            <a:r>
              <a:rPr lang="sk-SK" sz="2400" b="1" dirty="0" err="1">
                <a:solidFill>
                  <a:srgbClr val="FF0000"/>
                </a:solidFill>
              </a:rPr>
              <a:t>all</a:t>
            </a:r>
            <a:r>
              <a:rPr lang="sk-SK" sz="2400" b="1" dirty="0">
                <a:solidFill>
                  <a:srgbClr val="FF0000"/>
                </a:solidFill>
              </a:rPr>
              <a:t> </a:t>
            </a:r>
            <a:r>
              <a:rPr lang="sk-SK" sz="2400" b="1" dirty="0" err="1">
                <a:solidFill>
                  <a:srgbClr val="FF0000"/>
                </a:solidFill>
              </a:rPr>
              <a:t>values</a:t>
            </a:r>
            <a:r>
              <a:rPr lang="sk-SK" sz="2400" b="1" dirty="0">
                <a:solidFill>
                  <a:srgbClr val="FF0000"/>
                </a:solidFill>
              </a:rPr>
              <a:t> of </a:t>
            </a:r>
            <a:r>
              <a:rPr lang="sk-SK" sz="2400" b="1" dirty="0" err="1">
                <a:solidFill>
                  <a:srgbClr val="FF0000"/>
                </a:solidFill>
              </a:rPr>
              <a:t>the</a:t>
            </a:r>
            <a:r>
              <a:rPr lang="sk-SK" sz="2400" b="1" dirty="0">
                <a:solidFill>
                  <a:srgbClr val="FF0000"/>
                </a:solidFill>
              </a:rPr>
              <a:t> </a:t>
            </a:r>
            <a:r>
              <a:rPr lang="sk-SK" sz="2400" b="1" dirty="0" err="1">
                <a:solidFill>
                  <a:srgbClr val="FF0000"/>
                </a:solidFill>
              </a:rPr>
              <a:t>same</a:t>
            </a:r>
            <a:r>
              <a:rPr lang="sk-SK" sz="2400" b="1" dirty="0">
                <a:solidFill>
                  <a:srgbClr val="FF0000"/>
                </a:solidFill>
              </a:rPr>
              <a:t> </a:t>
            </a:r>
            <a:r>
              <a:rPr lang="sk-SK" sz="2400" b="1" dirty="0" err="1">
                <a:solidFill>
                  <a:srgbClr val="FF0000"/>
                </a:solidFill>
              </a:rPr>
              <a:t>value</a:t>
            </a:r>
            <a:r>
              <a:rPr lang="sk-SK" sz="2400" b="1" dirty="0">
                <a:solidFill>
                  <a:srgbClr val="FF0000"/>
                </a:solidFill>
              </a:rPr>
              <a:t>?</a:t>
            </a:r>
          </a:p>
        </p:txBody>
      </p:sp>
      <p:sp>
        <p:nvSpPr>
          <p:cNvPr id="9" name="BlokTextu 8">
            <a:extLst>
              <a:ext uri="{FF2B5EF4-FFF2-40B4-BE49-F238E27FC236}">
                <a16:creationId xmlns:a16="http://schemas.microsoft.com/office/drawing/2014/main" id="{35DC3794-4C35-22B3-0691-DCE7CFF55531}"/>
              </a:ext>
            </a:extLst>
          </p:cNvPr>
          <p:cNvSpPr txBox="1"/>
          <p:nvPr/>
        </p:nvSpPr>
        <p:spPr>
          <a:xfrm>
            <a:off x="5524500" y="3515623"/>
            <a:ext cx="5419882" cy="369332"/>
          </a:xfrm>
          <a:prstGeom prst="rect">
            <a:avLst/>
          </a:prstGeom>
          <a:noFill/>
        </p:spPr>
        <p:txBody>
          <a:bodyPr wrap="none" rtlCol="0">
            <a:spAutoFit/>
          </a:bodyPr>
          <a:lstStyle/>
          <a:p>
            <a:r>
              <a:rPr lang="sk-SK" dirty="0" err="1"/>
              <a:t>Yes</a:t>
            </a:r>
            <a:r>
              <a:rPr lang="sk-SK" dirty="0"/>
              <a:t> </a:t>
            </a:r>
            <a:r>
              <a:rPr lang="sk-SK" dirty="0" err="1"/>
              <a:t>if</a:t>
            </a:r>
            <a:r>
              <a:rPr lang="sk-SK" dirty="0"/>
              <a:t> </a:t>
            </a:r>
            <a:r>
              <a:rPr lang="sk-SK" dirty="0" err="1"/>
              <a:t>borders</a:t>
            </a:r>
            <a:r>
              <a:rPr lang="sk-SK" dirty="0"/>
              <a:t> of </a:t>
            </a:r>
            <a:r>
              <a:rPr lang="sk-SK" dirty="0" err="1"/>
              <a:t>images</a:t>
            </a:r>
            <a:r>
              <a:rPr lang="sk-SK" dirty="0"/>
              <a:t> are </a:t>
            </a:r>
            <a:r>
              <a:rPr lang="sk-SK" dirty="0" err="1"/>
              <a:t>filled</a:t>
            </a:r>
            <a:r>
              <a:rPr lang="sk-SK" dirty="0"/>
              <a:t> to </a:t>
            </a:r>
            <a:r>
              <a:rPr lang="sk-SK" dirty="0" err="1"/>
              <a:t>the</a:t>
            </a:r>
            <a:r>
              <a:rPr lang="sk-SK" dirty="0"/>
              <a:t> </a:t>
            </a:r>
            <a:r>
              <a:rPr lang="sk-SK" dirty="0" err="1"/>
              <a:t>same</a:t>
            </a:r>
            <a:r>
              <a:rPr lang="sk-SK" dirty="0"/>
              <a:t> </a:t>
            </a:r>
            <a:r>
              <a:rPr lang="sk-SK" dirty="0" err="1"/>
              <a:t>size</a:t>
            </a:r>
            <a:endParaRPr lang="sk-SK" dirty="0"/>
          </a:p>
        </p:txBody>
      </p:sp>
      <p:sp>
        <p:nvSpPr>
          <p:cNvPr id="10" name="BlokTextu 9">
            <a:extLst>
              <a:ext uri="{FF2B5EF4-FFF2-40B4-BE49-F238E27FC236}">
                <a16:creationId xmlns:a16="http://schemas.microsoft.com/office/drawing/2014/main" id="{943928B0-1E1F-7ADD-069D-EAF81D5A90EC}"/>
              </a:ext>
            </a:extLst>
          </p:cNvPr>
          <p:cNvSpPr txBox="1"/>
          <p:nvPr/>
        </p:nvSpPr>
        <p:spPr>
          <a:xfrm>
            <a:off x="5524500" y="3957815"/>
            <a:ext cx="3679212" cy="646331"/>
          </a:xfrm>
          <a:prstGeom prst="rect">
            <a:avLst/>
          </a:prstGeom>
          <a:noFill/>
        </p:spPr>
        <p:txBody>
          <a:bodyPr wrap="none" rtlCol="0">
            <a:spAutoFit/>
          </a:bodyPr>
          <a:lstStyle/>
          <a:p>
            <a:r>
              <a:rPr lang="sk-SK" dirty="0"/>
              <a:t>No, </a:t>
            </a:r>
            <a:r>
              <a:rPr lang="sk-SK" dirty="0" err="1"/>
              <a:t>if</a:t>
            </a:r>
            <a:r>
              <a:rPr lang="sk-SK" dirty="0"/>
              <a:t> </a:t>
            </a:r>
            <a:r>
              <a:rPr lang="sk-SK" dirty="0" err="1"/>
              <a:t>we</a:t>
            </a:r>
            <a:r>
              <a:rPr lang="sk-SK" dirty="0"/>
              <a:t> </a:t>
            </a:r>
            <a:r>
              <a:rPr lang="sk-SK" dirty="0" err="1"/>
              <a:t>take</a:t>
            </a:r>
            <a:r>
              <a:rPr lang="sk-SK" dirty="0"/>
              <a:t> </a:t>
            </a:r>
            <a:r>
              <a:rPr lang="sk-SK" dirty="0" err="1"/>
              <a:t>original</a:t>
            </a:r>
            <a:r>
              <a:rPr lang="sk-SK" dirty="0"/>
              <a:t> </a:t>
            </a:r>
            <a:r>
              <a:rPr lang="sk-SK" dirty="0" err="1"/>
              <a:t>images</a:t>
            </a:r>
            <a:r>
              <a:rPr lang="sk-SK" dirty="0"/>
              <a:t> </a:t>
            </a:r>
          </a:p>
          <a:p>
            <a:r>
              <a:rPr lang="sk-SK" dirty="0"/>
              <a:t>– </a:t>
            </a:r>
            <a:r>
              <a:rPr lang="sk-SK" dirty="0" err="1"/>
              <a:t>how</a:t>
            </a:r>
            <a:r>
              <a:rPr lang="sk-SK" dirty="0"/>
              <a:t> </a:t>
            </a:r>
            <a:r>
              <a:rPr lang="sk-SK" dirty="0" err="1"/>
              <a:t>far</a:t>
            </a:r>
            <a:r>
              <a:rPr lang="sk-SK" dirty="0"/>
              <a:t> </a:t>
            </a:r>
            <a:r>
              <a:rPr lang="sk-SK" dirty="0" err="1"/>
              <a:t>fractal</a:t>
            </a:r>
            <a:r>
              <a:rPr lang="sk-SK" dirty="0"/>
              <a:t> </a:t>
            </a:r>
            <a:r>
              <a:rPr lang="sk-SK" dirty="0" err="1"/>
              <a:t>can</a:t>
            </a:r>
            <a:r>
              <a:rPr lang="sk-SK" dirty="0"/>
              <a:t> </a:t>
            </a:r>
            <a:r>
              <a:rPr lang="sk-SK" dirty="0" err="1"/>
              <a:t>be</a:t>
            </a:r>
            <a:r>
              <a:rPr lang="sk-SK" dirty="0"/>
              <a:t> </a:t>
            </a:r>
            <a:r>
              <a:rPr lang="sk-SK" dirty="0" err="1"/>
              <a:t>extended</a:t>
            </a:r>
            <a:endParaRPr lang="sk-SK" dirty="0"/>
          </a:p>
        </p:txBody>
      </p:sp>
      <p:sp>
        <p:nvSpPr>
          <p:cNvPr id="11" name="BlokTextu 10">
            <a:extLst>
              <a:ext uri="{FF2B5EF4-FFF2-40B4-BE49-F238E27FC236}">
                <a16:creationId xmlns:a16="http://schemas.microsoft.com/office/drawing/2014/main" id="{2E7E4980-2905-BF7C-135D-5AA409DBE7A8}"/>
              </a:ext>
            </a:extLst>
          </p:cNvPr>
          <p:cNvSpPr txBox="1"/>
          <p:nvPr/>
        </p:nvSpPr>
        <p:spPr>
          <a:xfrm rot="21413803">
            <a:off x="4778027" y="4880502"/>
            <a:ext cx="5997155" cy="461665"/>
          </a:xfrm>
          <a:prstGeom prst="rect">
            <a:avLst/>
          </a:prstGeom>
          <a:noFill/>
        </p:spPr>
        <p:txBody>
          <a:bodyPr wrap="none" rtlCol="0">
            <a:spAutoFit/>
          </a:bodyPr>
          <a:lstStyle/>
          <a:p>
            <a:r>
              <a:rPr lang="sk-SK" sz="2400" b="1" dirty="0" err="1">
                <a:solidFill>
                  <a:srgbClr val="FF0000"/>
                </a:solidFill>
              </a:rPr>
              <a:t>Is</a:t>
            </a:r>
            <a:r>
              <a:rPr lang="sk-SK" sz="2400" b="1" dirty="0">
                <a:solidFill>
                  <a:srgbClr val="FF0000"/>
                </a:solidFill>
              </a:rPr>
              <a:t> model </a:t>
            </a:r>
            <a:r>
              <a:rPr lang="sk-SK" sz="2400" b="1" dirty="0" err="1">
                <a:solidFill>
                  <a:srgbClr val="FF0000"/>
                </a:solidFill>
              </a:rPr>
              <a:t>suitable</a:t>
            </a:r>
            <a:r>
              <a:rPr lang="sk-SK" sz="2400" b="1" dirty="0">
                <a:solidFill>
                  <a:srgbClr val="FF0000"/>
                </a:solidFill>
              </a:rPr>
              <a:t> </a:t>
            </a:r>
            <a:r>
              <a:rPr lang="sk-SK" sz="2400" b="1" dirty="0" err="1">
                <a:solidFill>
                  <a:srgbClr val="FF0000"/>
                </a:solidFill>
              </a:rPr>
              <a:t>for</a:t>
            </a:r>
            <a:r>
              <a:rPr lang="sk-SK" sz="2400" b="1" dirty="0">
                <a:solidFill>
                  <a:srgbClr val="FF0000"/>
                </a:solidFill>
              </a:rPr>
              <a:t> </a:t>
            </a:r>
            <a:r>
              <a:rPr lang="sk-SK" sz="2400" b="1" dirty="0" err="1">
                <a:solidFill>
                  <a:srgbClr val="FF0000"/>
                </a:solidFill>
              </a:rPr>
              <a:t>evaluating</a:t>
            </a:r>
            <a:r>
              <a:rPr lang="sk-SK" sz="2400" b="1" dirty="0">
                <a:solidFill>
                  <a:srgbClr val="FF0000"/>
                </a:solidFill>
              </a:rPr>
              <a:t> </a:t>
            </a:r>
            <a:r>
              <a:rPr lang="sk-SK" sz="2400" b="1" dirty="0" err="1">
                <a:solidFill>
                  <a:srgbClr val="FF0000"/>
                </a:solidFill>
              </a:rPr>
              <a:t>fractals</a:t>
            </a:r>
            <a:r>
              <a:rPr lang="sk-SK" sz="2400" b="1" dirty="0">
                <a:solidFill>
                  <a:srgbClr val="FF0000"/>
                </a:solidFill>
              </a:rPr>
              <a:t>?</a:t>
            </a:r>
          </a:p>
        </p:txBody>
      </p:sp>
      <p:sp>
        <p:nvSpPr>
          <p:cNvPr id="12" name="BlokTextu 11">
            <a:extLst>
              <a:ext uri="{FF2B5EF4-FFF2-40B4-BE49-F238E27FC236}">
                <a16:creationId xmlns:a16="http://schemas.microsoft.com/office/drawing/2014/main" id="{8C1EFFFB-D16B-EFA5-D6BC-2C4D54177105}"/>
              </a:ext>
            </a:extLst>
          </p:cNvPr>
          <p:cNvSpPr txBox="1"/>
          <p:nvPr/>
        </p:nvSpPr>
        <p:spPr>
          <a:xfrm>
            <a:off x="5524500" y="5378804"/>
            <a:ext cx="5623655" cy="923330"/>
          </a:xfrm>
          <a:prstGeom prst="rect">
            <a:avLst/>
          </a:prstGeom>
          <a:noFill/>
        </p:spPr>
        <p:txBody>
          <a:bodyPr wrap="none" rtlCol="0">
            <a:spAutoFit/>
          </a:bodyPr>
          <a:lstStyle/>
          <a:p>
            <a:r>
              <a:rPr lang="sk-SK" dirty="0" err="1"/>
              <a:t>Maybe</a:t>
            </a:r>
            <a:r>
              <a:rPr lang="sk-SK" dirty="0"/>
              <a:t> </a:t>
            </a:r>
            <a:r>
              <a:rPr lang="sk-SK" dirty="0" err="1"/>
              <a:t>yes</a:t>
            </a:r>
            <a:r>
              <a:rPr lang="sk-SK" dirty="0"/>
              <a:t>, </a:t>
            </a:r>
            <a:r>
              <a:rPr lang="sk-SK" dirty="0" err="1"/>
              <a:t>but</a:t>
            </a:r>
            <a:r>
              <a:rPr lang="sk-SK" dirty="0"/>
              <a:t> </a:t>
            </a:r>
            <a:r>
              <a:rPr lang="sk-SK" dirty="0" err="1"/>
              <a:t>evaluation</a:t>
            </a:r>
            <a:r>
              <a:rPr lang="sk-SK" dirty="0"/>
              <a:t> </a:t>
            </a:r>
            <a:r>
              <a:rPr lang="sk-SK" dirty="0" err="1"/>
              <a:t>is</a:t>
            </a:r>
            <a:r>
              <a:rPr lang="sk-SK" dirty="0"/>
              <a:t> </a:t>
            </a:r>
            <a:r>
              <a:rPr lang="sk-SK" dirty="0" err="1"/>
              <a:t>also</a:t>
            </a:r>
            <a:r>
              <a:rPr lang="sk-SK" dirty="0"/>
              <a:t> </a:t>
            </a:r>
            <a:r>
              <a:rPr lang="sk-SK" dirty="0" err="1"/>
              <a:t>focused</a:t>
            </a:r>
            <a:r>
              <a:rPr lang="sk-SK" dirty="0"/>
              <a:t> </a:t>
            </a:r>
            <a:r>
              <a:rPr lang="sk-SK" dirty="0" err="1"/>
              <a:t>mainly</a:t>
            </a:r>
            <a:r>
              <a:rPr lang="sk-SK" dirty="0"/>
              <a:t> on:</a:t>
            </a:r>
          </a:p>
          <a:p>
            <a:r>
              <a:rPr lang="sk-SK" dirty="0"/>
              <a:t>	</a:t>
            </a:r>
            <a:r>
              <a:rPr lang="sk-SK" dirty="0" err="1"/>
              <a:t>colors</a:t>
            </a:r>
            <a:r>
              <a:rPr lang="sk-SK" dirty="0"/>
              <a:t>, </a:t>
            </a:r>
            <a:r>
              <a:rPr lang="sk-SK" dirty="0" err="1"/>
              <a:t>golden</a:t>
            </a:r>
            <a:r>
              <a:rPr lang="sk-SK" dirty="0"/>
              <a:t> </a:t>
            </a:r>
            <a:r>
              <a:rPr lang="sk-SK" dirty="0" err="1"/>
              <a:t>cut</a:t>
            </a:r>
            <a:r>
              <a:rPr lang="sk-SK" dirty="0"/>
              <a:t>, </a:t>
            </a:r>
            <a:r>
              <a:rPr lang="sk-SK" dirty="0" err="1"/>
              <a:t>perspective</a:t>
            </a:r>
            <a:r>
              <a:rPr lang="sk-SK" dirty="0"/>
              <a:t>, </a:t>
            </a:r>
          </a:p>
          <a:p>
            <a:r>
              <a:rPr lang="sk-SK" dirty="0"/>
              <a:t>	</a:t>
            </a:r>
            <a:r>
              <a:rPr lang="sk-SK" dirty="0" err="1"/>
              <a:t>view</a:t>
            </a:r>
            <a:r>
              <a:rPr lang="sk-SK" dirty="0"/>
              <a:t> of </a:t>
            </a:r>
            <a:r>
              <a:rPr lang="sk-SK" dirty="0" err="1"/>
              <a:t>the</a:t>
            </a:r>
            <a:r>
              <a:rPr lang="sk-SK" dirty="0"/>
              <a:t> </a:t>
            </a:r>
            <a:r>
              <a:rPr lang="sk-SK" dirty="0" err="1"/>
              <a:t>spectator</a:t>
            </a:r>
            <a:r>
              <a:rPr lang="sk-SK" dirty="0"/>
              <a:t>/</a:t>
            </a:r>
            <a:r>
              <a:rPr lang="sk-SK" dirty="0" err="1"/>
              <a:t>camera</a:t>
            </a:r>
            <a:endParaRPr lang="sk-SK" dirty="0"/>
          </a:p>
        </p:txBody>
      </p:sp>
      <p:sp>
        <p:nvSpPr>
          <p:cNvPr id="17" name="BlokTextu 16">
            <a:extLst>
              <a:ext uri="{FF2B5EF4-FFF2-40B4-BE49-F238E27FC236}">
                <a16:creationId xmlns:a16="http://schemas.microsoft.com/office/drawing/2014/main" id="{97EAD6F2-796F-5542-14D4-C556F5A59365}"/>
              </a:ext>
            </a:extLst>
          </p:cNvPr>
          <p:cNvSpPr txBox="1"/>
          <p:nvPr/>
        </p:nvSpPr>
        <p:spPr>
          <a:xfrm>
            <a:off x="795912" y="5631848"/>
            <a:ext cx="3808863" cy="461665"/>
          </a:xfrm>
          <a:prstGeom prst="rect">
            <a:avLst/>
          </a:prstGeom>
          <a:noFill/>
        </p:spPr>
        <p:txBody>
          <a:bodyPr wrap="none" rtlCol="0">
            <a:spAutoFit/>
          </a:bodyPr>
          <a:lstStyle/>
          <a:p>
            <a:r>
              <a:rPr lang="sk-SK" sz="2400" b="1" dirty="0">
                <a:solidFill>
                  <a:srgbClr val="00B0F0"/>
                </a:solidFill>
              </a:rPr>
              <a:t>OWN MODEL IS REQUIRED</a:t>
            </a:r>
          </a:p>
        </p:txBody>
      </p:sp>
      <p:sp>
        <p:nvSpPr>
          <p:cNvPr id="18" name="BlokTextu 17">
            <a:extLst>
              <a:ext uri="{FF2B5EF4-FFF2-40B4-BE49-F238E27FC236}">
                <a16:creationId xmlns:a16="http://schemas.microsoft.com/office/drawing/2014/main" id="{197D3515-8AD0-E2DB-6FD6-787EF6C0118F}"/>
              </a:ext>
            </a:extLst>
          </p:cNvPr>
          <p:cNvSpPr txBox="1"/>
          <p:nvPr/>
        </p:nvSpPr>
        <p:spPr>
          <a:xfrm>
            <a:off x="1043845" y="6001180"/>
            <a:ext cx="3639138" cy="369332"/>
          </a:xfrm>
          <a:prstGeom prst="rect">
            <a:avLst/>
          </a:prstGeom>
          <a:noFill/>
        </p:spPr>
        <p:txBody>
          <a:bodyPr wrap="none" rtlCol="0">
            <a:spAutoFit/>
          </a:bodyPr>
          <a:lstStyle/>
          <a:p>
            <a:r>
              <a:rPr lang="sk-SK" dirty="0"/>
              <a:t>-</a:t>
            </a:r>
            <a:r>
              <a:rPr lang="sk-SK" dirty="0" err="1"/>
              <a:t>restrict</a:t>
            </a:r>
            <a:r>
              <a:rPr lang="sk-SK" dirty="0"/>
              <a:t> </a:t>
            </a:r>
            <a:r>
              <a:rPr lang="sk-SK" dirty="0" err="1"/>
              <a:t>it</a:t>
            </a:r>
            <a:r>
              <a:rPr lang="sk-SK" dirty="0"/>
              <a:t> on </a:t>
            </a:r>
            <a:r>
              <a:rPr lang="sk-SK" dirty="0" err="1"/>
              <a:t>shapes</a:t>
            </a:r>
            <a:r>
              <a:rPr lang="sk-SK" dirty="0"/>
              <a:t> </a:t>
            </a:r>
            <a:r>
              <a:rPr lang="sk-SK" dirty="0" err="1"/>
              <a:t>only</a:t>
            </a:r>
            <a:r>
              <a:rPr lang="sk-SK" dirty="0"/>
              <a:t>/</a:t>
            </a:r>
            <a:r>
              <a:rPr lang="sk-SK" dirty="0" err="1"/>
              <a:t>mainly</a:t>
            </a:r>
            <a:endParaRPr lang="sk-SK" dirty="0"/>
          </a:p>
        </p:txBody>
      </p:sp>
      <p:sp>
        <p:nvSpPr>
          <p:cNvPr id="19" name="BlokTextu 18">
            <a:extLst>
              <a:ext uri="{FF2B5EF4-FFF2-40B4-BE49-F238E27FC236}">
                <a16:creationId xmlns:a16="http://schemas.microsoft.com/office/drawing/2014/main" id="{E6E70607-16C9-842E-3CC2-4FD943B4FED3}"/>
              </a:ext>
            </a:extLst>
          </p:cNvPr>
          <p:cNvSpPr txBox="1"/>
          <p:nvPr/>
        </p:nvSpPr>
        <p:spPr>
          <a:xfrm>
            <a:off x="1043845" y="6341117"/>
            <a:ext cx="6947736" cy="369332"/>
          </a:xfrm>
          <a:prstGeom prst="rect">
            <a:avLst/>
          </a:prstGeom>
          <a:noFill/>
        </p:spPr>
        <p:txBody>
          <a:bodyPr wrap="none" rtlCol="0">
            <a:spAutoFit/>
          </a:bodyPr>
          <a:lstStyle/>
          <a:p>
            <a:r>
              <a:rPr lang="sk-SK" dirty="0"/>
              <a:t>-</a:t>
            </a:r>
            <a:r>
              <a:rPr lang="sk-SK" dirty="0" err="1"/>
              <a:t>better</a:t>
            </a:r>
            <a:r>
              <a:rPr lang="sk-SK" dirty="0"/>
              <a:t> </a:t>
            </a:r>
            <a:r>
              <a:rPr lang="sk-SK" dirty="0" err="1"/>
              <a:t>if</a:t>
            </a:r>
            <a:r>
              <a:rPr lang="sk-SK" dirty="0"/>
              <a:t> </a:t>
            </a:r>
            <a:r>
              <a:rPr lang="sk-SK" dirty="0" err="1"/>
              <a:t>deformations</a:t>
            </a:r>
            <a:r>
              <a:rPr lang="sk-SK" dirty="0"/>
              <a:t> </a:t>
            </a:r>
            <a:r>
              <a:rPr lang="sk-SK" dirty="0" err="1"/>
              <a:t>were</a:t>
            </a:r>
            <a:r>
              <a:rPr lang="sk-SK" dirty="0"/>
              <a:t> </a:t>
            </a:r>
            <a:r>
              <a:rPr lang="sk-SK" dirty="0" err="1"/>
              <a:t>detected</a:t>
            </a:r>
            <a:r>
              <a:rPr lang="sk-SK" dirty="0"/>
              <a:t> and </a:t>
            </a:r>
            <a:r>
              <a:rPr lang="sk-SK" dirty="0" err="1"/>
              <a:t>evaluated</a:t>
            </a:r>
            <a:r>
              <a:rPr lang="sk-SK" dirty="0"/>
              <a:t> </a:t>
            </a:r>
            <a:r>
              <a:rPr lang="sk-SK" dirty="0" err="1"/>
              <a:t>accordingly</a:t>
            </a:r>
            <a:endParaRPr lang="sk-SK" dirty="0"/>
          </a:p>
        </p:txBody>
      </p:sp>
    </p:spTree>
    <p:extLst>
      <p:ext uri="{BB962C8B-B14F-4D97-AF65-F5344CB8AC3E}">
        <p14:creationId xmlns:p14="http://schemas.microsoft.com/office/powerpoint/2010/main" val="412124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9F3CA33-0CB2-D36F-CD03-4702628341E7}"/>
              </a:ext>
            </a:extLst>
          </p:cNvPr>
          <p:cNvSpPr>
            <a:spLocks noGrp="1"/>
          </p:cNvSpPr>
          <p:nvPr>
            <p:ph type="title"/>
          </p:nvPr>
        </p:nvSpPr>
        <p:spPr/>
        <p:txBody>
          <a:bodyPr/>
          <a:lstStyle/>
          <a:p>
            <a:endParaRPr lang="sk-SK"/>
          </a:p>
        </p:txBody>
      </p:sp>
      <p:pic>
        <p:nvPicPr>
          <p:cNvPr id="4" name="Picture 1">
            <a:extLst>
              <a:ext uri="{FF2B5EF4-FFF2-40B4-BE49-F238E27FC236}">
                <a16:creationId xmlns:a16="http://schemas.microsoft.com/office/drawing/2014/main" id="{7C0BB372-F4D1-7BE8-32EA-8CB8407EC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43" y="320206"/>
            <a:ext cx="6198442" cy="3665054"/>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5764BF2E-81F1-A93B-3D0C-2A347A013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00" y="2988793"/>
            <a:ext cx="6260194" cy="3701567"/>
          </a:xfrm>
          <a:prstGeom prst="rect">
            <a:avLst/>
          </a:prstGeom>
          <a:noFill/>
          <a:extLst>
            <a:ext uri="{909E8E84-426E-40DD-AFC4-6F175D3DCCD1}">
              <a14:hiddenFill xmlns:a14="http://schemas.microsoft.com/office/drawing/2010/main">
                <a:solidFill>
                  <a:srgbClr val="FFFFFF"/>
                </a:solidFill>
              </a14:hiddenFill>
            </a:ext>
          </a:extLst>
        </p:spPr>
      </p:pic>
      <p:sp>
        <p:nvSpPr>
          <p:cNvPr id="6" name="Pravá zložená zátvorka 5">
            <a:extLst>
              <a:ext uri="{FF2B5EF4-FFF2-40B4-BE49-F238E27FC236}">
                <a16:creationId xmlns:a16="http://schemas.microsoft.com/office/drawing/2014/main" id="{F3BF4F73-88C0-E0EB-CF86-01C976A40DF2}"/>
              </a:ext>
            </a:extLst>
          </p:cNvPr>
          <p:cNvSpPr/>
          <p:nvPr/>
        </p:nvSpPr>
        <p:spPr>
          <a:xfrm>
            <a:off x="6096000" y="1729740"/>
            <a:ext cx="533400" cy="1577340"/>
          </a:xfrm>
          <a:prstGeom prst="righ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a:p>
        </p:txBody>
      </p:sp>
      <p:sp>
        <p:nvSpPr>
          <p:cNvPr id="7" name="BlokTextu 6">
            <a:extLst>
              <a:ext uri="{FF2B5EF4-FFF2-40B4-BE49-F238E27FC236}">
                <a16:creationId xmlns:a16="http://schemas.microsoft.com/office/drawing/2014/main" id="{974199F6-40C7-787B-9CB3-5E4A8449FD78}"/>
              </a:ext>
            </a:extLst>
          </p:cNvPr>
          <p:cNvSpPr txBox="1"/>
          <p:nvPr/>
        </p:nvSpPr>
        <p:spPr>
          <a:xfrm>
            <a:off x="6865600" y="2152733"/>
            <a:ext cx="3882794" cy="646331"/>
          </a:xfrm>
          <a:prstGeom prst="rect">
            <a:avLst/>
          </a:prstGeom>
          <a:noFill/>
        </p:spPr>
        <p:txBody>
          <a:bodyPr wrap="none" rtlCol="0">
            <a:spAutoFit/>
          </a:bodyPr>
          <a:lstStyle/>
          <a:p>
            <a:r>
              <a:rPr lang="sk-SK" dirty="0" err="1"/>
              <a:t>Can</a:t>
            </a:r>
            <a:r>
              <a:rPr lang="sk-SK" dirty="0"/>
              <a:t> serve as </a:t>
            </a:r>
            <a:r>
              <a:rPr lang="sk-SK" dirty="0" err="1"/>
              <a:t>restricted</a:t>
            </a:r>
            <a:r>
              <a:rPr lang="sk-SK" dirty="0"/>
              <a:t> „</a:t>
            </a:r>
            <a:r>
              <a:rPr lang="sk-SK" dirty="0" err="1"/>
              <a:t>reference</a:t>
            </a:r>
            <a:r>
              <a:rPr lang="sk-SK" dirty="0"/>
              <a:t>“</a:t>
            </a:r>
          </a:p>
          <a:p>
            <a:r>
              <a:rPr lang="sk-SK" dirty="0"/>
              <a:t> </a:t>
            </a:r>
            <a:r>
              <a:rPr lang="sk-SK" dirty="0" err="1"/>
              <a:t>for</a:t>
            </a:r>
            <a:r>
              <a:rPr lang="sk-SK" dirty="0"/>
              <a:t> </a:t>
            </a:r>
            <a:r>
              <a:rPr lang="sk-SK" dirty="0" err="1"/>
              <a:t>further</a:t>
            </a:r>
            <a:r>
              <a:rPr lang="sk-SK" dirty="0"/>
              <a:t> </a:t>
            </a:r>
            <a:r>
              <a:rPr lang="sk-SK" dirty="0" err="1"/>
              <a:t>evaluation</a:t>
            </a:r>
            <a:endParaRPr lang="sk-SK" dirty="0"/>
          </a:p>
        </p:txBody>
      </p:sp>
    </p:spTree>
    <p:extLst>
      <p:ext uri="{BB962C8B-B14F-4D97-AF65-F5344CB8AC3E}">
        <p14:creationId xmlns:p14="http://schemas.microsoft.com/office/powerpoint/2010/main" val="4034375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4B14D4FC-248E-3810-6DB8-7545CD937A2F}"/>
              </a:ext>
            </a:extLst>
          </p:cNvPr>
          <p:cNvPicPr>
            <a:picLocks noChangeAspect="1"/>
          </p:cNvPicPr>
          <p:nvPr/>
        </p:nvPicPr>
        <p:blipFill>
          <a:blip r:embed="rId2"/>
          <a:stretch>
            <a:fillRect/>
          </a:stretch>
        </p:blipFill>
        <p:spPr>
          <a:xfrm>
            <a:off x="488155" y="393544"/>
            <a:ext cx="6216970" cy="6070912"/>
          </a:xfrm>
          <a:prstGeom prst="rect">
            <a:avLst/>
          </a:prstGeom>
        </p:spPr>
      </p:pic>
      <p:sp>
        <p:nvSpPr>
          <p:cNvPr id="6" name="BlokTextu 5">
            <a:extLst>
              <a:ext uri="{FF2B5EF4-FFF2-40B4-BE49-F238E27FC236}">
                <a16:creationId xmlns:a16="http://schemas.microsoft.com/office/drawing/2014/main" id="{9677346C-DDF7-D8C5-59A1-530887E75B1B}"/>
              </a:ext>
            </a:extLst>
          </p:cNvPr>
          <p:cNvSpPr txBox="1"/>
          <p:nvPr/>
        </p:nvSpPr>
        <p:spPr>
          <a:xfrm>
            <a:off x="6867573" y="3042832"/>
            <a:ext cx="3791423" cy="1200329"/>
          </a:xfrm>
          <a:prstGeom prst="rect">
            <a:avLst/>
          </a:prstGeom>
          <a:noFill/>
        </p:spPr>
        <p:txBody>
          <a:bodyPr wrap="none" rtlCol="0">
            <a:spAutoFit/>
          </a:bodyPr>
          <a:lstStyle/>
          <a:p>
            <a:r>
              <a:rPr lang="sk-SK" dirty="0" err="1"/>
              <a:t>Variable</a:t>
            </a:r>
            <a:r>
              <a:rPr lang="sk-SK" dirty="0"/>
              <a:t> </a:t>
            </a:r>
            <a:r>
              <a:rPr lang="sk-SK" b="1" dirty="0" err="1"/>
              <a:t>size</a:t>
            </a:r>
            <a:r>
              <a:rPr lang="sk-SK" dirty="0"/>
              <a:t> has </a:t>
            </a:r>
            <a:r>
              <a:rPr lang="sk-SK" dirty="0" err="1"/>
              <a:t>value</a:t>
            </a:r>
            <a:r>
              <a:rPr lang="sk-SK" dirty="0"/>
              <a:t> </a:t>
            </a:r>
            <a:r>
              <a:rPr lang="sk-SK" b="1" dirty="0"/>
              <a:t>200</a:t>
            </a:r>
            <a:r>
              <a:rPr lang="sk-SK" dirty="0"/>
              <a:t>, </a:t>
            </a:r>
          </a:p>
          <a:p>
            <a:r>
              <a:rPr lang="sk-SK" dirty="0"/>
              <a:t>As </a:t>
            </a:r>
            <a:r>
              <a:rPr lang="sk-SK" dirty="0" err="1"/>
              <a:t>the</a:t>
            </a:r>
            <a:r>
              <a:rPr lang="sk-SK" dirty="0"/>
              <a:t> </a:t>
            </a:r>
            <a:r>
              <a:rPr lang="sk-SK" dirty="0" err="1"/>
              <a:t>same</a:t>
            </a:r>
            <a:r>
              <a:rPr lang="sk-SK" dirty="0"/>
              <a:t> as </a:t>
            </a:r>
            <a:r>
              <a:rPr lang="sk-SK" dirty="0" err="1"/>
              <a:t>values</a:t>
            </a:r>
            <a:r>
              <a:rPr lang="sk-SK" dirty="0"/>
              <a:t> of </a:t>
            </a:r>
            <a:r>
              <a:rPr lang="sk-SK" dirty="0" err="1"/>
              <a:t>variables</a:t>
            </a:r>
            <a:r>
              <a:rPr lang="sk-SK" dirty="0"/>
              <a:t>:</a:t>
            </a:r>
          </a:p>
          <a:p>
            <a:r>
              <a:rPr lang="sk-SK" dirty="0"/>
              <a:t>	</a:t>
            </a:r>
            <a:r>
              <a:rPr lang="sk-SK" b="1" dirty="0" err="1"/>
              <a:t>lineLength</a:t>
            </a:r>
            <a:r>
              <a:rPr lang="sk-SK" b="1" dirty="0"/>
              <a:t> = 10</a:t>
            </a:r>
          </a:p>
          <a:p>
            <a:r>
              <a:rPr lang="sk-SK" b="1" dirty="0"/>
              <a:t>	</a:t>
            </a:r>
            <a:r>
              <a:rPr lang="sk-SK" b="1" dirty="0" err="1"/>
              <a:t>thickness</a:t>
            </a:r>
            <a:r>
              <a:rPr lang="sk-SK" b="1" dirty="0"/>
              <a:t> = 1</a:t>
            </a:r>
          </a:p>
        </p:txBody>
      </p:sp>
      <p:sp>
        <p:nvSpPr>
          <p:cNvPr id="9" name="BlokTextu 8">
            <a:extLst>
              <a:ext uri="{FF2B5EF4-FFF2-40B4-BE49-F238E27FC236}">
                <a16:creationId xmlns:a16="http://schemas.microsoft.com/office/drawing/2014/main" id="{E2ED7763-9C00-5214-A313-9B4AC089FE83}"/>
              </a:ext>
            </a:extLst>
          </p:cNvPr>
          <p:cNvSpPr txBox="1"/>
          <p:nvPr/>
        </p:nvSpPr>
        <p:spPr>
          <a:xfrm rot="21413803">
            <a:off x="6591523" y="367453"/>
            <a:ext cx="4876656" cy="584775"/>
          </a:xfrm>
          <a:prstGeom prst="rect">
            <a:avLst/>
          </a:prstGeom>
          <a:noFill/>
        </p:spPr>
        <p:txBody>
          <a:bodyPr wrap="none" rtlCol="0">
            <a:spAutoFit/>
          </a:bodyPr>
          <a:lstStyle/>
          <a:p>
            <a:r>
              <a:rPr lang="sk-SK" sz="3200" b="1" dirty="0" err="1">
                <a:solidFill>
                  <a:srgbClr val="FF0000"/>
                </a:solidFill>
              </a:rPr>
              <a:t>Generated</a:t>
            </a:r>
            <a:r>
              <a:rPr lang="sk-SK" sz="3200" b="1" dirty="0">
                <a:solidFill>
                  <a:srgbClr val="FF0000"/>
                </a:solidFill>
              </a:rPr>
              <a:t> </a:t>
            </a:r>
            <a:r>
              <a:rPr lang="sk-SK" sz="3200" b="1" dirty="0" err="1">
                <a:solidFill>
                  <a:srgbClr val="FF0000"/>
                </a:solidFill>
              </a:rPr>
              <a:t>permutations</a:t>
            </a:r>
            <a:endParaRPr lang="sk-SK" sz="3200" b="1" dirty="0">
              <a:solidFill>
                <a:srgbClr val="FF0000"/>
              </a:solidFill>
            </a:endParaRPr>
          </a:p>
        </p:txBody>
      </p:sp>
      <p:sp>
        <p:nvSpPr>
          <p:cNvPr id="10" name="BlokTextu 9">
            <a:extLst>
              <a:ext uri="{FF2B5EF4-FFF2-40B4-BE49-F238E27FC236}">
                <a16:creationId xmlns:a16="http://schemas.microsoft.com/office/drawing/2014/main" id="{D734C574-FE3B-5786-8E92-F9CD91F30983}"/>
              </a:ext>
            </a:extLst>
          </p:cNvPr>
          <p:cNvSpPr txBox="1"/>
          <p:nvPr/>
        </p:nvSpPr>
        <p:spPr>
          <a:xfrm>
            <a:off x="7030021" y="1037192"/>
            <a:ext cx="2853666" cy="646331"/>
          </a:xfrm>
          <a:prstGeom prst="rect">
            <a:avLst/>
          </a:prstGeom>
          <a:noFill/>
        </p:spPr>
        <p:txBody>
          <a:bodyPr wrap="none" rtlCol="0">
            <a:spAutoFit/>
          </a:bodyPr>
          <a:lstStyle/>
          <a:p>
            <a:r>
              <a:rPr lang="sk-SK" dirty="0" err="1"/>
              <a:t>Not</a:t>
            </a:r>
            <a:r>
              <a:rPr lang="sk-SK" dirty="0"/>
              <a:t> </a:t>
            </a:r>
            <a:r>
              <a:rPr lang="sk-SK" dirty="0" err="1"/>
              <a:t>all</a:t>
            </a:r>
            <a:r>
              <a:rPr lang="sk-SK" dirty="0"/>
              <a:t> are </a:t>
            </a:r>
            <a:r>
              <a:rPr lang="sk-SK" dirty="0" err="1"/>
              <a:t>suitable</a:t>
            </a:r>
            <a:r>
              <a:rPr lang="sk-SK" dirty="0"/>
              <a:t>, </a:t>
            </a:r>
          </a:p>
          <a:p>
            <a:r>
              <a:rPr lang="sk-SK" dirty="0"/>
              <a:t>  </a:t>
            </a:r>
            <a:r>
              <a:rPr lang="sk-SK" dirty="0" err="1"/>
              <a:t>but</a:t>
            </a:r>
            <a:r>
              <a:rPr lang="sk-SK" dirty="0"/>
              <a:t> </a:t>
            </a:r>
            <a:r>
              <a:rPr lang="sk-SK" dirty="0" err="1"/>
              <a:t>for</a:t>
            </a:r>
            <a:r>
              <a:rPr lang="sk-SK" dirty="0"/>
              <a:t> </a:t>
            </a:r>
            <a:r>
              <a:rPr lang="sk-SK" dirty="0" err="1"/>
              <a:t>completeness</a:t>
            </a:r>
            <a:r>
              <a:rPr lang="sk-SK" dirty="0"/>
              <a:t>....</a:t>
            </a:r>
          </a:p>
        </p:txBody>
      </p:sp>
      <p:sp>
        <p:nvSpPr>
          <p:cNvPr id="11" name="BlokTextu 10">
            <a:extLst>
              <a:ext uri="{FF2B5EF4-FFF2-40B4-BE49-F238E27FC236}">
                <a16:creationId xmlns:a16="http://schemas.microsoft.com/office/drawing/2014/main" id="{2DEDF787-C5F4-438C-1D77-5BC05432CC4B}"/>
              </a:ext>
            </a:extLst>
          </p:cNvPr>
          <p:cNvSpPr txBox="1"/>
          <p:nvPr/>
        </p:nvSpPr>
        <p:spPr>
          <a:xfrm rot="21413803">
            <a:off x="6442616" y="4628872"/>
            <a:ext cx="4894289" cy="461665"/>
          </a:xfrm>
          <a:prstGeom prst="rect">
            <a:avLst/>
          </a:prstGeom>
          <a:noFill/>
        </p:spPr>
        <p:txBody>
          <a:bodyPr wrap="none" rtlCol="0">
            <a:spAutoFit/>
          </a:bodyPr>
          <a:lstStyle/>
          <a:p>
            <a:r>
              <a:rPr lang="sk-SK" sz="2400" b="1" dirty="0" err="1">
                <a:solidFill>
                  <a:srgbClr val="FF0000"/>
                </a:solidFill>
              </a:rPr>
              <a:t>What</a:t>
            </a:r>
            <a:r>
              <a:rPr lang="sk-SK" sz="2400" b="1" dirty="0">
                <a:solidFill>
                  <a:srgbClr val="FF0000"/>
                </a:solidFill>
              </a:rPr>
              <a:t> </a:t>
            </a:r>
            <a:r>
              <a:rPr lang="sk-SK" sz="2400" b="1" dirty="0" err="1">
                <a:solidFill>
                  <a:srgbClr val="FF0000"/>
                </a:solidFill>
              </a:rPr>
              <a:t>we</a:t>
            </a:r>
            <a:r>
              <a:rPr lang="sk-SK" sz="2400" b="1" dirty="0">
                <a:solidFill>
                  <a:srgbClr val="FF0000"/>
                </a:solidFill>
              </a:rPr>
              <a:t> </a:t>
            </a:r>
            <a:r>
              <a:rPr lang="sk-SK" sz="2400" b="1" dirty="0" err="1">
                <a:solidFill>
                  <a:srgbClr val="FF0000"/>
                </a:solidFill>
              </a:rPr>
              <a:t>should</a:t>
            </a:r>
            <a:r>
              <a:rPr lang="sk-SK" sz="2400" b="1" dirty="0">
                <a:solidFill>
                  <a:srgbClr val="FF0000"/>
                </a:solidFill>
              </a:rPr>
              <a:t> </a:t>
            </a:r>
            <a:r>
              <a:rPr lang="sk-SK" sz="2400" b="1" dirty="0" err="1">
                <a:solidFill>
                  <a:srgbClr val="FF0000"/>
                </a:solidFill>
              </a:rPr>
              <a:t>be</a:t>
            </a:r>
            <a:r>
              <a:rPr lang="sk-SK" sz="2400" b="1" dirty="0">
                <a:solidFill>
                  <a:srgbClr val="FF0000"/>
                </a:solidFill>
              </a:rPr>
              <a:t> </a:t>
            </a:r>
            <a:r>
              <a:rPr lang="sk-SK" sz="2400" b="1" dirty="0" err="1">
                <a:solidFill>
                  <a:srgbClr val="FF0000"/>
                </a:solidFill>
              </a:rPr>
              <a:t>focusing</a:t>
            </a:r>
            <a:r>
              <a:rPr lang="sk-SK" sz="2400" b="1" dirty="0">
                <a:solidFill>
                  <a:srgbClr val="FF0000"/>
                </a:solidFill>
              </a:rPr>
              <a:t> on?</a:t>
            </a:r>
          </a:p>
        </p:txBody>
      </p:sp>
      <p:sp>
        <p:nvSpPr>
          <p:cNvPr id="12" name="BlokTextu 11">
            <a:extLst>
              <a:ext uri="{FF2B5EF4-FFF2-40B4-BE49-F238E27FC236}">
                <a16:creationId xmlns:a16="http://schemas.microsoft.com/office/drawing/2014/main" id="{A26ECE73-457B-70CF-DC5B-6C54BF4C32B4}"/>
              </a:ext>
            </a:extLst>
          </p:cNvPr>
          <p:cNvSpPr txBox="1"/>
          <p:nvPr/>
        </p:nvSpPr>
        <p:spPr>
          <a:xfrm>
            <a:off x="7608039" y="5124974"/>
            <a:ext cx="3746538" cy="1077218"/>
          </a:xfrm>
          <a:prstGeom prst="rect">
            <a:avLst/>
          </a:prstGeom>
          <a:noFill/>
        </p:spPr>
        <p:txBody>
          <a:bodyPr wrap="none" rtlCol="0">
            <a:spAutoFit/>
          </a:bodyPr>
          <a:lstStyle/>
          <a:p>
            <a:r>
              <a:rPr lang="sk-SK" sz="3200" b="1" dirty="0" err="1"/>
              <a:t>Dependency</a:t>
            </a:r>
            <a:r>
              <a:rPr lang="sk-SK" sz="3200" b="1" dirty="0"/>
              <a:t> </a:t>
            </a:r>
          </a:p>
          <a:p>
            <a:r>
              <a:rPr lang="sk-SK" sz="3200" b="1" dirty="0"/>
              <a:t>of </a:t>
            </a:r>
            <a:r>
              <a:rPr lang="sk-SK" sz="3200" b="1" dirty="0" err="1"/>
              <a:t>recursion</a:t>
            </a:r>
            <a:r>
              <a:rPr lang="sk-SK" sz="3200" b="1" dirty="0"/>
              <a:t> </a:t>
            </a:r>
            <a:r>
              <a:rPr lang="sk-SK" sz="3200" b="1" dirty="0" err="1"/>
              <a:t>depth</a:t>
            </a:r>
            <a:endParaRPr lang="sk-SK" sz="3200" b="1" dirty="0"/>
          </a:p>
        </p:txBody>
      </p:sp>
      <p:sp>
        <p:nvSpPr>
          <p:cNvPr id="13" name="BlokTextu 12">
            <a:extLst>
              <a:ext uri="{FF2B5EF4-FFF2-40B4-BE49-F238E27FC236}">
                <a16:creationId xmlns:a16="http://schemas.microsoft.com/office/drawing/2014/main" id="{FE16A9F1-CBEB-CAFA-6E8C-A0E25AA8D1D2}"/>
              </a:ext>
            </a:extLst>
          </p:cNvPr>
          <p:cNvSpPr txBox="1"/>
          <p:nvPr/>
        </p:nvSpPr>
        <p:spPr>
          <a:xfrm>
            <a:off x="6803331" y="6202192"/>
            <a:ext cx="4831772" cy="369332"/>
          </a:xfrm>
          <a:prstGeom prst="rect">
            <a:avLst/>
          </a:prstGeom>
          <a:noFill/>
        </p:spPr>
        <p:txBody>
          <a:bodyPr wrap="none" rtlCol="0">
            <a:spAutoFit/>
          </a:bodyPr>
          <a:lstStyle/>
          <a:p>
            <a:r>
              <a:rPr lang="sk-SK" dirty="0"/>
              <a:t>More so </a:t>
            </a:r>
            <a:r>
              <a:rPr lang="sk-SK" dirty="0" err="1"/>
              <a:t>than</a:t>
            </a:r>
            <a:r>
              <a:rPr lang="sk-SK" dirty="0"/>
              <a:t> </a:t>
            </a:r>
            <a:r>
              <a:rPr lang="sk-SK" dirty="0" err="1"/>
              <a:t>other</a:t>
            </a:r>
            <a:r>
              <a:rPr lang="sk-SK" dirty="0"/>
              <a:t> </a:t>
            </a:r>
            <a:r>
              <a:rPr lang="sk-SK" dirty="0" err="1"/>
              <a:t>variables</a:t>
            </a:r>
            <a:r>
              <a:rPr lang="sk-SK" dirty="0"/>
              <a:t> </a:t>
            </a:r>
            <a:r>
              <a:rPr lang="sk-SK" dirty="0" err="1"/>
              <a:t>inside</a:t>
            </a:r>
            <a:r>
              <a:rPr lang="sk-SK" dirty="0"/>
              <a:t> </a:t>
            </a:r>
            <a:r>
              <a:rPr lang="sk-SK" dirty="0" err="1"/>
              <a:t>recursion</a:t>
            </a:r>
            <a:endParaRPr lang="sk-SK" dirty="0"/>
          </a:p>
        </p:txBody>
      </p:sp>
      <p:sp>
        <p:nvSpPr>
          <p:cNvPr id="14" name="BlokTextu 13">
            <a:extLst>
              <a:ext uri="{FF2B5EF4-FFF2-40B4-BE49-F238E27FC236}">
                <a16:creationId xmlns:a16="http://schemas.microsoft.com/office/drawing/2014/main" id="{DFF0DD43-D760-CDAC-64D0-B66118BAF468}"/>
              </a:ext>
            </a:extLst>
          </p:cNvPr>
          <p:cNvSpPr txBox="1"/>
          <p:nvPr/>
        </p:nvSpPr>
        <p:spPr>
          <a:xfrm>
            <a:off x="6358752" y="1775856"/>
            <a:ext cx="1527982" cy="707886"/>
          </a:xfrm>
          <a:prstGeom prst="rect">
            <a:avLst/>
          </a:prstGeom>
          <a:noFill/>
        </p:spPr>
        <p:txBody>
          <a:bodyPr wrap="none" rtlCol="0">
            <a:spAutoFit/>
          </a:bodyPr>
          <a:lstStyle/>
          <a:p>
            <a:r>
              <a:rPr lang="sk-SK" sz="4000" b="1" dirty="0"/>
              <a:t>WHY?</a:t>
            </a:r>
          </a:p>
        </p:txBody>
      </p:sp>
      <p:sp>
        <p:nvSpPr>
          <p:cNvPr id="15" name="BlokTextu 14">
            <a:extLst>
              <a:ext uri="{FF2B5EF4-FFF2-40B4-BE49-F238E27FC236}">
                <a16:creationId xmlns:a16="http://schemas.microsoft.com/office/drawing/2014/main" id="{4A2FB30D-5BB1-0DCB-42B9-3E9AB9F45790}"/>
              </a:ext>
            </a:extLst>
          </p:cNvPr>
          <p:cNvSpPr txBox="1"/>
          <p:nvPr/>
        </p:nvSpPr>
        <p:spPr>
          <a:xfrm rot="21413803">
            <a:off x="7724524" y="1818421"/>
            <a:ext cx="2486578" cy="830997"/>
          </a:xfrm>
          <a:prstGeom prst="rect">
            <a:avLst/>
          </a:prstGeom>
          <a:noFill/>
        </p:spPr>
        <p:txBody>
          <a:bodyPr wrap="none" rtlCol="0">
            <a:spAutoFit/>
          </a:bodyPr>
          <a:lstStyle/>
          <a:p>
            <a:r>
              <a:rPr lang="sk-SK" sz="2400" b="1" dirty="0" err="1">
                <a:solidFill>
                  <a:srgbClr val="00B050"/>
                </a:solidFill>
              </a:rPr>
              <a:t>Changeability</a:t>
            </a:r>
            <a:r>
              <a:rPr lang="sk-SK" sz="2400" b="1" dirty="0">
                <a:solidFill>
                  <a:srgbClr val="00B050"/>
                </a:solidFill>
              </a:rPr>
              <a:t> </a:t>
            </a:r>
          </a:p>
          <a:p>
            <a:r>
              <a:rPr lang="sk-SK" sz="2400" b="1" dirty="0" err="1">
                <a:solidFill>
                  <a:srgbClr val="00B050"/>
                </a:solidFill>
              </a:rPr>
              <a:t>inside</a:t>
            </a:r>
            <a:r>
              <a:rPr lang="sk-SK" sz="2400" b="1" dirty="0">
                <a:solidFill>
                  <a:srgbClr val="00B050"/>
                </a:solidFill>
              </a:rPr>
              <a:t> </a:t>
            </a:r>
            <a:r>
              <a:rPr lang="sk-SK" sz="2400" b="1" dirty="0" err="1">
                <a:solidFill>
                  <a:srgbClr val="00B050"/>
                </a:solidFill>
              </a:rPr>
              <a:t>recursion</a:t>
            </a:r>
            <a:endParaRPr lang="sk-SK" sz="2400" b="1" dirty="0">
              <a:solidFill>
                <a:srgbClr val="00B050"/>
              </a:solidFill>
            </a:endParaRPr>
          </a:p>
        </p:txBody>
      </p:sp>
      <p:sp>
        <p:nvSpPr>
          <p:cNvPr id="16" name="Ovál 15">
            <a:extLst>
              <a:ext uri="{FF2B5EF4-FFF2-40B4-BE49-F238E27FC236}">
                <a16:creationId xmlns:a16="http://schemas.microsoft.com/office/drawing/2014/main" id="{0C0EB72B-5539-6FCB-369D-02AFCB0145B5}"/>
              </a:ext>
            </a:extLst>
          </p:cNvPr>
          <p:cNvSpPr/>
          <p:nvPr/>
        </p:nvSpPr>
        <p:spPr>
          <a:xfrm>
            <a:off x="5406517" y="3816169"/>
            <a:ext cx="864743" cy="5184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Šípka: doprava 16">
            <a:extLst>
              <a:ext uri="{FF2B5EF4-FFF2-40B4-BE49-F238E27FC236}">
                <a16:creationId xmlns:a16="http://schemas.microsoft.com/office/drawing/2014/main" id="{5257D0D3-E38C-368B-A448-1E2D9938D2C8}"/>
              </a:ext>
            </a:extLst>
          </p:cNvPr>
          <p:cNvSpPr/>
          <p:nvPr/>
        </p:nvSpPr>
        <p:spPr>
          <a:xfrm rot="9058023">
            <a:off x="5971645" y="3556786"/>
            <a:ext cx="924128" cy="582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val="501171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BF874C-F3CD-7FDA-107D-684866CBD703}"/>
              </a:ext>
            </a:extLst>
          </p:cNvPr>
          <p:cNvSpPr>
            <a:spLocks noGrp="1"/>
          </p:cNvSpPr>
          <p:nvPr>
            <p:ph type="title"/>
          </p:nvPr>
        </p:nvSpPr>
        <p:spPr>
          <a:xfrm>
            <a:off x="677334" y="518160"/>
            <a:ext cx="8596668" cy="1320800"/>
          </a:xfrm>
        </p:spPr>
        <p:txBody>
          <a:bodyPr>
            <a:normAutofit/>
          </a:bodyPr>
          <a:lstStyle/>
          <a:p>
            <a:r>
              <a:rPr lang="sk-SK" sz="4800" b="1" dirty="0" err="1"/>
              <a:t>What</a:t>
            </a:r>
            <a:r>
              <a:rPr lang="sk-SK" sz="4800" b="1" dirty="0"/>
              <a:t> </a:t>
            </a:r>
            <a:r>
              <a:rPr lang="sk-SK" sz="4800" b="1" dirty="0" err="1"/>
              <a:t>next</a:t>
            </a:r>
            <a:r>
              <a:rPr lang="sk-SK" sz="4800" b="1" dirty="0"/>
              <a:t> </a:t>
            </a:r>
            <a:r>
              <a:rPr lang="sk-SK" sz="4800" b="1" dirty="0" err="1"/>
              <a:t>with</a:t>
            </a:r>
            <a:r>
              <a:rPr lang="sk-SK" sz="4800" b="1" dirty="0"/>
              <a:t> </a:t>
            </a:r>
            <a:r>
              <a:rPr lang="sk-SK" sz="4800" b="1" dirty="0" err="1"/>
              <a:t>fractals</a:t>
            </a:r>
            <a:r>
              <a:rPr lang="sk-SK" sz="4800" b="1" dirty="0"/>
              <a:t>?</a:t>
            </a:r>
          </a:p>
        </p:txBody>
      </p:sp>
      <p:sp>
        <p:nvSpPr>
          <p:cNvPr id="3" name="Zástupný objekt pre obsah 2">
            <a:extLst>
              <a:ext uri="{FF2B5EF4-FFF2-40B4-BE49-F238E27FC236}">
                <a16:creationId xmlns:a16="http://schemas.microsoft.com/office/drawing/2014/main" id="{993042A5-AC8D-9681-4DBB-C8CB1F33179A}"/>
              </a:ext>
            </a:extLst>
          </p:cNvPr>
          <p:cNvSpPr>
            <a:spLocks noGrp="1"/>
          </p:cNvSpPr>
          <p:nvPr>
            <p:ph idx="1"/>
          </p:nvPr>
        </p:nvSpPr>
        <p:spPr>
          <a:xfrm>
            <a:off x="608754" y="1634809"/>
            <a:ext cx="10379286" cy="4705031"/>
          </a:xfrm>
        </p:spPr>
        <p:txBody>
          <a:bodyPr>
            <a:normAutofit/>
          </a:bodyPr>
          <a:lstStyle/>
          <a:p>
            <a:r>
              <a:rPr lang="sk-SK" dirty="0" err="1"/>
              <a:t>Analyze</a:t>
            </a:r>
            <a:r>
              <a:rPr lang="sk-SK" dirty="0"/>
              <a:t> </a:t>
            </a:r>
            <a:r>
              <a:rPr lang="sk-SK" dirty="0" err="1"/>
              <a:t>already</a:t>
            </a:r>
            <a:r>
              <a:rPr lang="sk-SK" dirty="0"/>
              <a:t> </a:t>
            </a:r>
            <a:r>
              <a:rPr lang="sk-SK" dirty="0" err="1"/>
              <a:t>harvested</a:t>
            </a:r>
            <a:r>
              <a:rPr lang="sk-SK" dirty="0"/>
              <a:t> </a:t>
            </a:r>
            <a:r>
              <a:rPr lang="sk-SK" dirty="0" err="1"/>
              <a:t>content</a:t>
            </a:r>
            <a:r>
              <a:rPr lang="sk-SK" dirty="0"/>
              <a:t> to </a:t>
            </a:r>
            <a:r>
              <a:rPr lang="sk-SK" dirty="0" err="1"/>
              <a:t>observe</a:t>
            </a:r>
            <a:r>
              <a:rPr lang="sk-SK" dirty="0"/>
              <a:t> </a:t>
            </a:r>
            <a:r>
              <a:rPr lang="sk-SK" dirty="0" err="1"/>
              <a:t>if</a:t>
            </a:r>
            <a:r>
              <a:rPr lang="sk-SK" dirty="0"/>
              <a:t> </a:t>
            </a:r>
            <a:r>
              <a:rPr lang="sk-SK" dirty="0" err="1"/>
              <a:t>catched</a:t>
            </a:r>
            <a:r>
              <a:rPr lang="sk-SK" dirty="0"/>
              <a:t> variability </a:t>
            </a:r>
            <a:r>
              <a:rPr lang="sk-SK" dirty="0" err="1"/>
              <a:t>can</a:t>
            </a:r>
            <a:r>
              <a:rPr lang="sk-SK" dirty="0"/>
              <a:t> </a:t>
            </a:r>
            <a:r>
              <a:rPr lang="sk-SK" dirty="0" err="1"/>
              <a:t>be</a:t>
            </a:r>
            <a:r>
              <a:rPr lang="sk-SK" dirty="0"/>
              <a:t> </a:t>
            </a:r>
            <a:r>
              <a:rPr lang="sk-SK" dirty="0" err="1"/>
              <a:t>used</a:t>
            </a:r>
            <a:r>
              <a:rPr lang="sk-SK" dirty="0"/>
              <a:t> </a:t>
            </a:r>
            <a:r>
              <a:rPr lang="en-US" dirty="0"/>
              <a:t>to improve (in automatic way)</a:t>
            </a:r>
            <a:r>
              <a:rPr lang="sk-SK" dirty="0"/>
              <a:t>:</a:t>
            </a:r>
          </a:p>
          <a:p>
            <a:pPr lvl="1"/>
            <a:r>
              <a:rPr lang="en-US" dirty="0"/>
              <a:t>Accuracy of t</a:t>
            </a:r>
            <a:r>
              <a:rPr lang="sk-SK" dirty="0" err="1"/>
              <a:t>hird</a:t>
            </a:r>
            <a:r>
              <a:rPr lang="sk-SK" dirty="0"/>
              <a:t> party </a:t>
            </a:r>
            <a:r>
              <a:rPr lang="sk-SK" dirty="0" err="1"/>
              <a:t>systems</a:t>
            </a:r>
            <a:r>
              <a:rPr lang="sk-SK" dirty="0"/>
              <a:t> </a:t>
            </a:r>
            <a:r>
              <a:rPr lang="en-US" dirty="0"/>
              <a:t>(evaluating aesthetics)</a:t>
            </a:r>
          </a:p>
          <a:p>
            <a:pPr lvl="1"/>
            <a:r>
              <a:rPr lang="en-US" dirty="0"/>
              <a:t>Variability points – decomposing them, adding new ones, checking their suitability</a:t>
            </a:r>
            <a:endParaRPr lang="sk-SK" dirty="0"/>
          </a:p>
          <a:p>
            <a:endParaRPr lang="en-US" dirty="0"/>
          </a:p>
          <a:p>
            <a:pPr marL="0" indent="0">
              <a:buNone/>
            </a:pPr>
            <a:endParaRPr lang="sk-SK" dirty="0"/>
          </a:p>
          <a:p>
            <a:pPr marL="0" indent="0">
              <a:buNone/>
            </a:pPr>
            <a:endParaRPr lang="sk-SK" dirty="0"/>
          </a:p>
          <a:p>
            <a:pPr marL="0" indent="0">
              <a:buNone/>
            </a:pPr>
            <a:endParaRPr lang="sk-SK" dirty="0"/>
          </a:p>
          <a:p>
            <a:pPr marL="0" indent="0">
              <a:buNone/>
            </a:pPr>
            <a:endParaRPr lang="sk-SK" dirty="0"/>
          </a:p>
          <a:p>
            <a:r>
              <a:rPr lang="sk-SK" dirty="0" err="1"/>
              <a:t>Build</a:t>
            </a:r>
            <a:r>
              <a:rPr lang="sk-SK" dirty="0"/>
              <a:t> </a:t>
            </a:r>
            <a:r>
              <a:rPr lang="sk-SK" dirty="0" err="1"/>
              <a:t>own</a:t>
            </a:r>
            <a:r>
              <a:rPr lang="sk-SK" dirty="0"/>
              <a:t> model </a:t>
            </a:r>
            <a:r>
              <a:rPr lang="sk-SK" dirty="0" err="1"/>
              <a:t>for</a:t>
            </a:r>
            <a:r>
              <a:rPr lang="sk-SK" dirty="0"/>
              <a:t> </a:t>
            </a:r>
            <a:r>
              <a:rPr lang="sk-SK" dirty="0" err="1"/>
              <a:t>fractals</a:t>
            </a:r>
            <a:r>
              <a:rPr lang="sk-SK" dirty="0"/>
              <a:t> </a:t>
            </a:r>
            <a:r>
              <a:rPr lang="sk-SK" dirty="0" err="1"/>
              <a:t>only</a:t>
            </a:r>
            <a:r>
              <a:rPr lang="en-US" dirty="0"/>
              <a:t> – RESEARCH THE EVOLUTION OF SPL</a:t>
            </a:r>
            <a:endParaRPr lang="sk-SK" dirty="0"/>
          </a:p>
          <a:p>
            <a:r>
              <a:rPr lang="sk-SK" dirty="0" err="1"/>
              <a:t>Build</a:t>
            </a:r>
            <a:r>
              <a:rPr lang="sk-SK" dirty="0"/>
              <a:t> GAN to </a:t>
            </a:r>
            <a:r>
              <a:rPr lang="sk-SK" dirty="0" err="1"/>
              <a:t>generate</a:t>
            </a:r>
            <a:r>
              <a:rPr lang="sk-SK" dirty="0"/>
              <a:t> </a:t>
            </a:r>
            <a:r>
              <a:rPr lang="sk-SK" dirty="0" err="1"/>
              <a:t>similar</a:t>
            </a:r>
            <a:r>
              <a:rPr lang="sk-SK" dirty="0"/>
              <a:t> </a:t>
            </a:r>
            <a:r>
              <a:rPr lang="sk-SK" dirty="0" err="1"/>
              <a:t>fractals</a:t>
            </a:r>
            <a:r>
              <a:rPr lang="sk-SK" dirty="0"/>
              <a:t> – </a:t>
            </a:r>
            <a:r>
              <a:rPr lang="sk-SK" dirty="0" err="1"/>
              <a:t>analyze</a:t>
            </a:r>
            <a:r>
              <a:rPr lang="sk-SK" dirty="0"/>
              <a:t> </a:t>
            </a:r>
            <a:r>
              <a:rPr lang="sk-SK" dirty="0" err="1"/>
              <a:t>impact</a:t>
            </a:r>
            <a:r>
              <a:rPr lang="sk-SK" dirty="0"/>
              <a:t> of </a:t>
            </a:r>
            <a:r>
              <a:rPr lang="sk-SK" dirty="0" err="1"/>
              <a:t>product</a:t>
            </a:r>
            <a:r>
              <a:rPr lang="sk-SK" dirty="0"/>
              <a:t> in SPL </a:t>
            </a:r>
            <a:r>
              <a:rPr lang="sk-SK" dirty="0" err="1"/>
              <a:t>evolution</a:t>
            </a:r>
            <a:endParaRPr lang="sk-SK" dirty="0"/>
          </a:p>
          <a:p>
            <a:pPr lvl="1"/>
            <a:r>
              <a:rPr lang="sk-SK" dirty="0" err="1"/>
              <a:t>try</a:t>
            </a:r>
            <a:r>
              <a:rPr lang="sk-SK" dirty="0"/>
              <a:t> to design variability </a:t>
            </a:r>
            <a:r>
              <a:rPr lang="sk-SK" dirty="0" err="1"/>
              <a:t>points</a:t>
            </a:r>
            <a:r>
              <a:rPr lang="sk-SK" dirty="0"/>
              <a:t> </a:t>
            </a:r>
            <a:r>
              <a:rPr lang="sk-SK" dirty="0" err="1"/>
              <a:t>based</a:t>
            </a:r>
            <a:r>
              <a:rPr lang="sk-SK" dirty="0"/>
              <a:t> on </a:t>
            </a:r>
            <a:r>
              <a:rPr lang="sk-SK" dirty="0" err="1"/>
              <a:t>the</a:t>
            </a:r>
            <a:r>
              <a:rPr lang="sk-SK" dirty="0"/>
              <a:t> </a:t>
            </a:r>
            <a:r>
              <a:rPr lang="sk-SK" dirty="0" err="1"/>
              <a:t>best</a:t>
            </a:r>
            <a:r>
              <a:rPr lang="sk-SK" dirty="0"/>
              <a:t> </a:t>
            </a:r>
            <a:r>
              <a:rPr lang="sk-SK" dirty="0" err="1"/>
              <a:t>ones</a:t>
            </a:r>
            <a:endParaRPr lang="sk-SK" dirty="0"/>
          </a:p>
          <a:p>
            <a:pPr lvl="1"/>
            <a:endParaRPr lang="sk-SK" dirty="0"/>
          </a:p>
        </p:txBody>
      </p:sp>
      <p:sp>
        <p:nvSpPr>
          <p:cNvPr id="4" name="BlokTextu 3">
            <a:extLst>
              <a:ext uri="{FF2B5EF4-FFF2-40B4-BE49-F238E27FC236}">
                <a16:creationId xmlns:a16="http://schemas.microsoft.com/office/drawing/2014/main" id="{E45AE30F-91C7-3D88-FB87-5C46AAB624E9}"/>
              </a:ext>
            </a:extLst>
          </p:cNvPr>
          <p:cNvSpPr txBox="1"/>
          <p:nvPr/>
        </p:nvSpPr>
        <p:spPr>
          <a:xfrm>
            <a:off x="920138" y="3198167"/>
            <a:ext cx="10386177" cy="461665"/>
          </a:xfrm>
          <a:prstGeom prst="rect">
            <a:avLst/>
          </a:prstGeom>
          <a:noFill/>
        </p:spPr>
        <p:txBody>
          <a:bodyPr wrap="none" rtlCol="0">
            <a:spAutoFit/>
          </a:bodyPr>
          <a:lstStyle/>
          <a:p>
            <a:r>
              <a:rPr lang="sk-SK" sz="2400" b="1" dirty="0" err="1">
                <a:solidFill>
                  <a:srgbClr val="FF0000"/>
                </a:solidFill>
              </a:rPr>
              <a:t>Related</a:t>
            </a:r>
            <a:r>
              <a:rPr lang="sk-SK" sz="2400" b="1" dirty="0">
                <a:solidFill>
                  <a:srgbClr val="FF0000"/>
                </a:solidFill>
              </a:rPr>
              <a:t> to </a:t>
            </a:r>
            <a:r>
              <a:rPr lang="sk-SK" sz="2400" b="1" dirty="0" err="1">
                <a:solidFill>
                  <a:srgbClr val="FF0000"/>
                </a:solidFill>
              </a:rPr>
              <a:t>evaluation</a:t>
            </a:r>
            <a:r>
              <a:rPr lang="sk-SK" sz="2400" b="1" dirty="0">
                <a:solidFill>
                  <a:srgbClr val="FF0000"/>
                </a:solidFill>
              </a:rPr>
              <a:t>/</a:t>
            </a:r>
            <a:r>
              <a:rPr lang="sk-SK" sz="2400" b="1" dirty="0" err="1">
                <a:solidFill>
                  <a:srgbClr val="FF0000"/>
                </a:solidFill>
              </a:rPr>
              <a:t>statistics</a:t>
            </a:r>
            <a:r>
              <a:rPr lang="sk-SK" sz="2400" b="1" dirty="0">
                <a:solidFill>
                  <a:srgbClr val="FF0000"/>
                </a:solidFill>
              </a:rPr>
              <a:t>? –</a:t>
            </a:r>
            <a:r>
              <a:rPr lang="sk-SK" sz="2400" b="1" dirty="0" err="1">
                <a:solidFill>
                  <a:srgbClr val="FF0000"/>
                </a:solidFill>
              </a:rPr>
              <a:t>mainly</a:t>
            </a:r>
            <a:r>
              <a:rPr lang="sk-SK" sz="2400" b="1" dirty="0">
                <a:solidFill>
                  <a:srgbClr val="FF0000"/>
                </a:solidFill>
              </a:rPr>
              <a:t> to variability </a:t>
            </a:r>
            <a:r>
              <a:rPr lang="sk-SK" sz="2400" b="1" dirty="0" err="1">
                <a:solidFill>
                  <a:srgbClr val="FF0000"/>
                </a:solidFill>
              </a:rPr>
              <a:t>points</a:t>
            </a:r>
            <a:r>
              <a:rPr lang="sk-SK" sz="2400" b="1" dirty="0">
                <a:solidFill>
                  <a:srgbClr val="FF0000"/>
                </a:solidFill>
              </a:rPr>
              <a:t> in </a:t>
            </a:r>
            <a:r>
              <a:rPr lang="sk-SK" sz="2400" b="1" dirty="0" err="1">
                <a:solidFill>
                  <a:srgbClr val="FF0000"/>
                </a:solidFill>
              </a:rPr>
              <a:t>general</a:t>
            </a:r>
            <a:endParaRPr lang="sk-SK" sz="2400" b="1" dirty="0">
              <a:solidFill>
                <a:srgbClr val="FF0000"/>
              </a:solidFill>
            </a:endParaRPr>
          </a:p>
        </p:txBody>
      </p:sp>
      <p:sp>
        <p:nvSpPr>
          <p:cNvPr id="5" name="BlokTextu 4">
            <a:extLst>
              <a:ext uri="{FF2B5EF4-FFF2-40B4-BE49-F238E27FC236}">
                <a16:creationId xmlns:a16="http://schemas.microsoft.com/office/drawing/2014/main" id="{A3299F1A-890F-4722-E543-50D05FBD3335}"/>
              </a:ext>
            </a:extLst>
          </p:cNvPr>
          <p:cNvSpPr txBox="1"/>
          <p:nvPr/>
        </p:nvSpPr>
        <p:spPr>
          <a:xfrm>
            <a:off x="1371600" y="3617992"/>
            <a:ext cx="2855269" cy="369332"/>
          </a:xfrm>
          <a:prstGeom prst="rect">
            <a:avLst/>
          </a:prstGeom>
          <a:noFill/>
        </p:spPr>
        <p:txBody>
          <a:bodyPr wrap="none" rtlCol="0">
            <a:spAutoFit/>
          </a:bodyPr>
          <a:lstStyle/>
          <a:p>
            <a:r>
              <a:rPr lang="sk-SK" dirty="0"/>
              <a:t>-</a:t>
            </a:r>
            <a:r>
              <a:rPr lang="sk-SK" dirty="0" err="1"/>
              <a:t>contingency</a:t>
            </a:r>
            <a:r>
              <a:rPr lang="sk-SK" dirty="0"/>
              <a:t>/pivot </a:t>
            </a:r>
            <a:r>
              <a:rPr lang="sk-SK" dirty="0" err="1"/>
              <a:t>tables</a:t>
            </a:r>
            <a:endParaRPr lang="sk-SK" dirty="0"/>
          </a:p>
        </p:txBody>
      </p:sp>
      <p:sp>
        <p:nvSpPr>
          <p:cNvPr id="6" name="BlokTextu 5">
            <a:extLst>
              <a:ext uri="{FF2B5EF4-FFF2-40B4-BE49-F238E27FC236}">
                <a16:creationId xmlns:a16="http://schemas.microsoft.com/office/drawing/2014/main" id="{24B1875A-FF73-B397-A2EA-CD7BD2293877}"/>
              </a:ext>
            </a:extLst>
          </p:cNvPr>
          <p:cNvSpPr txBox="1"/>
          <p:nvPr/>
        </p:nvSpPr>
        <p:spPr>
          <a:xfrm>
            <a:off x="1371600" y="3987324"/>
            <a:ext cx="2106667" cy="369332"/>
          </a:xfrm>
          <a:prstGeom prst="rect">
            <a:avLst/>
          </a:prstGeom>
          <a:noFill/>
        </p:spPr>
        <p:txBody>
          <a:bodyPr wrap="none" rtlCol="0">
            <a:spAutoFit/>
          </a:bodyPr>
          <a:lstStyle/>
          <a:p>
            <a:r>
              <a:rPr lang="sk-SK" dirty="0"/>
              <a:t>-association </a:t>
            </a:r>
            <a:r>
              <a:rPr lang="sk-SK" dirty="0" err="1"/>
              <a:t>tables</a:t>
            </a:r>
            <a:endParaRPr lang="sk-SK" dirty="0"/>
          </a:p>
        </p:txBody>
      </p:sp>
      <p:sp>
        <p:nvSpPr>
          <p:cNvPr id="7" name="BlokTextu 6">
            <a:extLst>
              <a:ext uri="{FF2B5EF4-FFF2-40B4-BE49-F238E27FC236}">
                <a16:creationId xmlns:a16="http://schemas.microsoft.com/office/drawing/2014/main" id="{EE3B4C6E-A8B2-9A99-8AE6-F5F2D846FAEA}"/>
              </a:ext>
            </a:extLst>
          </p:cNvPr>
          <p:cNvSpPr txBox="1"/>
          <p:nvPr/>
        </p:nvSpPr>
        <p:spPr>
          <a:xfrm>
            <a:off x="1371600" y="4356656"/>
            <a:ext cx="2951449" cy="461665"/>
          </a:xfrm>
          <a:prstGeom prst="rect">
            <a:avLst/>
          </a:prstGeom>
          <a:noFill/>
        </p:spPr>
        <p:txBody>
          <a:bodyPr wrap="none" rtlCol="0">
            <a:spAutoFit/>
          </a:bodyPr>
          <a:lstStyle/>
          <a:p>
            <a:r>
              <a:rPr lang="sk-SK" sz="2400" dirty="0"/>
              <a:t>-</a:t>
            </a:r>
            <a:r>
              <a:rPr lang="sk-SK" sz="2400" b="1" dirty="0" err="1"/>
              <a:t>agreement</a:t>
            </a:r>
            <a:r>
              <a:rPr lang="sk-SK" sz="2400" b="1" dirty="0"/>
              <a:t> </a:t>
            </a:r>
            <a:r>
              <a:rPr lang="sk-SK" sz="2400" b="1" dirty="0" err="1"/>
              <a:t>studies</a:t>
            </a:r>
            <a:endParaRPr lang="sk-SK" sz="2400" b="1" dirty="0"/>
          </a:p>
        </p:txBody>
      </p:sp>
      <p:sp>
        <p:nvSpPr>
          <p:cNvPr id="8" name="BlokTextu 7">
            <a:extLst>
              <a:ext uri="{FF2B5EF4-FFF2-40B4-BE49-F238E27FC236}">
                <a16:creationId xmlns:a16="http://schemas.microsoft.com/office/drawing/2014/main" id="{A3B39103-0891-8D1D-A58E-00A610C8F79B}"/>
              </a:ext>
            </a:extLst>
          </p:cNvPr>
          <p:cNvSpPr txBox="1"/>
          <p:nvPr/>
        </p:nvSpPr>
        <p:spPr>
          <a:xfrm>
            <a:off x="4260532" y="4518660"/>
            <a:ext cx="2807307" cy="369332"/>
          </a:xfrm>
          <a:prstGeom prst="rect">
            <a:avLst/>
          </a:prstGeom>
          <a:noFill/>
        </p:spPr>
        <p:txBody>
          <a:bodyPr wrap="none" rtlCol="0">
            <a:spAutoFit/>
          </a:bodyPr>
          <a:lstStyle/>
          <a:p>
            <a:r>
              <a:rPr lang="sk-SK" i="1" dirty="0" err="1"/>
              <a:t>Topic</a:t>
            </a:r>
            <a:r>
              <a:rPr lang="sk-SK" i="1" dirty="0"/>
              <a:t> in </a:t>
            </a:r>
            <a:r>
              <a:rPr lang="sk-SK" i="1" dirty="0" err="1"/>
              <a:t>statistics</a:t>
            </a:r>
            <a:r>
              <a:rPr lang="sk-SK" i="1" dirty="0"/>
              <a:t> </a:t>
            </a:r>
            <a:r>
              <a:rPr lang="sk-SK" i="1" dirty="0" err="1"/>
              <a:t>course</a:t>
            </a:r>
            <a:endParaRPr lang="sk-SK" i="1" dirty="0"/>
          </a:p>
        </p:txBody>
      </p:sp>
    </p:spTree>
    <p:extLst>
      <p:ext uri="{BB962C8B-B14F-4D97-AF65-F5344CB8AC3E}">
        <p14:creationId xmlns:p14="http://schemas.microsoft.com/office/powerpoint/2010/main" val="2098958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8B228EB-0EB6-4CEF-8EED-075EB5CE0B8D}"/>
              </a:ext>
            </a:extLst>
          </p:cNvPr>
          <p:cNvSpPr>
            <a:spLocks noGrp="1"/>
          </p:cNvSpPr>
          <p:nvPr>
            <p:ph type="title"/>
          </p:nvPr>
        </p:nvSpPr>
        <p:spPr>
          <a:xfrm>
            <a:off x="363448" y="282023"/>
            <a:ext cx="8596668" cy="1320800"/>
          </a:xfrm>
        </p:spPr>
        <p:txBody>
          <a:bodyPr>
            <a:normAutofit/>
          </a:bodyPr>
          <a:lstStyle/>
          <a:p>
            <a:r>
              <a:rPr lang="en-US" sz="4800" b="1" dirty="0"/>
              <a:t>Difficulty configuration</a:t>
            </a:r>
            <a:endParaRPr lang="sk-SK" sz="4800" b="1" dirty="0"/>
          </a:p>
        </p:txBody>
      </p:sp>
      <p:pic>
        <p:nvPicPr>
          <p:cNvPr id="5" name="Obrázok 4">
            <a:extLst>
              <a:ext uri="{FF2B5EF4-FFF2-40B4-BE49-F238E27FC236}">
                <a16:creationId xmlns:a16="http://schemas.microsoft.com/office/drawing/2014/main" id="{A93DEEF5-A9E5-40DB-B4D8-7746FDEBE18C}"/>
              </a:ext>
            </a:extLst>
          </p:cNvPr>
          <p:cNvPicPr>
            <a:picLocks noChangeAspect="1"/>
          </p:cNvPicPr>
          <p:nvPr/>
        </p:nvPicPr>
        <p:blipFill>
          <a:blip r:embed="rId2"/>
          <a:stretch>
            <a:fillRect/>
          </a:stretch>
        </p:blipFill>
        <p:spPr>
          <a:xfrm>
            <a:off x="526414" y="1997476"/>
            <a:ext cx="8404779" cy="817486"/>
          </a:xfrm>
          <a:prstGeom prst="rect">
            <a:avLst/>
          </a:prstGeom>
        </p:spPr>
      </p:pic>
      <p:cxnSp>
        <p:nvCxnSpPr>
          <p:cNvPr id="6" name="Rovná spojovacia šípka 5">
            <a:extLst>
              <a:ext uri="{FF2B5EF4-FFF2-40B4-BE49-F238E27FC236}">
                <a16:creationId xmlns:a16="http://schemas.microsoft.com/office/drawing/2014/main" id="{A8AD3148-26EC-4172-AE69-DADCC6A5E8F6}"/>
              </a:ext>
            </a:extLst>
          </p:cNvPr>
          <p:cNvCxnSpPr>
            <a:cxnSpLocks/>
          </p:cNvCxnSpPr>
          <p:nvPr/>
        </p:nvCxnSpPr>
        <p:spPr>
          <a:xfrm flipH="1">
            <a:off x="5433134" y="1120203"/>
            <a:ext cx="1990552" cy="1108092"/>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BlokTextu 9">
            <a:extLst>
              <a:ext uri="{FF2B5EF4-FFF2-40B4-BE49-F238E27FC236}">
                <a16:creationId xmlns:a16="http://schemas.microsoft.com/office/drawing/2014/main" id="{518F3545-E90C-4DBA-BF1C-913814D7D495}"/>
              </a:ext>
            </a:extLst>
          </p:cNvPr>
          <p:cNvSpPr txBox="1"/>
          <p:nvPr/>
        </p:nvSpPr>
        <p:spPr>
          <a:xfrm>
            <a:off x="7530219" y="658538"/>
            <a:ext cx="3871995" cy="923330"/>
          </a:xfrm>
          <a:prstGeom prst="rect">
            <a:avLst/>
          </a:prstGeom>
          <a:noFill/>
        </p:spPr>
        <p:txBody>
          <a:bodyPr wrap="square" rtlCol="0">
            <a:spAutoFit/>
          </a:bodyPr>
          <a:lstStyle/>
          <a:p>
            <a:r>
              <a:rPr lang="en-US" dirty="0"/>
              <a:t>Prepare configuration (with difficulty settings) before creating player’s specific instance</a:t>
            </a:r>
            <a:endParaRPr lang="sk-SK" dirty="0"/>
          </a:p>
        </p:txBody>
      </p:sp>
      <p:sp>
        <p:nvSpPr>
          <p:cNvPr id="15" name="BlokTextu 14">
            <a:extLst>
              <a:ext uri="{FF2B5EF4-FFF2-40B4-BE49-F238E27FC236}">
                <a16:creationId xmlns:a16="http://schemas.microsoft.com/office/drawing/2014/main" id="{4D931388-8829-4353-8671-ACA6FE7D379F}"/>
              </a:ext>
            </a:extLst>
          </p:cNvPr>
          <p:cNvSpPr txBox="1"/>
          <p:nvPr/>
        </p:nvSpPr>
        <p:spPr>
          <a:xfrm>
            <a:off x="177553" y="1349549"/>
            <a:ext cx="3682996" cy="646331"/>
          </a:xfrm>
          <a:prstGeom prst="rect">
            <a:avLst/>
          </a:prstGeom>
          <a:noFill/>
        </p:spPr>
        <p:txBody>
          <a:bodyPr wrap="none" rtlCol="0">
            <a:spAutoFit/>
          </a:bodyPr>
          <a:lstStyle/>
          <a:p>
            <a:r>
              <a:rPr lang="en-US" sz="3600" b="1" dirty="0"/>
              <a:t>1. PREPARATION</a:t>
            </a:r>
            <a:endParaRPr lang="sk-SK" sz="3600" b="1" dirty="0"/>
          </a:p>
        </p:txBody>
      </p:sp>
      <p:sp>
        <p:nvSpPr>
          <p:cNvPr id="16" name="BlokTextu 15">
            <a:extLst>
              <a:ext uri="{FF2B5EF4-FFF2-40B4-BE49-F238E27FC236}">
                <a16:creationId xmlns:a16="http://schemas.microsoft.com/office/drawing/2014/main" id="{7793A139-DA1E-4F10-BE41-231B94C3864A}"/>
              </a:ext>
            </a:extLst>
          </p:cNvPr>
          <p:cNvSpPr txBox="1"/>
          <p:nvPr/>
        </p:nvSpPr>
        <p:spPr>
          <a:xfrm>
            <a:off x="177553" y="3189070"/>
            <a:ext cx="3191899" cy="646331"/>
          </a:xfrm>
          <a:prstGeom prst="rect">
            <a:avLst/>
          </a:prstGeom>
          <a:noFill/>
        </p:spPr>
        <p:txBody>
          <a:bodyPr wrap="none" rtlCol="0">
            <a:spAutoFit/>
          </a:bodyPr>
          <a:lstStyle/>
          <a:p>
            <a:r>
              <a:rPr lang="en-US" sz="3600" b="1" dirty="0"/>
              <a:t>2. POINTCUTS</a:t>
            </a:r>
            <a:endParaRPr lang="sk-SK" sz="3600" b="1" dirty="0"/>
          </a:p>
        </p:txBody>
      </p:sp>
      <p:pic>
        <p:nvPicPr>
          <p:cNvPr id="8" name="Obrázok 7">
            <a:extLst>
              <a:ext uri="{FF2B5EF4-FFF2-40B4-BE49-F238E27FC236}">
                <a16:creationId xmlns:a16="http://schemas.microsoft.com/office/drawing/2014/main" id="{87A06F56-BD51-4C42-A216-B0F6DDFCC820}"/>
              </a:ext>
            </a:extLst>
          </p:cNvPr>
          <p:cNvPicPr>
            <a:picLocks noChangeAspect="1"/>
          </p:cNvPicPr>
          <p:nvPr/>
        </p:nvPicPr>
        <p:blipFill>
          <a:blip r:embed="rId3"/>
          <a:stretch>
            <a:fillRect/>
          </a:stretch>
        </p:blipFill>
        <p:spPr>
          <a:xfrm>
            <a:off x="4058990" y="4008633"/>
            <a:ext cx="8067675" cy="1771650"/>
          </a:xfrm>
          <a:prstGeom prst="rect">
            <a:avLst/>
          </a:prstGeom>
        </p:spPr>
      </p:pic>
      <p:pic>
        <p:nvPicPr>
          <p:cNvPr id="11" name="Obrázok 10">
            <a:extLst>
              <a:ext uri="{FF2B5EF4-FFF2-40B4-BE49-F238E27FC236}">
                <a16:creationId xmlns:a16="http://schemas.microsoft.com/office/drawing/2014/main" id="{9C405B00-C251-4A19-BBBD-93F582DE793A}"/>
              </a:ext>
            </a:extLst>
          </p:cNvPr>
          <p:cNvPicPr>
            <a:picLocks noChangeAspect="1"/>
          </p:cNvPicPr>
          <p:nvPr/>
        </p:nvPicPr>
        <p:blipFill>
          <a:blip r:embed="rId4"/>
          <a:stretch>
            <a:fillRect/>
          </a:stretch>
        </p:blipFill>
        <p:spPr>
          <a:xfrm>
            <a:off x="219161" y="5860568"/>
            <a:ext cx="7915275" cy="838200"/>
          </a:xfrm>
          <a:prstGeom prst="rect">
            <a:avLst/>
          </a:prstGeom>
        </p:spPr>
      </p:pic>
      <p:pic>
        <p:nvPicPr>
          <p:cNvPr id="13" name="Obrázok 12">
            <a:extLst>
              <a:ext uri="{FF2B5EF4-FFF2-40B4-BE49-F238E27FC236}">
                <a16:creationId xmlns:a16="http://schemas.microsoft.com/office/drawing/2014/main" id="{B10CA9ED-762A-4FFC-BEDC-DAB1425CF9FF}"/>
              </a:ext>
            </a:extLst>
          </p:cNvPr>
          <p:cNvPicPr>
            <a:picLocks noChangeAspect="1"/>
          </p:cNvPicPr>
          <p:nvPr/>
        </p:nvPicPr>
        <p:blipFill>
          <a:blip r:embed="rId5"/>
          <a:stretch>
            <a:fillRect/>
          </a:stretch>
        </p:blipFill>
        <p:spPr>
          <a:xfrm>
            <a:off x="5433134" y="3006726"/>
            <a:ext cx="6638925" cy="828675"/>
          </a:xfrm>
          <a:prstGeom prst="rect">
            <a:avLst/>
          </a:prstGeom>
        </p:spPr>
      </p:pic>
      <p:sp>
        <p:nvSpPr>
          <p:cNvPr id="19" name="BlokTextu 18">
            <a:extLst>
              <a:ext uri="{FF2B5EF4-FFF2-40B4-BE49-F238E27FC236}">
                <a16:creationId xmlns:a16="http://schemas.microsoft.com/office/drawing/2014/main" id="{3555039C-BA1D-464D-992A-EAEE48853A39}"/>
              </a:ext>
            </a:extLst>
          </p:cNvPr>
          <p:cNvSpPr txBox="1"/>
          <p:nvPr/>
        </p:nvSpPr>
        <p:spPr>
          <a:xfrm>
            <a:off x="526414" y="4263244"/>
            <a:ext cx="3935693" cy="584775"/>
          </a:xfrm>
          <a:prstGeom prst="rect">
            <a:avLst/>
          </a:prstGeom>
          <a:noFill/>
        </p:spPr>
        <p:txBody>
          <a:bodyPr wrap="none" rtlCol="0">
            <a:spAutoFit/>
          </a:bodyPr>
          <a:lstStyle/>
          <a:p>
            <a:r>
              <a:rPr lang="en-US" sz="3200" b="1" dirty="0">
                <a:solidFill>
                  <a:srgbClr val="00B050"/>
                </a:solidFill>
              </a:rPr>
              <a:t>The same pointcuts</a:t>
            </a:r>
          </a:p>
        </p:txBody>
      </p:sp>
      <p:sp>
        <p:nvSpPr>
          <p:cNvPr id="20" name="Obdĺžnik 19">
            <a:extLst>
              <a:ext uri="{FF2B5EF4-FFF2-40B4-BE49-F238E27FC236}">
                <a16:creationId xmlns:a16="http://schemas.microsoft.com/office/drawing/2014/main" id="{54E9AE6A-ED66-425D-B1B8-9D60785E07DF}"/>
              </a:ext>
            </a:extLst>
          </p:cNvPr>
          <p:cNvSpPr/>
          <p:nvPr/>
        </p:nvSpPr>
        <p:spPr>
          <a:xfrm>
            <a:off x="4891596" y="4373264"/>
            <a:ext cx="6338655" cy="24312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21" name="Obdĺžnik 20">
            <a:extLst>
              <a:ext uri="{FF2B5EF4-FFF2-40B4-BE49-F238E27FC236}">
                <a16:creationId xmlns:a16="http://schemas.microsoft.com/office/drawing/2014/main" id="{85FF70DF-BCAB-4577-8448-09D8C0394EDC}"/>
              </a:ext>
            </a:extLst>
          </p:cNvPr>
          <p:cNvSpPr/>
          <p:nvPr/>
        </p:nvSpPr>
        <p:spPr>
          <a:xfrm>
            <a:off x="6273587" y="3343946"/>
            <a:ext cx="5698990" cy="242012"/>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22" name="Obdĺžnik 21">
            <a:extLst>
              <a:ext uri="{FF2B5EF4-FFF2-40B4-BE49-F238E27FC236}">
                <a16:creationId xmlns:a16="http://schemas.microsoft.com/office/drawing/2014/main" id="{D974C2D3-1CC3-434D-980F-1966F4334D3D}"/>
              </a:ext>
            </a:extLst>
          </p:cNvPr>
          <p:cNvSpPr/>
          <p:nvPr/>
        </p:nvSpPr>
        <p:spPr>
          <a:xfrm>
            <a:off x="4866917" y="5332443"/>
            <a:ext cx="5804042" cy="24312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23" name="Obdĺžnik 22">
            <a:extLst>
              <a:ext uri="{FF2B5EF4-FFF2-40B4-BE49-F238E27FC236}">
                <a16:creationId xmlns:a16="http://schemas.microsoft.com/office/drawing/2014/main" id="{8868E2EE-E5F0-41EB-9557-FF755AD9C846}"/>
              </a:ext>
            </a:extLst>
          </p:cNvPr>
          <p:cNvSpPr/>
          <p:nvPr/>
        </p:nvSpPr>
        <p:spPr>
          <a:xfrm>
            <a:off x="958528" y="6240666"/>
            <a:ext cx="6294528" cy="25567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solidFill>
                <a:srgbClr val="00B050"/>
              </a:solidFill>
            </a:endParaRPr>
          </a:p>
        </p:txBody>
      </p:sp>
      <p:sp>
        <p:nvSpPr>
          <p:cNvPr id="14" name="BlokTextu 13">
            <a:extLst>
              <a:ext uri="{FF2B5EF4-FFF2-40B4-BE49-F238E27FC236}">
                <a16:creationId xmlns:a16="http://schemas.microsoft.com/office/drawing/2014/main" id="{F8473795-1455-4D54-B601-892C46456899}"/>
              </a:ext>
            </a:extLst>
          </p:cNvPr>
          <p:cNvSpPr txBox="1"/>
          <p:nvPr/>
        </p:nvSpPr>
        <p:spPr>
          <a:xfrm>
            <a:off x="1055431" y="5265787"/>
            <a:ext cx="3121367" cy="523220"/>
          </a:xfrm>
          <a:prstGeom prst="rect">
            <a:avLst/>
          </a:prstGeom>
          <a:noFill/>
        </p:spPr>
        <p:txBody>
          <a:bodyPr wrap="none" rtlCol="0">
            <a:spAutoFit/>
          </a:bodyPr>
          <a:lstStyle/>
          <a:p>
            <a:r>
              <a:rPr lang="en-US" sz="2800" b="1" dirty="0">
                <a:solidFill>
                  <a:srgbClr val="FFC000"/>
                </a:solidFill>
              </a:rPr>
              <a:t>“Hook“ functions</a:t>
            </a:r>
            <a:endParaRPr lang="sk-SK" sz="2800" b="1" dirty="0">
              <a:solidFill>
                <a:srgbClr val="FFC000"/>
              </a:solidFill>
            </a:endParaRPr>
          </a:p>
        </p:txBody>
      </p:sp>
      <p:sp>
        <p:nvSpPr>
          <p:cNvPr id="17" name="BlokTextu 16">
            <a:extLst>
              <a:ext uri="{FF2B5EF4-FFF2-40B4-BE49-F238E27FC236}">
                <a16:creationId xmlns:a16="http://schemas.microsoft.com/office/drawing/2014/main" id="{A1E7D010-DAEA-496B-89B9-8C86F19419F0}"/>
              </a:ext>
            </a:extLst>
          </p:cNvPr>
          <p:cNvSpPr txBox="1"/>
          <p:nvPr/>
        </p:nvSpPr>
        <p:spPr>
          <a:xfrm>
            <a:off x="1677879" y="4733298"/>
            <a:ext cx="2250937" cy="369332"/>
          </a:xfrm>
          <a:prstGeom prst="rect">
            <a:avLst/>
          </a:prstGeom>
          <a:noFill/>
        </p:spPr>
        <p:txBody>
          <a:bodyPr wrap="none" rtlCol="0">
            <a:spAutoFit/>
          </a:bodyPr>
          <a:lstStyle/>
          <a:p>
            <a:r>
              <a:rPr lang="en-US" sz="1800" b="1" dirty="0">
                <a:solidFill>
                  <a:srgbClr val="00B050"/>
                </a:solidFill>
              </a:rPr>
              <a:t>(with other names)</a:t>
            </a:r>
            <a:endParaRPr lang="sk-SK" dirty="0"/>
          </a:p>
        </p:txBody>
      </p:sp>
    </p:spTree>
    <p:extLst>
      <p:ext uri="{BB962C8B-B14F-4D97-AF65-F5344CB8AC3E}">
        <p14:creationId xmlns:p14="http://schemas.microsoft.com/office/powerpoint/2010/main" val="1400406217"/>
      </p:ext>
    </p:extLst>
  </p:cSld>
  <p:clrMapOvr>
    <a:masterClrMapping/>
  </p:clrMapOvr>
</p:sld>
</file>

<file path=ppt/theme/theme1.xml><?xml version="1.0" encoding="utf-8"?>
<a:theme xmlns:a="http://schemas.openxmlformats.org/drawingml/2006/main" name="Fazeta">
  <a:themeElements>
    <a:clrScheme name="Žltá">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z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z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Motí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1685</TotalTime>
  <Words>7834</Words>
  <Application>Microsoft Office PowerPoint</Application>
  <PresentationFormat>Širokouhlá</PresentationFormat>
  <Paragraphs>983</Paragraphs>
  <Slides>117</Slides>
  <Notes>42</Notes>
  <HiddenSlides>0</HiddenSlides>
  <MMClips>0</MMClips>
  <ScaleCrop>false</ScaleCrop>
  <HeadingPairs>
    <vt:vector size="6" baseType="variant">
      <vt:variant>
        <vt:lpstr>Použité písma</vt:lpstr>
      </vt:variant>
      <vt:variant>
        <vt:i4>9</vt:i4>
      </vt:variant>
      <vt:variant>
        <vt:lpstr>Motív</vt:lpstr>
      </vt:variant>
      <vt:variant>
        <vt:i4>1</vt:i4>
      </vt:variant>
      <vt:variant>
        <vt:lpstr>Nadpisy snímok</vt:lpstr>
      </vt:variant>
      <vt:variant>
        <vt:i4>117</vt:i4>
      </vt:variant>
    </vt:vector>
  </HeadingPairs>
  <TitlesOfParts>
    <vt:vector size="127" baseType="lpstr">
      <vt:lpstr>Arial</vt:lpstr>
      <vt:lpstr>Calibri</vt:lpstr>
      <vt:lpstr>Cambria Math</vt:lpstr>
      <vt:lpstr>inherit</vt:lpstr>
      <vt:lpstr>noto sans</vt:lpstr>
      <vt:lpstr>Times New Roman</vt:lpstr>
      <vt:lpstr>Trebuchet MS</vt:lpstr>
      <vt:lpstr>ui-monospace</vt:lpstr>
      <vt:lpstr>Wingdings 3</vt:lpstr>
      <vt:lpstr>Fazeta</vt:lpstr>
      <vt:lpstr>Supporting the Software Product Line Evolution Through Aggregated Comprehension of Software Knowledge</vt:lpstr>
      <vt:lpstr>Prezentácia programu PowerPoint</vt:lpstr>
      <vt:lpstr>Software product lines</vt:lpstr>
      <vt:lpstr>Studying the SPL  evolution and variability</vt:lpstr>
      <vt:lpstr>Can our software product line  be capable to support a high number of given requirements?</vt:lpstr>
      <vt:lpstr>Other possibilities</vt:lpstr>
      <vt:lpstr>Meta-model Concepts</vt:lpstr>
      <vt:lpstr>Lightweight method for software product line feature management</vt:lpstr>
      <vt:lpstr>Applied annotations types</vt:lpstr>
      <vt:lpstr>Prezentácia programu PowerPoint</vt:lpstr>
      <vt:lpstr>SPL Process</vt:lpstr>
      <vt:lpstr>TypeScript product families</vt:lpstr>
      <vt:lpstr>Prezentácia programu PowerPoint</vt:lpstr>
      <vt:lpstr>Restrictions of using aspects in TypeScript</vt:lpstr>
      <vt:lpstr>Prezentácia programu PowerPoint</vt:lpstr>
      <vt:lpstr>Evaluation of our Angular SPL</vt:lpstr>
      <vt:lpstr>CREATING MULTI-CONTENT AND   MULTI-PURPOSE FRACTAL DATASET</vt:lpstr>
      <vt:lpstr>Prezentácia programu PowerPoint</vt:lpstr>
      <vt:lpstr>Why fractals?</vt:lpstr>
      <vt:lpstr>Method  based on  annotations and aspects – recursive  extension</vt:lpstr>
      <vt:lpstr>Prezentácia programu PowerPoint</vt:lpstr>
      <vt:lpstr>Prezentácia programu PowerPoint</vt:lpstr>
      <vt:lpstr>Prezentácia programu PowerPoint</vt:lpstr>
      <vt:lpstr>Prezentácia programu PowerPoint</vt:lpstr>
      <vt:lpstr>Creating the best representations</vt:lpstr>
      <vt:lpstr>Raster  screenshots</vt:lpstr>
      <vt:lpstr>Graph data – nodes and         connections</vt:lpstr>
      <vt:lpstr>Prezentácia programu PowerPoint</vt:lpstr>
      <vt:lpstr>Semi-structured data –        variable dependencies</vt:lpstr>
      <vt:lpstr>Results after SPL  creation</vt:lpstr>
      <vt:lpstr>Prezentácia programu PowerPoint</vt:lpstr>
      <vt:lpstr>Step wise logistic regression</vt:lpstr>
      <vt:lpstr>GNN – accuracy and loss</vt:lpstr>
      <vt:lpstr>Prezentácia programu PowerPoint</vt:lpstr>
      <vt:lpstr>Results</vt:lpstr>
      <vt:lpstr>Resulting capabilities</vt:lpstr>
      <vt:lpstr>Future work</vt:lpstr>
      <vt:lpstr>Bibliography</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SSC=|Cc|/(|Cc|+|Cv|) = 3/(3 + 6) = 0,3333</vt:lpstr>
      <vt:lpstr>Measuring Reuse Rate</vt:lpstr>
      <vt:lpstr>Prezentácia programu PowerPoint</vt:lpstr>
      <vt:lpstr>Agenda</vt:lpstr>
      <vt:lpstr>Evaluating  customized dataset</vt:lpstr>
      <vt:lpstr>Meta-model for VML language instance descriptions</vt:lpstr>
      <vt:lpstr>Meta-model  for variability  management</vt:lpstr>
      <vt:lpstr>VML language – the process</vt:lpstr>
      <vt:lpstr>Matrix-based graph comparisons based on  node-edge similarity</vt:lpstr>
      <vt:lpstr>Matrix-based graph comparisons based on node similarity</vt:lpstr>
      <vt:lpstr>Matrix-based  hierarchical  clustering</vt:lpstr>
      <vt:lpstr>Domain analysis Creation of features</vt:lpstr>
      <vt:lpstr>Example of Given solution</vt:lpstr>
      <vt:lpstr>Prezentácia programu PowerPoint</vt:lpstr>
      <vt:lpstr>Design with aspects as voluntary functionality</vt:lpstr>
      <vt:lpstr>Mandatory parts in the game</vt:lpstr>
      <vt:lpstr>Our focus      - focus on variable features</vt:lpstr>
      <vt:lpstr>Configuration using JSON File</vt:lpstr>
      <vt:lpstr>Config to feature model mapping</vt:lpstr>
      <vt:lpstr>Quality of applying voluntary features using AspectJ</vt:lpstr>
      <vt:lpstr>Pattern Cuckoo’s egg</vt:lpstr>
      <vt:lpstr>Product derivation</vt:lpstr>
      <vt:lpstr>Types of variations</vt:lpstr>
      <vt:lpstr>Derivation rules</vt:lpstr>
      <vt:lpstr>AND or OR JSON TREE</vt:lpstr>
      <vt:lpstr>Applied annotations types</vt:lpstr>
      <vt:lpstr>Variables features can interfere</vt:lpstr>
      <vt:lpstr>Generating all cases</vt:lpstr>
      <vt:lpstr>STEP 1: Separation of “aspects”            from code</vt:lpstr>
      <vt:lpstr>Prezentácia programu PowerPoint</vt:lpstr>
      <vt:lpstr>Aspect example – to-aop library</vt:lpstr>
      <vt:lpstr>Prezentácia programu PowerPoint</vt:lpstr>
      <vt:lpstr>Prezentácia programu PowerPoint</vt:lpstr>
      <vt:lpstr>Prezentácia programu PowerPoint</vt:lpstr>
      <vt:lpstr>Example: using expressions inside template</vt:lpstr>
      <vt:lpstr>Example: Making gallery variable</vt:lpstr>
      <vt:lpstr>Prezentácia programu PowerPoint</vt:lpstr>
      <vt:lpstr>Evaluation</vt:lpstr>
      <vt:lpstr>Measuring variability</vt:lpstr>
      <vt:lpstr>Prezentácia programu PowerPoint</vt:lpstr>
      <vt:lpstr>Application on fractals</vt:lpstr>
      <vt:lpstr>Many possible derivations of fractals</vt:lpstr>
      <vt:lpstr>How to catch all feature variability?</vt:lpstr>
      <vt:lpstr>Given samples  of one type</vt:lpstr>
      <vt:lpstr>Prezentácia programu PowerPoint</vt:lpstr>
      <vt:lpstr>Many types</vt:lpstr>
      <vt:lpstr>The Need for framework</vt:lpstr>
      <vt:lpstr>Evaluating  customized dataset</vt:lpstr>
      <vt:lpstr>Evaluating aesthetic perception on third party model - bias</vt:lpstr>
      <vt:lpstr>Can actual results from model be used as label values?</vt:lpstr>
      <vt:lpstr>Prezentácia programu PowerPoint</vt:lpstr>
      <vt:lpstr>Prezentácia programu PowerPoint</vt:lpstr>
      <vt:lpstr>What next with fractals?</vt:lpstr>
      <vt:lpstr>Difficulty configuration</vt:lpstr>
      <vt:lpstr>Prezentácia programu PowerPoint</vt:lpstr>
      <vt:lpstr>Prezentácia programu PowerPoint</vt:lpstr>
      <vt:lpstr>Prezentácia programu PowerPoint</vt:lpstr>
      <vt:lpstr>Software design according feature diagram</vt:lpstr>
      <vt:lpstr>Prezentácia programu PowerPoint</vt:lpstr>
      <vt:lpstr>Adding support for computer or user opponent</vt:lpstr>
      <vt:lpstr>Mapping of pointcuts</vt:lpstr>
      <vt:lpstr>Statistics configuration</vt:lpstr>
      <vt:lpstr>Prezentácia programu PowerPoint</vt:lpstr>
      <vt:lpstr>Variable encapsulation problem</vt:lpstr>
      <vt:lpstr>Product derivation</vt:lpstr>
      <vt:lpstr>Prezentácia programu PowerPoint</vt:lpstr>
      <vt:lpstr>Prezentácia programu PowerPoint</vt:lpstr>
      <vt:lpstr>Prezentácia programu PowerPoint</vt:lpstr>
      <vt:lpstr>Prezentácia programu PowerPoint</vt:lpstr>
      <vt:lpstr>Object oriented redesign</vt:lpstr>
      <vt:lpstr>Schema after refactoring</vt:lpstr>
      <vt:lpstr>Quality checker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Supporting the Software Product Line Evolution Through Aggregated Comprehension of Software Knowledge</dc:title>
  <dc:creator>Jakub Perdek</dc:creator>
  <cp:lastModifiedBy>Jakub Perdek</cp:lastModifiedBy>
  <cp:revision>30</cp:revision>
  <dcterms:created xsi:type="dcterms:W3CDTF">2023-06-06T13:22:06Z</dcterms:created>
  <dcterms:modified xsi:type="dcterms:W3CDTF">2023-06-18T23:50:02Z</dcterms:modified>
</cp:coreProperties>
</file>